
<file path=[Content_Types].xml><?xml version="1.0" encoding="utf-8"?>
<Types xmlns="http://schemas.openxmlformats.org/package/2006/content-types">
  <Default Extension="tmp" ContentType="image/png"/>
  <Default Extension="png" ContentType="image/png"/>
  <Default Extension="bin" ContentType="application/vnd.openxmlformats-officedocument.oleObject"/>
  <Default Extension="wmf" ContentType="image/x-wmf"/>
  <Default Extension="rels" ContentType="application/vnd.openxmlformats-package.relationships+xml"/>
  <Default Extension="xml" ContentType="application/xml"/>
  <Default Extension="tiff" ContentType="image/tiff"/>
  <Default Extension="vml" ContentType="application/vnd.openxmlformats-officedocument.vmlDrawing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2.xml" ContentType="application/vnd.openxmlformats-officedocument.presentationml.tags+xml"/>
  <Override PartName="/ppt/notesSlides/notesSlide4.xml" ContentType="application/vnd.openxmlformats-officedocument.presentationml.notesSlide+xml"/>
  <Override PartName="/ppt/media/image7.jpg" ContentType="image/jpg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media/image11.jpg" ContentType="image/jpg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media/image12.jpg" ContentType="image/jpg"/>
  <Override PartName="/ppt/tags/tag20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notesSlides/notesSlide14.xml" ContentType="application/vnd.openxmlformats-officedocument.presentationml.notesSlide+xml"/>
  <Override PartName="/ppt/tags/tag39.xml" ContentType="application/vnd.openxmlformats-officedocument.presentationml.tags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tags/tag40.xml" ContentType="application/vnd.openxmlformats-officedocument.presentationml.tags+xml"/>
  <Override PartName="/ppt/notesSlides/notesSlide17.xml" ContentType="application/vnd.openxmlformats-officedocument.presentationml.notesSlide+xml"/>
  <Override PartName="/ppt/tags/tag41.xml" ContentType="application/vnd.openxmlformats-officedocument.presentationml.tags+xml"/>
  <Override PartName="/ppt/notesSlides/notesSlide18.xml" ContentType="application/vnd.openxmlformats-officedocument.presentationml.notesSlide+xml"/>
  <Override PartName="/ppt/tags/tag42.xml" ContentType="application/vnd.openxmlformats-officedocument.presentationml.tags+xml"/>
  <Override PartName="/ppt/notesSlides/notesSlide19.xml" ContentType="application/vnd.openxmlformats-officedocument.presentationml.notesSlide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notesSlides/notesSlide20.xml" ContentType="application/vnd.openxmlformats-officedocument.presentationml.notesSlide+xml"/>
  <Override PartName="/ppt/tags/tag45.xml" ContentType="application/vnd.openxmlformats-officedocument.presentationml.tags+xml"/>
  <Override PartName="/ppt/notesSlides/notesSlide21.xml" ContentType="application/vnd.openxmlformats-officedocument.presentationml.notesSlide+xml"/>
  <Override PartName="/ppt/media/image33.jpg" ContentType="image/jpg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tags/tag46.xml" ContentType="application/vnd.openxmlformats-officedocument.presentationml.tags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tags/tag47.xml" ContentType="application/vnd.openxmlformats-officedocument.presentationml.tags+xml"/>
  <Override PartName="/ppt/notesSlides/notesSlide30.xml" ContentType="application/vnd.openxmlformats-officedocument.presentationml.notesSlide+xml"/>
  <Override PartName="/ppt/media/image50.jpg" ContentType="image/jpg"/>
  <Override PartName="/ppt/media/image51.jpg" ContentType="image/jpg"/>
  <Override PartName="/ppt/media/image52.jpg" ContentType="image/jpg"/>
  <Override PartName="/ppt/media/image53.jpg" ContentType="image/jpg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media/image60.jpg" ContentType="image/jpg"/>
  <Override PartName="/ppt/media/image65.jpg" ContentType="image/jpg"/>
  <Override PartName="/ppt/notesSlides/notesSlide34.xml" ContentType="application/vnd.openxmlformats-officedocument.presentationml.notesSlide+xml"/>
  <Override PartName="/ppt/media/image67.jpg" ContentType="image/jpg"/>
  <Override PartName="/ppt/media/image68.jpg" ContentType="image/jpg"/>
  <Override PartName="/ppt/notesSlides/notesSlide35.xml" ContentType="application/vnd.openxmlformats-officedocument.presentationml.notesSlide+xml"/>
  <Override PartName="/ppt/media/image70.jpg" ContentType="image/jpg"/>
  <Override PartName="/ppt/media/image71.jpg" ContentType="image/jpg"/>
  <Override PartName="/ppt/media/image72.jpg" ContentType="image/jpg"/>
  <Override PartName="/ppt/notesSlides/notesSlide36.xml" ContentType="application/vnd.openxmlformats-officedocument.presentationml.notesSlide+xml"/>
  <Override PartName="/ppt/media/image75.jpg" ContentType="image/jpg"/>
  <Override PartName="/ppt/notesSlides/notesSlide37.xml" ContentType="application/vnd.openxmlformats-officedocument.presentationml.notesSlide+xml"/>
  <Override PartName="/ppt/tags/tag48.xml" ContentType="application/vnd.openxmlformats-officedocument.presentationml.tags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tags/tag49.xml" ContentType="application/vnd.openxmlformats-officedocument.presentationml.tags+xml"/>
  <Override PartName="/ppt/notesSlides/notesSlide42.xml" ContentType="application/vnd.openxmlformats-officedocument.presentationml.notesSlide+xml"/>
  <Override PartName="/ppt/media/image88.jpg" ContentType="image/jpg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tags/tag50.xml" ContentType="application/vnd.openxmlformats-officedocument.presentationml.tags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media/image101.jpg" ContentType="image/jpg"/>
  <Override PartName="/ppt/media/image102.jpg" ContentType="image/jpg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tags/tag51.xml" ContentType="application/vnd.openxmlformats-officedocument.presentationml.tags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tags/tag52.xml" ContentType="application/vnd.openxmlformats-officedocument.presentationml.tags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tags/tag53.xml" ContentType="application/vnd.openxmlformats-officedocument.presentationml.tags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tags/tag54.xml" ContentType="application/vnd.openxmlformats-officedocument.presentationml.tags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media/image180.jpg" ContentType="image/jpg"/>
  <Override PartName="/ppt/media/image181.jpg" ContentType="image/jpg"/>
  <Override PartName="/ppt/media/image182.jpg" ContentType="image/jpg"/>
  <Override PartName="/ppt/notesSlides/notesSlide92.xml" ContentType="application/vnd.openxmlformats-officedocument.presentationml.notesSlide+xml"/>
  <Override PartName="/ppt/tags/tag55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6" r:id="rId1"/>
    <p:sldMasterId id="2147483682" r:id="rId2"/>
  </p:sldMasterIdLst>
  <p:notesMasterIdLst>
    <p:notesMasterId r:id="rId113"/>
  </p:notesMasterIdLst>
  <p:handoutMasterIdLst>
    <p:handoutMasterId r:id="rId114"/>
  </p:handoutMasterIdLst>
  <p:sldIdLst>
    <p:sldId id="334" r:id="rId3"/>
    <p:sldId id="507" r:id="rId4"/>
    <p:sldId id="508" r:id="rId5"/>
    <p:sldId id="509" r:id="rId6"/>
    <p:sldId id="510" r:id="rId7"/>
    <p:sldId id="511" r:id="rId8"/>
    <p:sldId id="338" r:id="rId9"/>
    <p:sldId id="587" r:id="rId10"/>
    <p:sldId id="513" r:id="rId11"/>
    <p:sldId id="514" r:id="rId12"/>
    <p:sldId id="515" r:id="rId13"/>
    <p:sldId id="516" r:id="rId14"/>
    <p:sldId id="517" r:id="rId15"/>
    <p:sldId id="518" r:id="rId16"/>
    <p:sldId id="519" r:id="rId17"/>
    <p:sldId id="520" r:id="rId18"/>
    <p:sldId id="521" r:id="rId19"/>
    <p:sldId id="582" r:id="rId20"/>
    <p:sldId id="522" r:id="rId21"/>
    <p:sldId id="523" r:id="rId22"/>
    <p:sldId id="583" r:id="rId23"/>
    <p:sldId id="584" r:id="rId24"/>
    <p:sldId id="524" r:id="rId25"/>
    <p:sldId id="525" r:id="rId26"/>
    <p:sldId id="526" r:id="rId27"/>
    <p:sldId id="527" r:id="rId28"/>
    <p:sldId id="528" r:id="rId29"/>
    <p:sldId id="529" r:id="rId30"/>
    <p:sldId id="530" r:id="rId31"/>
    <p:sldId id="531" r:id="rId32"/>
    <p:sldId id="532" r:id="rId33"/>
    <p:sldId id="629" r:id="rId34"/>
    <p:sldId id="538" r:id="rId35"/>
    <p:sldId id="539" r:id="rId36"/>
    <p:sldId id="540" r:id="rId37"/>
    <p:sldId id="586" r:id="rId38"/>
    <p:sldId id="585" r:id="rId39"/>
    <p:sldId id="544" r:id="rId40"/>
    <p:sldId id="545" r:id="rId41"/>
    <p:sldId id="546" r:id="rId42"/>
    <p:sldId id="547" r:id="rId43"/>
    <p:sldId id="548" r:id="rId44"/>
    <p:sldId id="549" r:id="rId45"/>
    <p:sldId id="554" r:id="rId46"/>
    <p:sldId id="555" r:id="rId47"/>
    <p:sldId id="556" r:id="rId48"/>
    <p:sldId id="557" r:id="rId49"/>
    <p:sldId id="558" r:id="rId50"/>
    <p:sldId id="559" r:id="rId51"/>
    <p:sldId id="560" r:id="rId52"/>
    <p:sldId id="561" r:id="rId53"/>
    <p:sldId id="562" r:id="rId54"/>
    <p:sldId id="563" r:id="rId55"/>
    <p:sldId id="564" r:id="rId56"/>
    <p:sldId id="565" r:id="rId57"/>
    <p:sldId id="566" r:id="rId58"/>
    <p:sldId id="567" r:id="rId59"/>
    <p:sldId id="568" r:id="rId60"/>
    <p:sldId id="570" r:id="rId61"/>
    <p:sldId id="588" r:id="rId62"/>
    <p:sldId id="589" r:id="rId63"/>
    <p:sldId id="590" r:id="rId64"/>
    <p:sldId id="591" r:id="rId65"/>
    <p:sldId id="592" r:id="rId66"/>
    <p:sldId id="593" r:id="rId67"/>
    <p:sldId id="594" r:id="rId68"/>
    <p:sldId id="595" r:id="rId69"/>
    <p:sldId id="596" r:id="rId70"/>
    <p:sldId id="597" r:id="rId71"/>
    <p:sldId id="598" r:id="rId72"/>
    <p:sldId id="599" r:id="rId73"/>
    <p:sldId id="600" r:id="rId74"/>
    <p:sldId id="601" r:id="rId75"/>
    <p:sldId id="602" r:id="rId76"/>
    <p:sldId id="603" r:id="rId77"/>
    <p:sldId id="571" r:id="rId78"/>
    <p:sldId id="608" r:id="rId79"/>
    <p:sldId id="604" r:id="rId80"/>
    <p:sldId id="605" r:id="rId81"/>
    <p:sldId id="606" r:id="rId82"/>
    <p:sldId id="607" r:id="rId83"/>
    <p:sldId id="612" r:id="rId84"/>
    <p:sldId id="609" r:id="rId85"/>
    <p:sldId id="610" r:id="rId86"/>
    <p:sldId id="611" r:id="rId87"/>
    <p:sldId id="613" r:id="rId88"/>
    <p:sldId id="614" r:id="rId89"/>
    <p:sldId id="615" r:id="rId90"/>
    <p:sldId id="616" r:id="rId91"/>
    <p:sldId id="577" r:id="rId92"/>
    <p:sldId id="617" r:id="rId93"/>
    <p:sldId id="618" r:id="rId94"/>
    <p:sldId id="619" r:id="rId95"/>
    <p:sldId id="620" r:id="rId96"/>
    <p:sldId id="621" r:id="rId97"/>
    <p:sldId id="622" r:id="rId98"/>
    <p:sldId id="623" r:id="rId99"/>
    <p:sldId id="624" r:id="rId100"/>
    <p:sldId id="625" r:id="rId101"/>
    <p:sldId id="626" r:id="rId102"/>
    <p:sldId id="627" r:id="rId103"/>
    <p:sldId id="628" r:id="rId104"/>
    <p:sldId id="572" r:id="rId105"/>
    <p:sldId id="573" r:id="rId106"/>
    <p:sldId id="574" r:id="rId107"/>
    <p:sldId id="575" r:id="rId108"/>
    <p:sldId id="576" r:id="rId109"/>
    <p:sldId id="578" r:id="rId110"/>
    <p:sldId id="579" r:id="rId111"/>
    <p:sldId id="580" r:id="rId112"/>
  </p:sldIdLst>
  <p:sldSz cx="12192000" cy="6858000"/>
  <p:notesSz cx="9144000" cy="6858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ian lan" initials="tl" lastIdx="1" clrIdx="0">
    <p:extLst>
      <p:ext uri="{19B8F6BF-5375-455C-9EA6-DF929625EA0E}">
        <p15:presenceInfo xmlns:p15="http://schemas.microsoft.com/office/powerpoint/2012/main" userId="e0ce811aa4a3578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D1D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67" autoAdjust="0"/>
    <p:restoredTop sz="72966" autoAdjust="0"/>
  </p:normalViewPr>
  <p:slideViewPr>
    <p:cSldViewPr>
      <p:cViewPr varScale="1">
        <p:scale>
          <a:sx n="56" d="100"/>
          <a:sy n="56" d="100"/>
        </p:scale>
        <p:origin x="2770" y="31"/>
      </p:cViewPr>
      <p:guideLst>
        <p:guide orient="horz" pos="2880"/>
        <p:guide pos="2880"/>
      </p:guideLst>
    </p:cSldViewPr>
  </p:slideViewPr>
  <p:outlineViewPr>
    <p:cViewPr>
      <p:scale>
        <a:sx n="33" d="100"/>
        <a:sy n="33" d="100"/>
      </p:scale>
      <p:origin x="0" y="-1377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-18480"/>
    </p:cViewPr>
  </p:sorterViewPr>
  <p:notesViewPr>
    <p:cSldViewPr>
      <p:cViewPr varScale="1">
        <p:scale>
          <a:sx n="87" d="100"/>
          <a:sy n="87" d="100"/>
        </p:scale>
        <p:origin x="39" y="549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117" Type="http://schemas.openxmlformats.org/officeDocument/2006/relationships/viewProps" Target="viewProps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6" Type="http://schemas.openxmlformats.org/officeDocument/2006/relationships/slide" Target="slides/slide14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113" Type="http://schemas.openxmlformats.org/officeDocument/2006/relationships/notesMaster" Target="notesMasters/notesMaster1.xml"/><Relationship Id="rId118" Type="http://schemas.openxmlformats.org/officeDocument/2006/relationships/theme" Target="theme/theme1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handoutMaster" Target="handoutMasters/handoutMaster1.xml"/><Relationship Id="rId119" Type="http://schemas.openxmlformats.org/officeDocument/2006/relationships/tableStyles" Target="tableStyle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commentAuthors" Target="commentAuthors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2A8D234-665F-4CD2-9AF6-6DACD542A22E}" type="doc">
      <dgm:prSet loTypeId="urn:microsoft.com/office/officeart/2008/layout/VerticalCurvedList" loCatId="list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zh-CN" altLang="en-US"/>
        </a:p>
      </dgm:t>
    </dgm:pt>
    <dgm:pt modelId="{1BA146A7-6A52-4E77-A6E6-A3D40F86D424}">
      <dgm:prSet/>
      <dgm:spPr/>
      <dgm:t>
        <a:bodyPr/>
        <a:lstStyle/>
        <a:p>
          <a:pPr algn="l" rtl="0"/>
          <a:r>
            <a:rPr lang="zh-CN" altLang="en-US" dirty="0"/>
            <a:t>神经元模型</a:t>
          </a:r>
          <a:endParaRPr lang="en-US" altLang="zh-CN" dirty="0"/>
        </a:p>
      </dgm:t>
    </dgm:pt>
    <dgm:pt modelId="{F496E61E-92FA-4971-8683-2D3FD3797F91}" type="parTrans" cxnId="{BFB0A057-7DE9-4AB9-AEC5-15E6D9CC9F73}">
      <dgm:prSet/>
      <dgm:spPr/>
      <dgm:t>
        <a:bodyPr/>
        <a:lstStyle/>
        <a:p>
          <a:endParaRPr lang="zh-CN" altLang="en-US"/>
        </a:p>
      </dgm:t>
    </dgm:pt>
    <dgm:pt modelId="{6566A1E1-27BA-4BCD-91CE-DEC78B3E0A07}" type="sibTrans" cxnId="{BFB0A057-7DE9-4AB9-AEC5-15E6D9CC9F73}">
      <dgm:prSet/>
      <dgm:spPr/>
      <dgm:t>
        <a:bodyPr/>
        <a:lstStyle/>
        <a:p>
          <a:endParaRPr lang="zh-CN" altLang="en-US"/>
        </a:p>
      </dgm:t>
    </dgm:pt>
    <dgm:pt modelId="{65619150-4ED8-4395-B57D-A675237EB9BF}">
      <dgm:prSet/>
      <dgm:spPr/>
      <dgm:t>
        <a:bodyPr/>
        <a:lstStyle/>
        <a:p>
          <a:pPr algn="l"/>
          <a:r>
            <a:rPr lang="zh-CN" altLang="en-US"/>
            <a:t>感知机与多层网络</a:t>
          </a:r>
          <a:endParaRPr lang="en-US" altLang="zh-CN" dirty="0"/>
        </a:p>
      </dgm:t>
    </dgm:pt>
    <dgm:pt modelId="{3DE97E42-1B0A-4F01-B28D-047C90750B43}" type="parTrans" cxnId="{8F92252C-5385-4AA4-B25F-85FE39AE80B8}">
      <dgm:prSet/>
      <dgm:spPr/>
      <dgm:t>
        <a:bodyPr/>
        <a:lstStyle/>
        <a:p>
          <a:endParaRPr lang="zh-CN" altLang="en-US"/>
        </a:p>
      </dgm:t>
    </dgm:pt>
    <dgm:pt modelId="{1840D79E-E1D9-4244-9CAF-FD440F0A6A1D}" type="sibTrans" cxnId="{8F92252C-5385-4AA4-B25F-85FE39AE80B8}">
      <dgm:prSet/>
      <dgm:spPr/>
      <dgm:t>
        <a:bodyPr/>
        <a:lstStyle/>
        <a:p>
          <a:endParaRPr lang="zh-CN" altLang="en-US"/>
        </a:p>
      </dgm:t>
    </dgm:pt>
    <dgm:pt modelId="{CCCB65AF-24B6-4F5A-A277-AFDFFDFAA542}">
      <dgm:prSet/>
      <dgm:spPr/>
      <dgm:t>
        <a:bodyPr/>
        <a:lstStyle/>
        <a:p>
          <a:pPr algn="l"/>
          <a:r>
            <a:rPr lang="zh-CN" altLang="en-US" dirty="0"/>
            <a:t>误差逆传播算法</a:t>
          </a:r>
          <a:endParaRPr lang="en-US" altLang="zh-CN" dirty="0"/>
        </a:p>
      </dgm:t>
    </dgm:pt>
    <dgm:pt modelId="{E844237C-CAB3-4481-8ABB-8B4A5FE7BC60}" type="parTrans" cxnId="{7C8741C6-0149-4C00-834F-76F046DCA69E}">
      <dgm:prSet/>
      <dgm:spPr/>
      <dgm:t>
        <a:bodyPr/>
        <a:lstStyle/>
        <a:p>
          <a:endParaRPr lang="zh-CN" altLang="en-US"/>
        </a:p>
      </dgm:t>
    </dgm:pt>
    <dgm:pt modelId="{D9A19089-57D7-4037-9130-9AE4B62084CF}" type="sibTrans" cxnId="{7C8741C6-0149-4C00-834F-76F046DCA69E}">
      <dgm:prSet/>
      <dgm:spPr/>
      <dgm:t>
        <a:bodyPr/>
        <a:lstStyle/>
        <a:p>
          <a:endParaRPr lang="zh-CN" altLang="en-US"/>
        </a:p>
      </dgm:t>
    </dgm:pt>
    <dgm:pt modelId="{601F2B77-2642-4B25-BC17-DAB53AFD8DD9}">
      <dgm:prSet/>
      <dgm:spPr/>
      <dgm:t>
        <a:bodyPr/>
        <a:lstStyle/>
        <a:p>
          <a:pPr algn="l"/>
          <a:r>
            <a:rPr lang="zh-CN" altLang="en-US" dirty="0"/>
            <a:t>全局最小与局部极小</a:t>
          </a:r>
          <a:endParaRPr lang="en-US" altLang="zh-CN" dirty="0"/>
        </a:p>
      </dgm:t>
    </dgm:pt>
    <dgm:pt modelId="{3F85BEEE-1E24-4DAA-B62C-AD54979324D4}" type="parTrans" cxnId="{15084734-CA35-40B1-9983-F1F3933BAE31}">
      <dgm:prSet/>
      <dgm:spPr/>
      <dgm:t>
        <a:bodyPr/>
        <a:lstStyle/>
        <a:p>
          <a:endParaRPr lang="zh-CN" altLang="en-US"/>
        </a:p>
      </dgm:t>
    </dgm:pt>
    <dgm:pt modelId="{156977B6-B815-4F70-94F2-D3A7ED838613}" type="sibTrans" cxnId="{15084734-CA35-40B1-9983-F1F3933BAE31}">
      <dgm:prSet/>
      <dgm:spPr/>
      <dgm:t>
        <a:bodyPr/>
        <a:lstStyle/>
        <a:p>
          <a:endParaRPr lang="zh-CN" altLang="en-US"/>
        </a:p>
      </dgm:t>
    </dgm:pt>
    <dgm:pt modelId="{1F5CB2CC-5E88-4B9B-8F60-24F712FE6B5E}">
      <dgm:prSet/>
      <dgm:spPr/>
      <dgm:t>
        <a:bodyPr/>
        <a:lstStyle/>
        <a:p>
          <a:pPr algn="l"/>
          <a:r>
            <a:rPr lang="zh-CN" altLang="en-US" dirty="0"/>
            <a:t>其他常见神经网络</a:t>
          </a:r>
          <a:endParaRPr lang="en-US" altLang="zh-CN" dirty="0"/>
        </a:p>
      </dgm:t>
    </dgm:pt>
    <dgm:pt modelId="{508D0B6C-16AC-4BEB-94C9-7FEA5C28049F}" type="parTrans" cxnId="{55F44595-02FF-459E-AC4C-4434BFF3D764}">
      <dgm:prSet/>
      <dgm:spPr/>
      <dgm:t>
        <a:bodyPr/>
        <a:lstStyle/>
        <a:p>
          <a:endParaRPr lang="zh-CN" altLang="en-US"/>
        </a:p>
      </dgm:t>
    </dgm:pt>
    <dgm:pt modelId="{C900D125-02B1-477E-9BBA-2915DCAA02B5}" type="sibTrans" cxnId="{55F44595-02FF-459E-AC4C-4434BFF3D764}">
      <dgm:prSet/>
      <dgm:spPr/>
      <dgm:t>
        <a:bodyPr/>
        <a:lstStyle/>
        <a:p>
          <a:endParaRPr lang="zh-CN" altLang="en-US"/>
        </a:p>
      </dgm:t>
    </dgm:pt>
    <dgm:pt modelId="{2668BDC0-407F-4771-A749-E5CAE2807559}" type="pres">
      <dgm:prSet presAssocID="{12A8D234-665F-4CD2-9AF6-6DACD542A22E}" presName="Name0" presStyleCnt="0">
        <dgm:presLayoutVars>
          <dgm:chMax val="7"/>
          <dgm:chPref val="7"/>
          <dgm:dir/>
        </dgm:presLayoutVars>
      </dgm:prSet>
      <dgm:spPr/>
    </dgm:pt>
    <dgm:pt modelId="{D22AA32E-E686-4804-83BF-845475F513EB}" type="pres">
      <dgm:prSet presAssocID="{12A8D234-665F-4CD2-9AF6-6DACD542A22E}" presName="Name1" presStyleCnt="0"/>
      <dgm:spPr/>
    </dgm:pt>
    <dgm:pt modelId="{9B079ABD-A7F9-4EB1-B012-1066A37120D9}" type="pres">
      <dgm:prSet presAssocID="{12A8D234-665F-4CD2-9AF6-6DACD542A22E}" presName="cycle" presStyleCnt="0"/>
      <dgm:spPr/>
    </dgm:pt>
    <dgm:pt modelId="{65E74B9B-7688-4AA5-8F0C-64B3E9DE7FA6}" type="pres">
      <dgm:prSet presAssocID="{12A8D234-665F-4CD2-9AF6-6DACD542A22E}" presName="srcNode" presStyleLbl="node1" presStyleIdx="0" presStyleCnt="5"/>
      <dgm:spPr/>
    </dgm:pt>
    <dgm:pt modelId="{1A42F48B-AF9B-456C-B6CB-823435D08AC6}" type="pres">
      <dgm:prSet presAssocID="{12A8D234-665F-4CD2-9AF6-6DACD542A22E}" presName="conn" presStyleLbl="parChTrans1D2" presStyleIdx="0" presStyleCnt="1"/>
      <dgm:spPr/>
    </dgm:pt>
    <dgm:pt modelId="{A0503EA2-1641-407A-8067-260AFDB2F014}" type="pres">
      <dgm:prSet presAssocID="{12A8D234-665F-4CD2-9AF6-6DACD542A22E}" presName="extraNode" presStyleLbl="node1" presStyleIdx="0" presStyleCnt="5"/>
      <dgm:spPr/>
    </dgm:pt>
    <dgm:pt modelId="{B0F2D53A-427E-4434-A47D-9803FC50B857}" type="pres">
      <dgm:prSet presAssocID="{12A8D234-665F-4CD2-9AF6-6DACD542A22E}" presName="dstNode" presStyleLbl="node1" presStyleIdx="0" presStyleCnt="5"/>
      <dgm:spPr/>
    </dgm:pt>
    <dgm:pt modelId="{6F52B82A-82EA-46C6-AD74-69D8C8A65613}" type="pres">
      <dgm:prSet presAssocID="{1BA146A7-6A52-4E77-A6E6-A3D40F86D424}" presName="text_1" presStyleLbl="node1" presStyleIdx="0" presStyleCnt="5">
        <dgm:presLayoutVars>
          <dgm:bulletEnabled val="1"/>
        </dgm:presLayoutVars>
      </dgm:prSet>
      <dgm:spPr/>
    </dgm:pt>
    <dgm:pt modelId="{AA5EDF62-358E-4FD9-A460-C00C9BED19D9}" type="pres">
      <dgm:prSet presAssocID="{1BA146A7-6A52-4E77-A6E6-A3D40F86D424}" presName="accent_1" presStyleCnt="0"/>
      <dgm:spPr/>
    </dgm:pt>
    <dgm:pt modelId="{48FCB445-0ED0-4587-A837-CE8D7D8DABCE}" type="pres">
      <dgm:prSet presAssocID="{1BA146A7-6A52-4E77-A6E6-A3D40F86D424}" presName="accentRepeatNode" presStyleLbl="solidFgAcc1" presStyleIdx="0" presStyleCnt="5"/>
      <dgm:spPr/>
    </dgm:pt>
    <dgm:pt modelId="{EBE8E47A-B98E-45CB-AA3F-D67AF5FCFA38}" type="pres">
      <dgm:prSet presAssocID="{65619150-4ED8-4395-B57D-A675237EB9BF}" presName="text_2" presStyleLbl="node1" presStyleIdx="1" presStyleCnt="5">
        <dgm:presLayoutVars>
          <dgm:bulletEnabled val="1"/>
        </dgm:presLayoutVars>
      </dgm:prSet>
      <dgm:spPr/>
    </dgm:pt>
    <dgm:pt modelId="{82082C61-9529-40E4-944A-5D8A629FF460}" type="pres">
      <dgm:prSet presAssocID="{65619150-4ED8-4395-B57D-A675237EB9BF}" presName="accent_2" presStyleCnt="0"/>
      <dgm:spPr/>
    </dgm:pt>
    <dgm:pt modelId="{1A26A885-4370-43BB-8E7D-835BF8775EA7}" type="pres">
      <dgm:prSet presAssocID="{65619150-4ED8-4395-B57D-A675237EB9BF}" presName="accentRepeatNode" presStyleLbl="solidFgAcc1" presStyleIdx="1" presStyleCnt="5"/>
      <dgm:spPr/>
    </dgm:pt>
    <dgm:pt modelId="{82AFE38F-AAF5-4CD9-A989-99EF2ED01209}" type="pres">
      <dgm:prSet presAssocID="{CCCB65AF-24B6-4F5A-A277-AFDFFDFAA542}" presName="text_3" presStyleLbl="node1" presStyleIdx="2" presStyleCnt="5">
        <dgm:presLayoutVars>
          <dgm:bulletEnabled val="1"/>
        </dgm:presLayoutVars>
      </dgm:prSet>
      <dgm:spPr/>
    </dgm:pt>
    <dgm:pt modelId="{1443DC40-CA6A-4D3C-8F0B-36EAE25CD7DB}" type="pres">
      <dgm:prSet presAssocID="{CCCB65AF-24B6-4F5A-A277-AFDFFDFAA542}" presName="accent_3" presStyleCnt="0"/>
      <dgm:spPr/>
    </dgm:pt>
    <dgm:pt modelId="{ADE70A43-ECA6-4EEC-A494-4BFBBE6F72AB}" type="pres">
      <dgm:prSet presAssocID="{CCCB65AF-24B6-4F5A-A277-AFDFFDFAA542}" presName="accentRepeatNode" presStyleLbl="solidFgAcc1" presStyleIdx="2" presStyleCnt="5"/>
      <dgm:spPr/>
    </dgm:pt>
    <dgm:pt modelId="{5230E393-CB91-4357-88DE-073CC4AD193B}" type="pres">
      <dgm:prSet presAssocID="{601F2B77-2642-4B25-BC17-DAB53AFD8DD9}" presName="text_4" presStyleLbl="node1" presStyleIdx="3" presStyleCnt="5">
        <dgm:presLayoutVars>
          <dgm:bulletEnabled val="1"/>
        </dgm:presLayoutVars>
      </dgm:prSet>
      <dgm:spPr/>
    </dgm:pt>
    <dgm:pt modelId="{223ECD65-A4C3-46C1-A108-D095015FE963}" type="pres">
      <dgm:prSet presAssocID="{601F2B77-2642-4B25-BC17-DAB53AFD8DD9}" presName="accent_4" presStyleCnt="0"/>
      <dgm:spPr/>
    </dgm:pt>
    <dgm:pt modelId="{167E9534-EAF1-427C-9F7B-09A67BA0A445}" type="pres">
      <dgm:prSet presAssocID="{601F2B77-2642-4B25-BC17-DAB53AFD8DD9}" presName="accentRepeatNode" presStyleLbl="solidFgAcc1" presStyleIdx="3" presStyleCnt="5"/>
      <dgm:spPr/>
    </dgm:pt>
    <dgm:pt modelId="{473D1665-2E22-47DA-9609-2ADC8B6D69AC}" type="pres">
      <dgm:prSet presAssocID="{1F5CB2CC-5E88-4B9B-8F60-24F712FE6B5E}" presName="text_5" presStyleLbl="node1" presStyleIdx="4" presStyleCnt="5">
        <dgm:presLayoutVars>
          <dgm:bulletEnabled val="1"/>
        </dgm:presLayoutVars>
      </dgm:prSet>
      <dgm:spPr/>
    </dgm:pt>
    <dgm:pt modelId="{6419C9C2-A6D4-4047-82EC-54ED9777DAD4}" type="pres">
      <dgm:prSet presAssocID="{1F5CB2CC-5E88-4B9B-8F60-24F712FE6B5E}" presName="accent_5" presStyleCnt="0"/>
      <dgm:spPr/>
    </dgm:pt>
    <dgm:pt modelId="{1AE28983-89E4-4EDD-A6AF-DF2707F71E03}" type="pres">
      <dgm:prSet presAssocID="{1F5CB2CC-5E88-4B9B-8F60-24F712FE6B5E}" presName="accentRepeatNode" presStyleLbl="solidFgAcc1" presStyleIdx="4" presStyleCnt="5"/>
      <dgm:spPr/>
    </dgm:pt>
  </dgm:ptLst>
  <dgm:cxnLst>
    <dgm:cxn modelId="{FBEBCE1C-F42C-487C-92C3-C222D3A169D6}" type="presOf" srcId="{1F5CB2CC-5E88-4B9B-8F60-24F712FE6B5E}" destId="{473D1665-2E22-47DA-9609-2ADC8B6D69AC}" srcOrd="0" destOrd="0" presId="urn:microsoft.com/office/officeart/2008/layout/VerticalCurvedList"/>
    <dgm:cxn modelId="{8F92252C-5385-4AA4-B25F-85FE39AE80B8}" srcId="{12A8D234-665F-4CD2-9AF6-6DACD542A22E}" destId="{65619150-4ED8-4395-B57D-A675237EB9BF}" srcOrd="1" destOrd="0" parTransId="{3DE97E42-1B0A-4F01-B28D-047C90750B43}" sibTransId="{1840D79E-E1D9-4244-9CAF-FD440F0A6A1D}"/>
    <dgm:cxn modelId="{15084734-CA35-40B1-9983-F1F3933BAE31}" srcId="{12A8D234-665F-4CD2-9AF6-6DACD542A22E}" destId="{601F2B77-2642-4B25-BC17-DAB53AFD8DD9}" srcOrd="3" destOrd="0" parTransId="{3F85BEEE-1E24-4DAA-B62C-AD54979324D4}" sibTransId="{156977B6-B815-4F70-94F2-D3A7ED838613}"/>
    <dgm:cxn modelId="{C24E705F-2C33-4701-A5BE-F088D415200E}" type="presOf" srcId="{12A8D234-665F-4CD2-9AF6-6DACD542A22E}" destId="{2668BDC0-407F-4771-A749-E5CAE2807559}" srcOrd="0" destOrd="0" presId="urn:microsoft.com/office/officeart/2008/layout/VerticalCurvedList"/>
    <dgm:cxn modelId="{0641C65F-CBB6-4E75-957B-6A1D4B02C384}" type="presOf" srcId="{1BA146A7-6A52-4E77-A6E6-A3D40F86D424}" destId="{6F52B82A-82EA-46C6-AD74-69D8C8A65613}" srcOrd="0" destOrd="0" presId="urn:microsoft.com/office/officeart/2008/layout/VerticalCurvedList"/>
    <dgm:cxn modelId="{FC6E164C-256A-4CDB-B0DC-18267ECD5F07}" type="presOf" srcId="{65619150-4ED8-4395-B57D-A675237EB9BF}" destId="{EBE8E47A-B98E-45CB-AA3F-D67AF5FCFA38}" srcOrd="0" destOrd="0" presId="urn:microsoft.com/office/officeart/2008/layout/VerticalCurvedList"/>
    <dgm:cxn modelId="{E2A6514F-DC55-46D0-8263-6E9BA602AD9A}" type="presOf" srcId="{6566A1E1-27BA-4BCD-91CE-DEC78B3E0A07}" destId="{1A42F48B-AF9B-456C-B6CB-823435D08AC6}" srcOrd="0" destOrd="0" presId="urn:microsoft.com/office/officeart/2008/layout/VerticalCurvedList"/>
    <dgm:cxn modelId="{BFB0A057-7DE9-4AB9-AEC5-15E6D9CC9F73}" srcId="{12A8D234-665F-4CD2-9AF6-6DACD542A22E}" destId="{1BA146A7-6A52-4E77-A6E6-A3D40F86D424}" srcOrd="0" destOrd="0" parTransId="{F496E61E-92FA-4971-8683-2D3FD3797F91}" sibTransId="{6566A1E1-27BA-4BCD-91CE-DEC78B3E0A07}"/>
    <dgm:cxn modelId="{55F44595-02FF-459E-AC4C-4434BFF3D764}" srcId="{12A8D234-665F-4CD2-9AF6-6DACD542A22E}" destId="{1F5CB2CC-5E88-4B9B-8F60-24F712FE6B5E}" srcOrd="4" destOrd="0" parTransId="{508D0B6C-16AC-4BEB-94C9-7FEA5C28049F}" sibTransId="{C900D125-02B1-477E-9BBA-2915DCAA02B5}"/>
    <dgm:cxn modelId="{7C8741C6-0149-4C00-834F-76F046DCA69E}" srcId="{12A8D234-665F-4CD2-9AF6-6DACD542A22E}" destId="{CCCB65AF-24B6-4F5A-A277-AFDFFDFAA542}" srcOrd="2" destOrd="0" parTransId="{E844237C-CAB3-4481-8ABB-8B4A5FE7BC60}" sibTransId="{D9A19089-57D7-4037-9130-9AE4B62084CF}"/>
    <dgm:cxn modelId="{E48DB8CB-51DF-48D2-8CEB-DD74973017B1}" type="presOf" srcId="{601F2B77-2642-4B25-BC17-DAB53AFD8DD9}" destId="{5230E393-CB91-4357-88DE-073CC4AD193B}" srcOrd="0" destOrd="0" presId="urn:microsoft.com/office/officeart/2008/layout/VerticalCurvedList"/>
    <dgm:cxn modelId="{F435F0EF-65D5-4B75-9F63-58502E2A93B8}" type="presOf" srcId="{CCCB65AF-24B6-4F5A-A277-AFDFFDFAA542}" destId="{82AFE38F-AAF5-4CD9-A989-99EF2ED01209}" srcOrd="0" destOrd="0" presId="urn:microsoft.com/office/officeart/2008/layout/VerticalCurvedList"/>
    <dgm:cxn modelId="{2E9DF768-2E75-410B-AC68-6DC650FD80C1}" type="presParOf" srcId="{2668BDC0-407F-4771-A749-E5CAE2807559}" destId="{D22AA32E-E686-4804-83BF-845475F513EB}" srcOrd="0" destOrd="0" presId="urn:microsoft.com/office/officeart/2008/layout/VerticalCurvedList"/>
    <dgm:cxn modelId="{67176261-BD6A-47C8-A095-A6ABE725C217}" type="presParOf" srcId="{D22AA32E-E686-4804-83BF-845475F513EB}" destId="{9B079ABD-A7F9-4EB1-B012-1066A37120D9}" srcOrd="0" destOrd="0" presId="urn:microsoft.com/office/officeart/2008/layout/VerticalCurvedList"/>
    <dgm:cxn modelId="{D7A2F5D7-9D23-48CA-9F16-490282FEF6E1}" type="presParOf" srcId="{9B079ABD-A7F9-4EB1-B012-1066A37120D9}" destId="{65E74B9B-7688-4AA5-8F0C-64B3E9DE7FA6}" srcOrd="0" destOrd="0" presId="urn:microsoft.com/office/officeart/2008/layout/VerticalCurvedList"/>
    <dgm:cxn modelId="{FCA6E979-D7F8-4E93-9B9B-EE8DA80777B8}" type="presParOf" srcId="{9B079ABD-A7F9-4EB1-B012-1066A37120D9}" destId="{1A42F48B-AF9B-456C-B6CB-823435D08AC6}" srcOrd="1" destOrd="0" presId="urn:microsoft.com/office/officeart/2008/layout/VerticalCurvedList"/>
    <dgm:cxn modelId="{0F7649B1-E133-4420-9556-86710EF54E49}" type="presParOf" srcId="{9B079ABD-A7F9-4EB1-B012-1066A37120D9}" destId="{A0503EA2-1641-407A-8067-260AFDB2F014}" srcOrd="2" destOrd="0" presId="urn:microsoft.com/office/officeart/2008/layout/VerticalCurvedList"/>
    <dgm:cxn modelId="{E2E8DCFF-A8C3-4840-9B62-6601A92F8E81}" type="presParOf" srcId="{9B079ABD-A7F9-4EB1-B012-1066A37120D9}" destId="{B0F2D53A-427E-4434-A47D-9803FC50B857}" srcOrd="3" destOrd="0" presId="urn:microsoft.com/office/officeart/2008/layout/VerticalCurvedList"/>
    <dgm:cxn modelId="{774DBD5E-C997-4F08-80F9-AFE1A83211DB}" type="presParOf" srcId="{D22AA32E-E686-4804-83BF-845475F513EB}" destId="{6F52B82A-82EA-46C6-AD74-69D8C8A65613}" srcOrd="1" destOrd="0" presId="urn:microsoft.com/office/officeart/2008/layout/VerticalCurvedList"/>
    <dgm:cxn modelId="{9A0FEB67-ADFD-4367-BC1D-0AB6625302CA}" type="presParOf" srcId="{D22AA32E-E686-4804-83BF-845475F513EB}" destId="{AA5EDF62-358E-4FD9-A460-C00C9BED19D9}" srcOrd="2" destOrd="0" presId="urn:microsoft.com/office/officeart/2008/layout/VerticalCurvedList"/>
    <dgm:cxn modelId="{2E046E61-4160-44C9-BADF-6DF6536D6134}" type="presParOf" srcId="{AA5EDF62-358E-4FD9-A460-C00C9BED19D9}" destId="{48FCB445-0ED0-4587-A837-CE8D7D8DABCE}" srcOrd="0" destOrd="0" presId="urn:microsoft.com/office/officeart/2008/layout/VerticalCurvedList"/>
    <dgm:cxn modelId="{D01EA8E5-1D42-4F83-BB6B-EEF529FDD8A7}" type="presParOf" srcId="{D22AA32E-E686-4804-83BF-845475F513EB}" destId="{EBE8E47A-B98E-45CB-AA3F-D67AF5FCFA38}" srcOrd="3" destOrd="0" presId="urn:microsoft.com/office/officeart/2008/layout/VerticalCurvedList"/>
    <dgm:cxn modelId="{0A9425B5-51B2-4BF3-9BD4-C62725461F5E}" type="presParOf" srcId="{D22AA32E-E686-4804-83BF-845475F513EB}" destId="{82082C61-9529-40E4-944A-5D8A629FF460}" srcOrd="4" destOrd="0" presId="urn:microsoft.com/office/officeart/2008/layout/VerticalCurvedList"/>
    <dgm:cxn modelId="{FCFEC16C-0218-41F3-9EFA-B579172461B5}" type="presParOf" srcId="{82082C61-9529-40E4-944A-5D8A629FF460}" destId="{1A26A885-4370-43BB-8E7D-835BF8775EA7}" srcOrd="0" destOrd="0" presId="urn:microsoft.com/office/officeart/2008/layout/VerticalCurvedList"/>
    <dgm:cxn modelId="{3CA3FB16-48BD-4D1E-B3E0-36FD8A534F5C}" type="presParOf" srcId="{D22AA32E-E686-4804-83BF-845475F513EB}" destId="{82AFE38F-AAF5-4CD9-A989-99EF2ED01209}" srcOrd="5" destOrd="0" presId="urn:microsoft.com/office/officeart/2008/layout/VerticalCurvedList"/>
    <dgm:cxn modelId="{2FB00483-2CA9-443C-B6CB-35F306A90169}" type="presParOf" srcId="{D22AA32E-E686-4804-83BF-845475F513EB}" destId="{1443DC40-CA6A-4D3C-8F0B-36EAE25CD7DB}" srcOrd="6" destOrd="0" presId="urn:microsoft.com/office/officeart/2008/layout/VerticalCurvedList"/>
    <dgm:cxn modelId="{798BDBB9-E19B-4909-BC6D-5D82B4CE3611}" type="presParOf" srcId="{1443DC40-CA6A-4D3C-8F0B-36EAE25CD7DB}" destId="{ADE70A43-ECA6-4EEC-A494-4BFBBE6F72AB}" srcOrd="0" destOrd="0" presId="urn:microsoft.com/office/officeart/2008/layout/VerticalCurvedList"/>
    <dgm:cxn modelId="{2F868CF2-8F76-407B-A6F4-7AD6797609CA}" type="presParOf" srcId="{D22AA32E-E686-4804-83BF-845475F513EB}" destId="{5230E393-CB91-4357-88DE-073CC4AD193B}" srcOrd="7" destOrd="0" presId="urn:microsoft.com/office/officeart/2008/layout/VerticalCurvedList"/>
    <dgm:cxn modelId="{4F3609F2-FD6C-4539-A5C5-58D60F51C66D}" type="presParOf" srcId="{D22AA32E-E686-4804-83BF-845475F513EB}" destId="{223ECD65-A4C3-46C1-A108-D095015FE963}" srcOrd="8" destOrd="0" presId="urn:microsoft.com/office/officeart/2008/layout/VerticalCurvedList"/>
    <dgm:cxn modelId="{2E8D6274-63F0-477E-8C07-89EB403D0E40}" type="presParOf" srcId="{223ECD65-A4C3-46C1-A108-D095015FE963}" destId="{167E9534-EAF1-427C-9F7B-09A67BA0A445}" srcOrd="0" destOrd="0" presId="urn:microsoft.com/office/officeart/2008/layout/VerticalCurvedList"/>
    <dgm:cxn modelId="{38D9F519-8574-473D-BBD4-4F51E0EDC5BC}" type="presParOf" srcId="{D22AA32E-E686-4804-83BF-845475F513EB}" destId="{473D1665-2E22-47DA-9609-2ADC8B6D69AC}" srcOrd="9" destOrd="0" presId="urn:microsoft.com/office/officeart/2008/layout/VerticalCurvedList"/>
    <dgm:cxn modelId="{18CAAB5B-96A5-4115-970E-99B860308EC0}" type="presParOf" srcId="{D22AA32E-E686-4804-83BF-845475F513EB}" destId="{6419C9C2-A6D4-4047-82EC-54ED9777DAD4}" srcOrd="10" destOrd="0" presId="urn:microsoft.com/office/officeart/2008/layout/VerticalCurvedList"/>
    <dgm:cxn modelId="{C47C94C7-FFD9-449E-AD39-08EA62F8548E}" type="presParOf" srcId="{6419C9C2-A6D4-4047-82EC-54ED9777DAD4}" destId="{1AE28983-89E4-4EDD-A6AF-DF2707F71E03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A42F48B-AF9B-456C-B6CB-823435D08AC6}">
      <dsp:nvSpPr>
        <dsp:cNvPr id="0" name=""/>
        <dsp:cNvSpPr/>
      </dsp:nvSpPr>
      <dsp:spPr>
        <a:xfrm>
          <a:off x="-5574989" y="-853493"/>
          <a:ext cx="6637761" cy="6637761"/>
        </a:xfrm>
        <a:prstGeom prst="blockArc">
          <a:avLst>
            <a:gd name="adj1" fmla="val 18900000"/>
            <a:gd name="adj2" fmla="val 2700000"/>
            <a:gd name="adj3" fmla="val 325"/>
          </a:avLst>
        </a:pr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F52B82A-82EA-46C6-AD74-69D8C8A65613}">
      <dsp:nvSpPr>
        <dsp:cNvPr id="0" name=""/>
        <dsp:cNvSpPr/>
      </dsp:nvSpPr>
      <dsp:spPr>
        <a:xfrm>
          <a:off x="464633" y="308074"/>
          <a:ext cx="10955227" cy="61654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9382" tIns="76200" rIns="76200" bIns="76200" numCol="1" spcCol="1270" anchor="ctr" anchorCtr="0">
          <a:noAutofit/>
        </a:bodyPr>
        <a:lstStyle/>
        <a:p>
          <a:pPr marL="0" lvl="0" indent="0" algn="l" defTabSz="1333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000" kern="1200" dirty="0"/>
            <a:t>神经元模型</a:t>
          </a:r>
          <a:endParaRPr lang="en-US" altLang="zh-CN" sz="3000" kern="1200" dirty="0"/>
        </a:p>
      </dsp:txBody>
      <dsp:txXfrm>
        <a:off x="464633" y="308074"/>
        <a:ext cx="10955227" cy="616544"/>
      </dsp:txXfrm>
    </dsp:sp>
    <dsp:sp modelId="{48FCB445-0ED0-4587-A837-CE8D7D8DABCE}">
      <dsp:nvSpPr>
        <dsp:cNvPr id="0" name=""/>
        <dsp:cNvSpPr/>
      </dsp:nvSpPr>
      <dsp:spPr>
        <a:xfrm>
          <a:off x="79293" y="231006"/>
          <a:ext cx="770680" cy="77068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BE8E47A-B98E-45CB-AA3F-D67AF5FCFA38}">
      <dsp:nvSpPr>
        <dsp:cNvPr id="0" name=""/>
        <dsp:cNvSpPr/>
      </dsp:nvSpPr>
      <dsp:spPr>
        <a:xfrm>
          <a:off x="906430" y="1232595"/>
          <a:ext cx="10513429" cy="61654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9382" tIns="76200" rIns="76200" bIns="762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000" kern="1200"/>
            <a:t>感知机与多层网络</a:t>
          </a:r>
          <a:endParaRPr lang="en-US" altLang="zh-CN" sz="3000" kern="1200" dirty="0"/>
        </a:p>
      </dsp:txBody>
      <dsp:txXfrm>
        <a:off x="906430" y="1232595"/>
        <a:ext cx="10513429" cy="616544"/>
      </dsp:txXfrm>
    </dsp:sp>
    <dsp:sp modelId="{1A26A885-4370-43BB-8E7D-835BF8775EA7}">
      <dsp:nvSpPr>
        <dsp:cNvPr id="0" name=""/>
        <dsp:cNvSpPr/>
      </dsp:nvSpPr>
      <dsp:spPr>
        <a:xfrm>
          <a:off x="521090" y="1155527"/>
          <a:ext cx="770680" cy="77068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2AFE38F-AAF5-4CD9-A989-99EF2ED01209}">
      <dsp:nvSpPr>
        <dsp:cNvPr id="0" name=""/>
        <dsp:cNvSpPr/>
      </dsp:nvSpPr>
      <dsp:spPr>
        <a:xfrm>
          <a:off x="1042027" y="2157115"/>
          <a:ext cx="10377833" cy="61654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9382" tIns="76200" rIns="76200" bIns="762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000" kern="1200" dirty="0"/>
            <a:t>误差逆传播算法</a:t>
          </a:r>
          <a:endParaRPr lang="en-US" altLang="zh-CN" sz="3000" kern="1200" dirty="0"/>
        </a:p>
      </dsp:txBody>
      <dsp:txXfrm>
        <a:off x="1042027" y="2157115"/>
        <a:ext cx="10377833" cy="616544"/>
      </dsp:txXfrm>
    </dsp:sp>
    <dsp:sp modelId="{ADE70A43-ECA6-4EEC-A494-4BFBBE6F72AB}">
      <dsp:nvSpPr>
        <dsp:cNvPr id="0" name=""/>
        <dsp:cNvSpPr/>
      </dsp:nvSpPr>
      <dsp:spPr>
        <a:xfrm>
          <a:off x="656687" y="2080047"/>
          <a:ext cx="770680" cy="77068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230E393-CB91-4357-88DE-073CC4AD193B}">
      <dsp:nvSpPr>
        <dsp:cNvPr id="0" name=""/>
        <dsp:cNvSpPr/>
      </dsp:nvSpPr>
      <dsp:spPr>
        <a:xfrm>
          <a:off x="906430" y="3081635"/>
          <a:ext cx="10513429" cy="61654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9382" tIns="76200" rIns="76200" bIns="762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000" kern="1200" dirty="0"/>
            <a:t>全局最小与局部极小</a:t>
          </a:r>
          <a:endParaRPr lang="en-US" altLang="zh-CN" sz="3000" kern="1200" dirty="0"/>
        </a:p>
      </dsp:txBody>
      <dsp:txXfrm>
        <a:off x="906430" y="3081635"/>
        <a:ext cx="10513429" cy="616544"/>
      </dsp:txXfrm>
    </dsp:sp>
    <dsp:sp modelId="{167E9534-EAF1-427C-9F7B-09A67BA0A445}">
      <dsp:nvSpPr>
        <dsp:cNvPr id="0" name=""/>
        <dsp:cNvSpPr/>
      </dsp:nvSpPr>
      <dsp:spPr>
        <a:xfrm>
          <a:off x="521090" y="3004567"/>
          <a:ext cx="770680" cy="77068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73D1665-2E22-47DA-9609-2ADC8B6D69AC}">
      <dsp:nvSpPr>
        <dsp:cNvPr id="0" name=""/>
        <dsp:cNvSpPr/>
      </dsp:nvSpPr>
      <dsp:spPr>
        <a:xfrm>
          <a:off x="464633" y="4006156"/>
          <a:ext cx="10955227" cy="61654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9382" tIns="76200" rIns="76200" bIns="762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000" kern="1200" dirty="0"/>
            <a:t>其他常见神经网络</a:t>
          </a:r>
          <a:endParaRPr lang="en-US" altLang="zh-CN" sz="3000" kern="1200" dirty="0"/>
        </a:p>
      </dsp:txBody>
      <dsp:txXfrm>
        <a:off x="464633" y="4006156"/>
        <a:ext cx="10955227" cy="616544"/>
      </dsp:txXfrm>
    </dsp:sp>
    <dsp:sp modelId="{1AE28983-89E4-4EDD-A6AF-DF2707F71E03}">
      <dsp:nvSpPr>
        <dsp:cNvPr id="0" name=""/>
        <dsp:cNvSpPr/>
      </dsp:nvSpPr>
      <dsp:spPr>
        <a:xfrm>
          <a:off x="79293" y="3929088"/>
          <a:ext cx="770680" cy="77068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22.wmf"/><Relationship Id="rId2" Type="http://schemas.openxmlformats.org/officeDocument/2006/relationships/image" Target="../media/image21.wmf"/><Relationship Id="rId1" Type="http://schemas.openxmlformats.org/officeDocument/2006/relationships/image" Target="../media/image20.wmf"/><Relationship Id="rId6" Type="http://schemas.openxmlformats.org/officeDocument/2006/relationships/image" Target="../media/image25.wmf"/><Relationship Id="rId5" Type="http://schemas.openxmlformats.org/officeDocument/2006/relationships/image" Target="../media/image24.wmf"/><Relationship Id="rId4" Type="http://schemas.openxmlformats.org/officeDocument/2006/relationships/image" Target="../media/image23.wmf"/></Relationships>
</file>

<file path=ppt/drawings/_rels/vmlDrawing2.vml.rels><?xml version="1.0" encoding="UTF-8" standalone="yes"?>
<Relationships xmlns="http://schemas.openxmlformats.org/package/2006/relationships"><Relationship Id="rId8" Type="http://schemas.openxmlformats.org/officeDocument/2006/relationships/image" Target="../media/image86.wmf"/><Relationship Id="rId3" Type="http://schemas.openxmlformats.org/officeDocument/2006/relationships/image" Target="../media/image81.wmf"/><Relationship Id="rId7" Type="http://schemas.openxmlformats.org/officeDocument/2006/relationships/image" Target="../media/image85.wmf"/><Relationship Id="rId2" Type="http://schemas.openxmlformats.org/officeDocument/2006/relationships/image" Target="../media/image80.wmf"/><Relationship Id="rId1" Type="http://schemas.openxmlformats.org/officeDocument/2006/relationships/image" Target="../media/image79.wmf"/><Relationship Id="rId6" Type="http://schemas.openxmlformats.org/officeDocument/2006/relationships/image" Target="../media/image84.wmf"/><Relationship Id="rId5" Type="http://schemas.openxmlformats.org/officeDocument/2006/relationships/image" Target="../media/image83.wmf"/><Relationship Id="rId4" Type="http://schemas.openxmlformats.org/officeDocument/2006/relationships/image" Target="../media/image82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94.wmf"/><Relationship Id="rId2" Type="http://schemas.openxmlformats.org/officeDocument/2006/relationships/image" Target="../media/image93.wmf"/><Relationship Id="rId1" Type="http://schemas.openxmlformats.org/officeDocument/2006/relationships/image" Target="../media/image92.wmf"/><Relationship Id="rId6" Type="http://schemas.openxmlformats.org/officeDocument/2006/relationships/image" Target="../media/image97.wmf"/><Relationship Id="rId5" Type="http://schemas.openxmlformats.org/officeDocument/2006/relationships/image" Target="../media/image96.wmf"/><Relationship Id="rId4" Type="http://schemas.openxmlformats.org/officeDocument/2006/relationships/image" Target="../media/image95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wmf"/><Relationship Id="rId2" Type="http://schemas.openxmlformats.org/officeDocument/2006/relationships/image" Target="../media/image121.wmf"/><Relationship Id="rId1" Type="http://schemas.openxmlformats.org/officeDocument/2006/relationships/image" Target="../media/image120.wmf"/><Relationship Id="rId4" Type="http://schemas.openxmlformats.org/officeDocument/2006/relationships/image" Target="../media/image123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wmf"/><Relationship Id="rId2" Type="http://schemas.openxmlformats.org/officeDocument/2006/relationships/image" Target="../media/image121.wmf"/><Relationship Id="rId1" Type="http://schemas.openxmlformats.org/officeDocument/2006/relationships/image" Target="../media/image120.wmf"/><Relationship Id="rId6" Type="http://schemas.openxmlformats.org/officeDocument/2006/relationships/image" Target="../media/image125.wmf"/><Relationship Id="rId5" Type="http://schemas.openxmlformats.org/officeDocument/2006/relationships/image" Target="../media/image124.wmf"/><Relationship Id="rId4" Type="http://schemas.openxmlformats.org/officeDocument/2006/relationships/image" Target="../media/image123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wmf"/><Relationship Id="rId2" Type="http://schemas.openxmlformats.org/officeDocument/2006/relationships/image" Target="../media/image121.wmf"/><Relationship Id="rId1" Type="http://schemas.openxmlformats.org/officeDocument/2006/relationships/image" Target="../media/image120.wmf"/><Relationship Id="rId6" Type="http://schemas.openxmlformats.org/officeDocument/2006/relationships/image" Target="../media/image125.wmf"/><Relationship Id="rId5" Type="http://schemas.openxmlformats.org/officeDocument/2006/relationships/image" Target="../media/image124.wmf"/><Relationship Id="rId4" Type="http://schemas.openxmlformats.org/officeDocument/2006/relationships/image" Target="../media/image123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wmf"/><Relationship Id="rId2" Type="http://schemas.openxmlformats.org/officeDocument/2006/relationships/image" Target="../media/image121.wmf"/><Relationship Id="rId1" Type="http://schemas.openxmlformats.org/officeDocument/2006/relationships/image" Target="../media/image120.wmf"/><Relationship Id="rId6" Type="http://schemas.openxmlformats.org/officeDocument/2006/relationships/image" Target="../media/image125.wmf"/><Relationship Id="rId5" Type="http://schemas.openxmlformats.org/officeDocument/2006/relationships/image" Target="../media/image124.wmf"/><Relationship Id="rId4" Type="http://schemas.openxmlformats.org/officeDocument/2006/relationships/image" Target="../media/image123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wmf"/><Relationship Id="rId2" Type="http://schemas.openxmlformats.org/officeDocument/2006/relationships/image" Target="../media/image121.wmf"/><Relationship Id="rId1" Type="http://schemas.openxmlformats.org/officeDocument/2006/relationships/image" Target="../media/image120.wmf"/><Relationship Id="rId6" Type="http://schemas.openxmlformats.org/officeDocument/2006/relationships/image" Target="../media/image125.wmf"/><Relationship Id="rId5" Type="http://schemas.openxmlformats.org/officeDocument/2006/relationships/image" Target="../media/image124.wmf"/><Relationship Id="rId4" Type="http://schemas.openxmlformats.org/officeDocument/2006/relationships/image" Target="../media/image123.w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wmf"/><Relationship Id="rId2" Type="http://schemas.openxmlformats.org/officeDocument/2006/relationships/image" Target="../media/image121.wmf"/><Relationship Id="rId1" Type="http://schemas.openxmlformats.org/officeDocument/2006/relationships/image" Target="../media/image120.wmf"/><Relationship Id="rId6" Type="http://schemas.openxmlformats.org/officeDocument/2006/relationships/image" Target="../media/image125.wmf"/><Relationship Id="rId5" Type="http://schemas.openxmlformats.org/officeDocument/2006/relationships/image" Target="../media/image124.wmf"/><Relationship Id="rId4" Type="http://schemas.openxmlformats.org/officeDocument/2006/relationships/image" Target="../media/image123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13AA58-B94A-4B6D-9416-516C3C49C321}" type="datetimeFigureOut">
              <a:rPr lang="zh-CN" altLang="en-US" smtClean="0"/>
              <a:t>2024/9/4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B334C4-E6A6-469E-BE76-686BC5428D7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33568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8D15BC-F879-AE4D-B006-C2E3B425B2B0}" type="datetimeFigureOut">
              <a:rPr kumimoji="1" lang="zh-CN" altLang="en-US" smtClean="0"/>
              <a:t>2024/9/4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6E41FC-CD1F-2241-B8E1-D3562587079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903697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6E41FC-CD1F-2241-B8E1-D35625870791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705047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927280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528478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165151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6E41FC-CD1F-2241-B8E1-D35625870791}" type="slidenum">
              <a:rPr kumimoji="1" lang="zh-CN" altLang="en-US" smtClean="0"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963204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6E41FC-CD1F-2241-B8E1-D35625870791}" type="slidenum">
              <a:rPr kumimoji="1" lang="zh-CN" altLang="en-US" smtClean="0"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000306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588635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984619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6E41FC-CD1F-2241-B8E1-D35625870791}" type="slidenum">
              <a:rPr kumimoji="1" lang="zh-CN" altLang="en-US" smtClean="0"/>
              <a:t>21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574102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6E41FC-CD1F-2241-B8E1-D35625870791}" type="slidenum">
              <a:rPr kumimoji="1" lang="zh-CN" altLang="en-US" smtClean="0"/>
              <a:t>22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36791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6E41FC-CD1F-2241-B8E1-D35625870791}" type="slidenum">
              <a:rPr kumimoji="1" lang="zh-CN" altLang="en-US" smtClean="0"/>
              <a:t>23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135209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6E41FC-CD1F-2241-B8E1-D35625870791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611118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6E41FC-CD1F-2241-B8E1-D35625870791}" type="slidenum">
              <a:rPr kumimoji="1" lang="zh-CN" altLang="en-US" smtClean="0"/>
              <a:t>27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8795388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6642063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1282413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604042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5620382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7376178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4712740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8600828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6E41FC-CD1F-2241-B8E1-D35625870791}" type="slidenum">
              <a:rPr kumimoji="1" lang="zh-CN" altLang="en-US" smtClean="0"/>
              <a:t>36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1492665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428443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6E41FC-CD1F-2241-B8E1-D35625870791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2229015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6367481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1563178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2360484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0216281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204824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7164008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8158628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6744527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9949873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779379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6017918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5642316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6E41FC-CD1F-2241-B8E1-D35625870791}" type="slidenum">
              <a:rPr kumimoji="1" lang="zh-CN" altLang="en-US" smtClean="0"/>
              <a:t>50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223216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1552582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3480655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6E41FC-CD1F-2241-B8E1-D35625870791}" type="slidenum">
              <a:rPr kumimoji="1" lang="zh-CN" altLang="en-US" smtClean="0"/>
              <a:t>54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1589112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6250669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2680188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6E41FC-CD1F-2241-B8E1-D35625870791}" type="slidenum">
              <a:rPr kumimoji="1" lang="zh-CN" altLang="en-US" smtClean="0"/>
              <a:t>57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4672114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6E41FC-CD1F-2241-B8E1-D35625870791}" type="slidenum">
              <a:rPr kumimoji="1" lang="zh-CN" altLang="en-US" smtClean="0"/>
              <a:t>58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3125621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6E41FC-CD1F-2241-B8E1-D35625870791}" type="slidenum">
              <a:rPr kumimoji="1" lang="zh-CN" altLang="en-US" smtClean="0"/>
              <a:t>59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361113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2172020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4973673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0735235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2171411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7175226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5198001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0079983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8976072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6924351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7653408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929105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6E41FC-CD1F-2241-B8E1-D35625870791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02145319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0144809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1100931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37160469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1193298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25190352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40584454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6E41FC-CD1F-2241-B8E1-D35625870791}" type="slidenum">
              <a:rPr kumimoji="1" lang="zh-CN" altLang="en-US" smtClean="0"/>
              <a:t>76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90004256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20914F-BE26-43C4-8063-9E6C159BF45D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78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45032044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20914F-BE26-43C4-8063-9E6C159BF45D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79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46989453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20914F-BE26-43C4-8063-9E6C159BF45D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80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448822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6E41FC-CD1F-2241-B8E1-D35625870791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95948003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20914F-BE26-43C4-8063-9E6C159BF45D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81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57408649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F65742-51E4-418D-8157-79EC9C21EBA9}" type="slidenum">
              <a:rPr lang="zh-TW" altLang="en-US" smtClean="0"/>
              <a:t>82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4570295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F65742-51E4-418D-8157-79EC9C21EBA9}" type="slidenum">
              <a:rPr lang="zh-TW" altLang="en-US" smtClean="0"/>
              <a:t>83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46864194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ACDAE2-1044-44AA-8E16-BB9FD2E2B3CC}" type="slidenum">
              <a:rPr lang="zh-TW" altLang="en-US" smtClean="0"/>
              <a:t>84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56395033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F65742-51E4-418D-8157-79EC9C21EBA9}" type="slidenum">
              <a:rPr lang="zh-TW" altLang="en-US" smtClean="0"/>
              <a:t>85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46037678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20914F-BE26-43C4-8063-9E6C159BF45D}" type="slidenum">
              <a:rPr lang="zh-TW" altLang="en-US" smtClean="0"/>
              <a:t>87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93380584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F65742-51E4-418D-8157-79EC9C21EBA9}" type="slidenum">
              <a:rPr lang="zh-TW" altLang="en-US" smtClean="0"/>
              <a:t>88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45934202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F65742-51E4-418D-8157-79EC9C21EBA9}" type="slidenum">
              <a:rPr lang="zh-TW" altLang="en-US" smtClean="0"/>
              <a:t>89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20800620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73069326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0F65742-51E4-418D-8157-79EC9C21EBA9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91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975441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6431057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0F65742-51E4-418D-8157-79EC9C21EBA9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92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50324567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0F65742-51E4-418D-8157-79EC9C21EBA9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93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13072152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0F65742-51E4-418D-8157-79EC9C21EBA9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94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41738294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0F65742-51E4-418D-8157-79EC9C21EBA9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100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16205195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0F65742-51E4-418D-8157-79EC9C21EBA9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101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330513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0F65742-51E4-418D-8157-79EC9C21EBA9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102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01815036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7114283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7003742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65096977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636658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28097712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31170787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61297299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457382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幻灯片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29000">
                <a:srgbClr val="FFFFFF"/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noFill/>
              </a:ln>
            </a:endParaRPr>
          </a:p>
        </p:txBody>
      </p:sp>
    </p:spTree>
    <p:extLst/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-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47135" y="50800"/>
            <a:ext cx="9592733" cy="787400"/>
          </a:xfrm>
        </p:spPr>
        <p:txBody>
          <a:bodyPr/>
          <a:lstStyle>
            <a:lvl1pPr>
              <a:defRPr baseline="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347133" y="1149013"/>
            <a:ext cx="11506200" cy="457200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3000" baseline="0">
                <a:solidFill>
                  <a:schemeClr val="tx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347133" y="1720513"/>
            <a:ext cx="11506200" cy="4343400"/>
          </a:xfrm>
        </p:spPr>
        <p:txBody>
          <a:bodyPr/>
          <a:lstStyle>
            <a:lvl1pPr>
              <a:buClr>
                <a:schemeClr val="accent1"/>
              </a:buClr>
              <a:defRPr baseline="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>
              <a:buClr>
                <a:schemeClr val="accent1"/>
              </a:buClr>
              <a:defRPr baseline="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2pPr>
            <a:lvl3pPr>
              <a:buClr>
                <a:schemeClr val="accent1"/>
              </a:buClr>
              <a:defRPr baseline="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3pPr>
            <a:lvl4pPr>
              <a:buClr>
                <a:schemeClr val="accent1"/>
              </a:buClr>
              <a:defRPr baseline="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4pPr>
            <a:lvl5pPr>
              <a:buClr>
                <a:schemeClr val="accent1"/>
              </a:buClr>
              <a:defRPr baseline="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</p:spTree>
    <p:extLst/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55600" y="1171237"/>
            <a:ext cx="5283200" cy="4897438"/>
          </a:xfrm>
        </p:spPr>
        <p:txBody>
          <a:bodyPr/>
          <a:lstStyle>
            <a:lvl1pPr marL="228600" indent="-360000">
              <a:buClr>
                <a:schemeClr val="accent1"/>
              </a:buClr>
              <a:buFont typeface="Wingdings" panose="05000000000000000000" pitchFamily="2" charset="2"/>
              <a:buChar char="p"/>
              <a:defRPr sz="220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685800" indent="-360000">
              <a:buClr>
                <a:schemeClr val="accent1"/>
              </a:buClr>
              <a:buFont typeface="Wingdings" panose="05000000000000000000" pitchFamily="2" charset="2"/>
              <a:buChar char="l"/>
              <a:defRPr sz="200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2pPr>
            <a:lvl3pPr marL="1143000" indent="-360000">
              <a:buClr>
                <a:schemeClr val="accent1"/>
              </a:buClr>
              <a:buFont typeface="Wingdings" panose="05000000000000000000" pitchFamily="2" charset="2"/>
              <a:buChar char="l"/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3pPr>
            <a:lvl4pPr marL="1600200" indent="-360000">
              <a:buClr>
                <a:schemeClr val="accent1"/>
              </a:buClr>
              <a:buFont typeface="Wingdings" panose="05000000000000000000" pitchFamily="2" charset="2"/>
              <a:buChar char="l"/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4pPr>
            <a:lvl5pPr marL="2057400" indent="-360000">
              <a:buClr>
                <a:schemeClr val="accent1"/>
              </a:buClr>
              <a:buFont typeface="Wingdings" panose="05000000000000000000" pitchFamily="2" charset="2"/>
              <a:buChar char="l"/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171237"/>
            <a:ext cx="5681133" cy="4897438"/>
          </a:xfrm>
        </p:spPr>
        <p:txBody>
          <a:bodyPr/>
          <a:lstStyle>
            <a:lvl1pPr marL="228600" indent="-360000">
              <a:buClr>
                <a:schemeClr val="accent1"/>
              </a:buClr>
              <a:buFont typeface="Wingdings" panose="05000000000000000000" pitchFamily="2" charset="2"/>
              <a:buChar char="p"/>
              <a:defRPr sz="220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685800" indent="-360000">
              <a:buClr>
                <a:schemeClr val="accent1"/>
              </a:buClr>
              <a:buFont typeface="Wingdings" panose="05000000000000000000" pitchFamily="2" charset="2"/>
              <a:buChar char="l"/>
              <a:defRPr sz="200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2pPr>
            <a:lvl3pPr marL="1143000" indent="-360000">
              <a:buClr>
                <a:schemeClr val="accent1"/>
              </a:buClr>
              <a:buFont typeface="Wingdings" panose="05000000000000000000" pitchFamily="2" charset="2"/>
              <a:buChar char="l"/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3pPr>
            <a:lvl4pPr marL="1600200" indent="-360000">
              <a:buClr>
                <a:schemeClr val="accent1"/>
              </a:buClr>
              <a:buFont typeface="Wingdings" panose="05000000000000000000" pitchFamily="2" charset="2"/>
              <a:buChar char="l"/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4pPr>
            <a:lvl5pPr marL="2057400" indent="-360000">
              <a:buClr>
                <a:schemeClr val="accent1"/>
              </a:buClr>
              <a:buFont typeface="Wingdings" panose="05000000000000000000" pitchFamily="2" charset="2"/>
              <a:buChar char="l"/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47133" y="60327"/>
            <a:ext cx="10515600" cy="77787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 baseline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</p:spTree>
    <p:extLst/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7133" y="1112794"/>
            <a:ext cx="5342467" cy="445293"/>
          </a:xfrm>
        </p:spPr>
        <p:txBody>
          <a:bodyPr anchor="t">
            <a:noAutofit/>
          </a:bodyPr>
          <a:lstStyle>
            <a:lvl1pPr marL="0" indent="0">
              <a:buNone/>
              <a:defRPr sz="3000" b="0" baseline="0">
                <a:solidFill>
                  <a:schemeClr val="tx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33" y="1724773"/>
            <a:ext cx="5342467" cy="4308473"/>
          </a:xfrm>
        </p:spPr>
        <p:txBody>
          <a:bodyPr/>
          <a:lstStyle>
            <a:lvl1pPr marL="228600" indent="-360000">
              <a:buClr>
                <a:schemeClr val="accent1"/>
              </a:buClr>
              <a:buFont typeface="Wingdings" panose="05000000000000000000" pitchFamily="2" charset="2"/>
              <a:buChar char="p"/>
              <a:defRPr baseline="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685800" indent="-360000">
              <a:buClr>
                <a:schemeClr val="accent1"/>
              </a:buClr>
              <a:buFont typeface="Wingdings" panose="05000000000000000000" pitchFamily="2" charset="2"/>
              <a:buChar char="l"/>
              <a:defRPr baseline="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2pPr>
            <a:lvl3pPr marL="1143000" indent="-360000">
              <a:buClr>
                <a:schemeClr val="accent1"/>
              </a:buClr>
              <a:buFont typeface="Wingdings" panose="05000000000000000000" pitchFamily="2" charset="2"/>
              <a:buChar char="l"/>
              <a:defRPr baseline="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3pPr>
            <a:lvl4pPr marL="1600200" indent="-360000">
              <a:buClr>
                <a:schemeClr val="accent1"/>
              </a:buClr>
              <a:buFont typeface="Wingdings" panose="05000000000000000000" pitchFamily="2" charset="2"/>
              <a:buChar char="l"/>
              <a:defRPr baseline="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4pPr>
            <a:lvl5pPr marL="2057400" indent="-360000">
              <a:buClr>
                <a:schemeClr val="accent1"/>
              </a:buClr>
              <a:buFont typeface="Wingdings" panose="05000000000000000000" pitchFamily="2" charset="2"/>
              <a:buChar char="l"/>
              <a:defRPr baseline="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0" y="1112794"/>
            <a:ext cx="5740400" cy="445293"/>
          </a:xfrm>
        </p:spPr>
        <p:txBody>
          <a:bodyPr anchor="t">
            <a:noAutofit/>
          </a:bodyPr>
          <a:lstStyle>
            <a:lvl1pPr marL="0" indent="0">
              <a:buNone/>
              <a:defRPr sz="3000" b="0" baseline="0">
                <a:solidFill>
                  <a:schemeClr val="tx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96000" y="1724773"/>
            <a:ext cx="5740400" cy="4308473"/>
          </a:xfrm>
        </p:spPr>
        <p:txBody>
          <a:bodyPr/>
          <a:lstStyle>
            <a:lvl1pPr marL="228600" indent="-360000">
              <a:buClr>
                <a:schemeClr val="accent1"/>
              </a:buClr>
              <a:buFont typeface="Wingdings" panose="05000000000000000000" pitchFamily="2" charset="2"/>
              <a:buChar char="p"/>
              <a:defRPr baseline="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685800" indent="-360000">
              <a:buClr>
                <a:schemeClr val="accent1"/>
              </a:buClr>
              <a:buFont typeface="Wingdings" panose="05000000000000000000" pitchFamily="2" charset="2"/>
              <a:buChar char="l"/>
              <a:defRPr baseline="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2pPr>
            <a:lvl3pPr marL="1143000" indent="-360000">
              <a:buClr>
                <a:schemeClr val="accent1"/>
              </a:buClr>
              <a:buFont typeface="Wingdings" panose="05000000000000000000" pitchFamily="2" charset="2"/>
              <a:buChar char="l"/>
              <a:defRPr baseline="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3pPr>
            <a:lvl4pPr marL="1600200" indent="-360000">
              <a:buClr>
                <a:schemeClr val="accent1"/>
              </a:buClr>
              <a:buFont typeface="Wingdings" panose="05000000000000000000" pitchFamily="2" charset="2"/>
              <a:buChar char="l"/>
              <a:defRPr baseline="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4pPr>
            <a:lvl5pPr marL="2057400" indent="-360000">
              <a:buClr>
                <a:schemeClr val="accent1"/>
              </a:buClr>
              <a:buFont typeface="Wingdings" panose="05000000000000000000" pitchFamily="2" charset="2"/>
              <a:buChar char="l"/>
              <a:defRPr baseline="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347133" y="73027"/>
            <a:ext cx="10515600" cy="77787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 baseline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</p:spTree>
    <p:extLst/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732989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9/4/2024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738004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22363"/>
            <a:ext cx="103632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BACED-B8E9-4509-8BE7-E750025DDBA8}" type="datetimeFigureOut">
              <a:rPr lang="zh-TW" altLang="en-US" smtClean="0"/>
              <a:t>2024/9/4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3D241-4C98-4CC4-A8E0-1604E5745E2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2236695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BACED-B8E9-4509-8BE7-E750025DDBA8}" type="datetimeFigureOut">
              <a:rPr lang="zh-TW" altLang="en-US" smtClean="0"/>
              <a:t>2024/9/4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3D241-4C98-4CC4-A8E0-1604E5745E2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4752210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BACED-B8E9-4509-8BE7-E750025DDBA8}" type="datetimeFigureOut">
              <a:rPr lang="zh-TW" altLang="en-US" smtClean="0"/>
              <a:t>2024/9/4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3D241-4C98-4CC4-A8E0-1604E5745E2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5260946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BACED-B8E9-4509-8BE7-E750025DDBA8}" type="datetimeFigureOut">
              <a:rPr lang="zh-TW" altLang="en-US" smtClean="0"/>
              <a:t>2024/9/4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3D241-4C98-4CC4-A8E0-1604E5745E2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3802645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BACED-B8E9-4509-8BE7-E750025DDBA8}" type="datetimeFigureOut">
              <a:rPr lang="zh-TW" altLang="en-US" smtClean="0"/>
              <a:t>2024/9/4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3D241-4C98-4CC4-A8E0-1604E5745E2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337993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章节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841629"/>
            <a:ext cx="10515600" cy="1325563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6000" baseline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/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BACED-B8E9-4509-8BE7-E750025DDBA8}" type="datetimeFigureOut">
              <a:rPr lang="zh-TW" altLang="en-US" smtClean="0"/>
              <a:t>2024/9/4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3D241-4C98-4CC4-A8E0-1604E5745E2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7181334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BACED-B8E9-4509-8BE7-E750025DDBA8}" type="datetimeFigureOut">
              <a:rPr lang="zh-TW" altLang="en-US" smtClean="0"/>
              <a:t>2024/9/4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3D241-4C98-4CC4-A8E0-1604E5745E2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7580882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BACED-B8E9-4509-8BE7-E750025DDBA8}" type="datetimeFigureOut">
              <a:rPr lang="zh-TW" altLang="en-US" smtClean="0"/>
              <a:t>2024/9/4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3D241-4C98-4CC4-A8E0-1604E5745E2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4443595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BACED-B8E9-4509-8BE7-E750025DDBA8}" type="datetimeFigureOut">
              <a:rPr lang="zh-TW" altLang="en-US" smtClean="0"/>
              <a:t>2024/9/4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3D241-4C98-4CC4-A8E0-1604E5745E2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1036599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BACED-B8E9-4509-8BE7-E750025DDBA8}" type="datetimeFigureOut">
              <a:rPr lang="zh-TW" altLang="en-US" smtClean="0"/>
              <a:t>2024/9/4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3D241-4C98-4CC4-A8E0-1604E5745E2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0525690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BACED-B8E9-4509-8BE7-E750025DDBA8}" type="datetimeFigureOut">
              <a:rPr lang="zh-TW" altLang="en-US" smtClean="0"/>
              <a:t>2024/9/4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3D241-4C98-4CC4-A8E0-1604E5745E2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307004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133" y="42864"/>
            <a:ext cx="10515600" cy="77787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 baseline="0">
                <a:solidFill>
                  <a:schemeClr val="accent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47133" y="1158539"/>
            <a:ext cx="11489267" cy="4930775"/>
          </a:xfrm>
        </p:spPr>
        <p:txBody>
          <a:bodyPr tIns="46800"/>
          <a:lstStyle>
            <a:lvl1pPr marL="228600" indent="-360000" algn="l">
              <a:buClr>
                <a:schemeClr val="accent1"/>
              </a:buClr>
              <a:buSzPct val="100000"/>
              <a:buFont typeface="Wingdings" panose="05000000000000000000" pitchFamily="2" charset="2"/>
              <a:buChar char="p"/>
              <a:defRPr lang="zh-CN" altLang="en-US" dirty="0" smtClean="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685800" marR="0" indent="-3600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6754D"/>
              </a:buClr>
              <a:buSzTx/>
              <a:buFont typeface="Wingdings" panose="05000000000000000000" pitchFamily="2" charset="2"/>
              <a:buChar char="l"/>
              <a:tabLst/>
              <a:defRPr sz="2000" baseline="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2pPr>
            <a:lvl3pPr marL="1143000" marR="0" indent="-3600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6754D"/>
              </a:buClr>
              <a:buSzTx/>
              <a:buFont typeface="Wingdings" panose="05000000000000000000" pitchFamily="2" charset="2"/>
              <a:buChar char="l"/>
              <a:tabLst/>
              <a:defRPr sz="1800" baseline="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3pPr>
            <a:lvl4pPr marL="1600200" marR="0" indent="-3600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6754D"/>
              </a:buClr>
              <a:buSzTx/>
              <a:buFont typeface="Wingdings" panose="05000000000000000000" pitchFamily="2" charset="2"/>
              <a:buChar char="l"/>
              <a:tabLst/>
              <a:defRPr sz="1600" baseline="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4pPr>
            <a:lvl5pPr marL="2057400" marR="0" indent="-3600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6754D"/>
              </a:buClr>
              <a:buSzTx/>
              <a:buFont typeface="Wingdings" panose="05000000000000000000" pitchFamily="2" charset="2"/>
              <a:buChar char="l"/>
              <a:tabLst/>
              <a:defRPr sz="1600" baseline="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5pPr>
            <a:lvl6pPr marL="2286000" indent="0">
              <a:buClr>
                <a:schemeClr val="tx2"/>
              </a:buClr>
              <a:buFont typeface="Arial" panose="020B0604020202020204" pitchFamily="34" charset="0"/>
              <a:buNone/>
              <a:defRPr/>
            </a:lvl6pPr>
            <a:lvl7pPr marL="2743200" indent="0">
              <a:buNone/>
              <a:defRPr/>
            </a:lvl7pPr>
            <a:lvl8pPr marL="3200400" indent="0">
              <a:buNone/>
              <a:defRPr/>
            </a:lvl8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marL="685800" marR="0" lvl="1" indent="-3600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6754D"/>
              </a:buClr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幼圆" panose="02010509060101010101" pitchFamily="49" charset="-122"/>
                <a:cs typeface="+mn-cs"/>
              </a:rPr>
              <a:t>第二级</a:t>
            </a:r>
          </a:p>
          <a:p>
            <a:pPr marL="1143000" marR="0" lvl="2" indent="-3600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6754D"/>
              </a:buClr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幼圆" panose="02010509060101010101" pitchFamily="49" charset="-122"/>
                <a:cs typeface="+mn-cs"/>
              </a:rPr>
              <a:t>第三级</a:t>
            </a:r>
          </a:p>
          <a:p>
            <a:pPr marL="1600200" marR="0" lvl="3" indent="-3600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6754D"/>
              </a:buClr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幼圆" panose="02010509060101010101" pitchFamily="49" charset="-122"/>
                <a:cs typeface="+mn-cs"/>
              </a:rPr>
              <a:t>第四级</a:t>
            </a:r>
          </a:p>
          <a:p>
            <a:pPr marL="2057400" marR="0" lvl="4" indent="-3600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6754D"/>
              </a:buClr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幼圆" panose="02010509060101010101" pitchFamily="49" charset="-122"/>
                <a:cs typeface="+mn-cs"/>
              </a:rPr>
              <a:t>第五级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 panose="020B0604030504040204" pitchFamily="34" charset="0"/>
              <a:ea typeface="幼圆" panose="02010509060101010101" pitchFamily="49" charset="-122"/>
              <a:cs typeface="+mn-cs"/>
            </a:endParaRPr>
          </a:p>
        </p:txBody>
      </p:sp>
    </p:spTree>
    <p:extLst/>
  </p:cSld>
  <p:clrMapOvr>
    <a:masterClrMapping/>
  </p:clrMapOvr>
  <p:extLst mod="1"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-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47135" y="50800"/>
            <a:ext cx="9592733" cy="787400"/>
          </a:xfrm>
        </p:spPr>
        <p:txBody>
          <a:bodyPr/>
          <a:lstStyle>
            <a:lvl1pPr>
              <a:defRPr baseline="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347133" y="1149013"/>
            <a:ext cx="11506200" cy="457200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3000" baseline="0">
                <a:solidFill>
                  <a:schemeClr val="tx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347133" y="1720513"/>
            <a:ext cx="11506200" cy="4343400"/>
          </a:xfrm>
        </p:spPr>
        <p:txBody>
          <a:bodyPr/>
          <a:lstStyle>
            <a:lvl1pPr>
              <a:buClr>
                <a:schemeClr val="accent1"/>
              </a:buClr>
              <a:defRPr baseline="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>
              <a:buClr>
                <a:schemeClr val="accent1"/>
              </a:buClr>
              <a:defRPr baseline="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2pPr>
            <a:lvl3pPr>
              <a:buClr>
                <a:schemeClr val="accent1"/>
              </a:buClr>
              <a:defRPr baseline="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3pPr>
            <a:lvl4pPr>
              <a:buClr>
                <a:schemeClr val="accent1"/>
              </a:buClr>
              <a:defRPr baseline="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4pPr>
            <a:lvl5pPr>
              <a:buClr>
                <a:schemeClr val="accent1"/>
              </a:buClr>
              <a:defRPr baseline="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55600" y="1171237"/>
            <a:ext cx="5283200" cy="4897438"/>
          </a:xfrm>
        </p:spPr>
        <p:txBody>
          <a:bodyPr/>
          <a:lstStyle>
            <a:lvl1pPr marL="228600" indent="-360000">
              <a:buClr>
                <a:schemeClr val="accent1"/>
              </a:buClr>
              <a:buFont typeface="Wingdings" panose="05000000000000000000" pitchFamily="2" charset="2"/>
              <a:buChar char="p"/>
              <a:defRPr sz="220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685800" indent="-360000">
              <a:buClr>
                <a:schemeClr val="accent1"/>
              </a:buClr>
              <a:buFont typeface="Wingdings" panose="05000000000000000000" pitchFamily="2" charset="2"/>
              <a:buChar char="l"/>
              <a:defRPr sz="200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2pPr>
            <a:lvl3pPr marL="1143000" indent="-360000">
              <a:buClr>
                <a:schemeClr val="accent1"/>
              </a:buClr>
              <a:buFont typeface="Wingdings" panose="05000000000000000000" pitchFamily="2" charset="2"/>
              <a:buChar char="l"/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3pPr>
            <a:lvl4pPr marL="1600200" indent="-360000">
              <a:buClr>
                <a:schemeClr val="accent1"/>
              </a:buClr>
              <a:buFont typeface="Wingdings" panose="05000000000000000000" pitchFamily="2" charset="2"/>
              <a:buChar char="l"/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4pPr>
            <a:lvl5pPr marL="2057400" indent="-360000">
              <a:buClr>
                <a:schemeClr val="accent1"/>
              </a:buClr>
              <a:buFont typeface="Wingdings" panose="05000000000000000000" pitchFamily="2" charset="2"/>
              <a:buChar char="l"/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171237"/>
            <a:ext cx="5681133" cy="4897438"/>
          </a:xfrm>
        </p:spPr>
        <p:txBody>
          <a:bodyPr/>
          <a:lstStyle>
            <a:lvl1pPr marL="228600" indent="-360000">
              <a:buClr>
                <a:schemeClr val="accent1"/>
              </a:buClr>
              <a:buFont typeface="Wingdings" panose="05000000000000000000" pitchFamily="2" charset="2"/>
              <a:buChar char="p"/>
              <a:defRPr sz="220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685800" indent="-360000">
              <a:buClr>
                <a:schemeClr val="accent1"/>
              </a:buClr>
              <a:buFont typeface="Wingdings" panose="05000000000000000000" pitchFamily="2" charset="2"/>
              <a:buChar char="l"/>
              <a:defRPr sz="200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2pPr>
            <a:lvl3pPr marL="1143000" indent="-360000">
              <a:buClr>
                <a:schemeClr val="accent1"/>
              </a:buClr>
              <a:buFont typeface="Wingdings" panose="05000000000000000000" pitchFamily="2" charset="2"/>
              <a:buChar char="l"/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3pPr>
            <a:lvl4pPr marL="1600200" indent="-360000">
              <a:buClr>
                <a:schemeClr val="accent1"/>
              </a:buClr>
              <a:buFont typeface="Wingdings" panose="05000000000000000000" pitchFamily="2" charset="2"/>
              <a:buChar char="l"/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4pPr>
            <a:lvl5pPr marL="2057400" indent="-360000">
              <a:buClr>
                <a:schemeClr val="accent1"/>
              </a:buClr>
              <a:buFont typeface="Wingdings" panose="05000000000000000000" pitchFamily="2" charset="2"/>
              <a:buChar char="l"/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47133" y="60327"/>
            <a:ext cx="10515600" cy="77787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 baseline="0">
                <a:solidFill>
                  <a:schemeClr val="accent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7133" y="1112794"/>
            <a:ext cx="5342467" cy="445293"/>
          </a:xfrm>
        </p:spPr>
        <p:txBody>
          <a:bodyPr anchor="t">
            <a:noAutofit/>
          </a:bodyPr>
          <a:lstStyle>
            <a:lvl1pPr marL="0" indent="0">
              <a:buNone/>
              <a:defRPr sz="3000" b="0" baseline="0">
                <a:solidFill>
                  <a:schemeClr val="tx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33" y="1724773"/>
            <a:ext cx="5342467" cy="4308473"/>
          </a:xfrm>
        </p:spPr>
        <p:txBody>
          <a:bodyPr/>
          <a:lstStyle>
            <a:lvl1pPr marL="228600" indent="-360000">
              <a:buClr>
                <a:schemeClr val="accent1"/>
              </a:buClr>
              <a:buFont typeface="Wingdings" panose="05000000000000000000" pitchFamily="2" charset="2"/>
              <a:buChar char="p"/>
              <a:defRPr baseline="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685800" indent="-360000">
              <a:buClr>
                <a:schemeClr val="accent1"/>
              </a:buClr>
              <a:buFont typeface="Wingdings" panose="05000000000000000000" pitchFamily="2" charset="2"/>
              <a:buChar char="l"/>
              <a:defRPr baseline="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2pPr>
            <a:lvl3pPr marL="1143000" indent="-360000">
              <a:buClr>
                <a:schemeClr val="accent1"/>
              </a:buClr>
              <a:buFont typeface="Wingdings" panose="05000000000000000000" pitchFamily="2" charset="2"/>
              <a:buChar char="l"/>
              <a:defRPr baseline="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3pPr>
            <a:lvl4pPr marL="1600200" indent="-360000">
              <a:buClr>
                <a:schemeClr val="accent1"/>
              </a:buClr>
              <a:buFont typeface="Wingdings" panose="05000000000000000000" pitchFamily="2" charset="2"/>
              <a:buChar char="l"/>
              <a:defRPr baseline="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4pPr>
            <a:lvl5pPr marL="2057400" indent="-360000">
              <a:buClr>
                <a:schemeClr val="accent1"/>
              </a:buClr>
              <a:buFont typeface="Wingdings" panose="05000000000000000000" pitchFamily="2" charset="2"/>
              <a:buChar char="l"/>
              <a:defRPr baseline="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0" y="1112794"/>
            <a:ext cx="5740400" cy="445293"/>
          </a:xfrm>
        </p:spPr>
        <p:txBody>
          <a:bodyPr anchor="t">
            <a:noAutofit/>
          </a:bodyPr>
          <a:lstStyle>
            <a:lvl1pPr marL="0" indent="0">
              <a:buNone/>
              <a:defRPr sz="3000" b="0" baseline="0">
                <a:solidFill>
                  <a:schemeClr val="tx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96000" y="1724773"/>
            <a:ext cx="5740400" cy="4308473"/>
          </a:xfrm>
        </p:spPr>
        <p:txBody>
          <a:bodyPr/>
          <a:lstStyle>
            <a:lvl1pPr marL="228600" indent="-360000">
              <a:buClr>
                <a:schemeClr val="accent1"/>
              </a:buClr>
              <a:buFont typeface="Wingdings" panose="05000000000000000000" pitchFamily="2" charset="2"/>
              <a:buChar char="p"/>
              <a:defRPr baseline="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685800" indent="-360000">
              <a:buClr>
                <a:schemeClr val="accent1"/>
              </a:buClr>
              <a:buFont typeface="Wingdings" panose="05000000000000000000" pitchFamily="2" charset="2"/>
              <a:buChar char="l"/>
              <a:defRPr baseline="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2pPr>
            <a:lvl3pPr marL="1143000" indent="-360000">
              <a:buClr>
                <a:schemeClr val="accent1"/>
              </a:buClr>
              <a:buFont typeface="Wingdings" panose="05000000000000000000" pitchFamily="2" charset="2"/>
              <a:buChar char="l"/>
              <a:defRPr baseline="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3pPr>
            <a:lvl4pPr marL="1600200" indent="-360000">
              <a:buClr>
                <a:schemeClr val="accent1"/>
              </a:buClr>
              <a:buFont typeface="Wingdings" panose="05000000000000000000" pitchFamily="2" charset="2"/>
              <a:buChar char="l"/>
              <a:defRPr baseline="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4pPr>
            <a:lvl5pPr marL="2057400" indent="-360000">
              <a:buClr>
                <a:schemeClr val="accent1"/>
              </a:buClr>
              <a:buFont typeface="Wingdings" panose="05000000000000000000" pitchFamily="2" charset="2"/>
              <a:buChar char="l"/>
              <a:defRPr baseline="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347133" y="73027"/>
            <a:ext cx="10515600" cy="77787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 baseline="0">
                <a:solidFill>
                  <a:schemeClr val="accent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47133" y="73027"/>
            <a:ext cx="10515600" cy="77787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 b="1" baseline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</p:spTree>
    <p:extLst/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空白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/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章节名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841629"/>
            <a:ext cx="10515600" cy="1325563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6000" baseline="0">
                <a:solidFill>
                  <a:schemeClr val="tx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7133" y="1050917"/>
            <a:ext cx="11506200" cy="50704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marL="685800" marR="0" lvl="1" indent="-3600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6754D"/>
              </a:buClr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幼圆" panose="02010509060101010101" pitchFamily="49" charset="-122"/>
                <a:cs typeface="+mn-cs"/>
              </a:rPr>
              <a:t>第二级</a:t>
            </a:r>
          </a:p>
          <a:p>
            <a:pPr marL="1143000" marR="0" lvl="2" indent="-3600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6754D"/>
              </a:buClr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幼圆" panose="02010509060101010101" pitchFamily="49" charset="-122"/>
                <a:cs typeface="+mn-cs"/>
              </a:rPr>
              <a:t>第三级</a:t>
            </a:r>
          </a:p>
          <a:p>
            <a:pPr marL="1600200" marR="0" lvl="3" indent="-3600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6754D"/>
              </a:buClr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幼圆" panose="02010509060101010101" pitchFamily="49" charset="-122"/>
                <a:cs typeface="+mn-cs"/>
              </a:rPr>
              <a:t>第四级</a:t>
            </a:r>
          </a:p>
          <a:p>
            <a:pPr marL="2057400" marR="0" lvl="4" indent="-3600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6754D"/>
              </a:buClr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幼圆" panose="02010509060101010101" pitchFamily="49" charset="-122"/>
                <a:cs typeface="+mn-cs"/>
              </a:rPr>
              <a:t>第五级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 panose="020B0604030504040204" pitchFamily="34" charset="0"/>
              <a:ea typeface="幼圆" panose="02010509060101010101" pitchFamily="49" charset="-122"/>
              <a:cs typeface="+mn-cs"/>
            </a:endParaRPr>
          </a:p>
        </p:txBody>
      </p:sp>
      <p:sp>
        <p:nvSpPr>
          <p:cNvPr id="8" name="标题占位符 7"/>
          <p:cNvSpPr>
            <a:spLocks noGrp="1"/>
          </p:cNvSpPr>
          <p:nvPr>
            <p:ph type="title"/>
          </p:nvPr>
        </p:nvSpPr>
        <p:spPr>
          <a:xfrm>
            <a:off x="347135" y="50800"/>
            <a:ext cx="9592733" cy="787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7988838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  <p:sldLayoutId id="2147483680" r:id="rId13"/>
    <p:sldLayoutId id="2147483681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 baseline="0">
          <a:solidFill>
            <a:schemeClr val="accent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微软雅黑 Light" panose="020B0502040204020203" pitchFamily="34" charset="-122"/>
          <a:ea typeface="微软雅黑 Light" panose="020B0502040204020203" pitchFamily="34" charset="-122"/>
          <a:cs typeface="+mj-cs"/>
        </a:defRPr>
      </a:lvl1pPr>
    </p:titleStyle>
    <p:bodyStyle>
      <a:lvl1pPr marL="228600" indent="-360000" algn="l" defTabSz="914400" rtl="0" eaLnBrk="1" latinLnBrk="0" hangingPunct="1">
        <a:lnSpc>
          <a:spcPct val="90000"/>
        </a:lnSpc>
        <a:spcBef>
          <a:spcPts val="1000"/>
        </a:spcBef>
        <a:buClr>
          <a:schemeClr val="tx2"/>
        </a:buClr>
        <a:buSzPct val="120000"/>
        <a:buFont typeface="Wingdings" panose="05000000000000000000" pitchFamily="2" charset="2"/>
        <a:buChar char="p"/>
        <a:defRPr sz="2200" kern="1200" baseline="0">
          <a:solidFill>
            <a:schemeClr val="tx1"/>
          </a:solidFill>
          <a:latin typeface="微软雅黑 Light" panose="020B0502040204020203" pitchFamily="34" charset="-122"/>
          <a:ea typeface="微软雅黑 Light" panose="020B0502040204020203" pitchFamily="34" charset="-122"/>
          <a:cs typeface="+mn-cs"/>
        </a:defRPr>
      </a:lvl1pPr>
      <a:lvl2pPr marL="685800" marR="0" indent="-360000" algn="l" defTabSz="914400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>
          <a:srgbClr val="16754D"/>
        </a:buClr>
        <a:buSzTx/>
        <a:buFont typeface="Wingdings" panose="05000000000000000000" pitchFamily="2" charset="2"/>
        <a:buChar char="l"/>
        <a:tabLst/>
        <a:defRPr sz="2000" kern="1200" baseline="0">
          <a:solidFill>
            <a:schemeClr val="tx1"/>
          </a:solidFill>
          <a:latin typeface="微软雅黑 Light" panose="020B0502040204020203" pitchFamily="34" charset="-122"/>
          <a:ea typeface="微软雅黑 Light" panose="020B0502040204020203" pitchFamily="34" charset="-122"/>
          <a:cs typeface="+mn-cs"/>
        </a:defRPr>
      </a:lvl2pPr>
      <a:lvl3pPr marL="1143000" marR="0" indent="-360000" algn="l" defTabSz="914400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>
          <a:srgbClr val="16754D"/>
        </a:buClr>
        <a:buSzTx/>
        <a:buFont typeface="Wingdings" panose="05000000000000000000" pitchFamily="2" charset="2"/>
        <a:buChar char="l"/>
        <a:tabLst/>
        <a:defRPr sz="1800" kern="1200" baseline="0">
          <a:solidFill>
            <a:schemeClr val="tx1"/>
          </a:solidFill>
          <a:latin typeface="微软雅黑 Light" panose="020B0502040204020203" pitchFamily="34" charset="-122"/>
          <a:ea typeface="微软雅黑 Light" panose="020B0502040204020203" pitchFamily="34" charset="-122"/>
          <a:cs typeface="+mn-cs"/>
        </a:defRPr>
      </a:lvl3pPr>
      <a:lvl4pPr marL="1600200" marR="0" indent="-360000" algn="l" defTabSz="914400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>
          <a:srgbClr val="16754D"/>
        </a:buClr>
        <a:buSzTx/>
        <a:buFont typeface="Wingdings" panose="05000000000000000000" pitchFamily="2" charset="2"/>
        <a:buChar char="l"/>
        <a:tabLst/>
        <a:defRPr sz="1600" kern="1200" baseline="0">
          <a:solidFill>
            <a:schemeClr val="tx1"/>
          </a:solidFill>
          <a:latin typeface="微软雅黑 Light" panose="020B0502040204020203" pitchFamily="34" charset="-122"/>
          <a:ea typeface="微软雅黑 Light" panose="020B0502040204020203" pitchFamily="34" charset="-122"/>
          <a:cs typeface="+mn-cs"/>
        </a:defRPr>
      </a:lvl4pPr>
      <a:lvl5pPr marL="2057400" marR="0" indent="-360000" algn="l" defTabSz="914400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>
          <a:srgbClr val="16754D"/>
        </a:buClr>
        <a:buSzTx/>
        <a:buFont typeface="Wingdings" panose="05000000000000000000" pitchFamily="2" charset="2"/>
        <a:buChar char="l"/>
        <a:tabLst/>
        <a:defRPr sz="1600" kern="1200" baseline="0">
          <a:solidFill>
            <a:schemeClr val="tx1"/>
          </a:solidFill>
          <a:latin typeface="微软雅黑 Light" panose="020B0502040204020203" pitchFamily="34" charset="-122"/>
          <a:ea typeface="微软雅黑 Light" panose="020B0502040204020203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BBACED-B8E9-4509-8BE7-E750025DDBA8}" type="datetimeFigureOut">
              <a:rPr lang="zh-TW" altLang="en-US" smtClean="0"/>
              <a:t>2024/9/4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A3D241-4C98-4CC4-A8E0-1604E5745E2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991311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1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6.xml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png"/><Relationship Id="rId3" Type="http://schemas.openxmlformats.org/officeDocument/2006/relationships/image" Target="NULL"/><Relationship Id="rId7" Type="http://schemas.openxmlformats.org/officeDocument/2006/relationships/image" Target="../media/image162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6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102.xml.rels><?xml version="1.0" encoding="UTF-8" standalone="yes"?>
<Relationships xmlns="http://schemas.openxmlformats.org/package/2006/relationships"><Relationship Id="rId13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../media/image162.png"/><Relationship Id="rId12" Type="http://schemas.openxmlformats.org/officeDocument/2006/relationships/image" Target="NULL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6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jp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2.jpg"/><Relationship Id="rId4" Type="http://schemas.openxmlformats.org/officeDocument/2006/relationships/image" Target="../media/image181.jp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5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0.xml"/><Relationship Id="rId4" Type="http://schemas.openxmlformats.org/officeDocument/2006/relationships/image" Target="../media/image13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mp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tags" Target="../tags/tag28.xml"/><Relationship Id="rId13" Type="http://schemas.openxmlformats.org/officeDocument/2006/relationships/tags" Target="../tags/tag33.xml"/><Relationship Id="rId18" Type="http://schemas.openxmlformats.org/officeDocument/2006/relationships/tags" Target="../tags/tag38.xml"/><Relationship Id="rId3" Type="http://schemas.openxmlformats.org/officeDocument/2006/relationships/tags" Target="../tags/tag23.xml"/><Relationship Id="rId21" Type="http://schemas.openxmlformats.org/officeDocument/2006/relationships/image" Target="../media/image9.tmp"/><Relationship Id="rId7" Type="http://schemas.openxmlformats.org/officeDocument/2006/relationships/tags" Target="../tags/tag27.xml"/><Relationship Id="rId12" Type="http://schemas.openxmlformats.org/officeDocument/2006/relationships/tags" Target="../tags/tag32.xml"/><Relationship Id="rId17" Type="http://schemas.openxmlformats.org/officeDocument/2006/relationships/tags" Target="../tags/tag37.xml"/><Relationship Id="rId2" Type="http://schemas.openxmlformats.org/officeDocument/2006/relationships/tags" Target="../tags/tag22.xml"/><Relationship Id="rId16" Type="http://schemas.openxmlformats.org/officeDocument/2006/relationships/tags" Target="../tags/tag36.xml"/><Relationship Id="rId20" Type="http://schemas.openxmlformats.org/officeDocument/2006/relationships/notesSlide" Target="../notesSlides/notesSlide14.xml"/><Relationship Id="rId1" Type="http://schemas.openxmlformats.org/officeDocument/2006/relationships/tags" Target="../tags/tag21.xml"/><Relationship Id="rId6" Type="http://schemas.openxmlformats.org/officeDocument/2006/relationships/tags" Target="../tags/tag26.xml"/><Relationship Id="rId11" Type="http://schemas.openxmlformats.org/officeDocument/2006/relationships/tags" Target="../tags/tag31.xml"/><Relationship Id="rId5" Type="http://schemas.openxmlformats.org/officeDocument/2006/relationships/tags" Target="../tags/tag25.xml"/><Relationship Id="rId15" Type="http://schemas.openxmlformats.org/officeDocument/2006/relationships/tags" Target="../tags/tag35.xml"/><Relationship Id="rId10" Type="http://schemas.openxmlformats.org/officeDocument/2006/relationships/tags" Target="../tags/tag30.xml"/><Relationship Id="rId19" Type="http://schemas.openxmlformats.org/officeDocument/2006/relationships/slideLayout" Target="../slideLayouts/slideLayout13.xml"/><Relationship Id="rId4" Type="http://schemas.openxmlformats.org/officeDocument/2006/relationships/tags" Target="../tags/tag24.xml"/><Relationship Id="rId9" Type="http://schemas.openxmlformats.org/officeDocument/2006/relationships/tags" Target="../tags/tag29.xml"/><Relationship Id="rId14" Type="http://schemas.openxmlformats.org/officeDocument/2006/relationships/tags" Target="../tags/tag34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notesSlide" Target="../notesSlides/notesSlide15.xml"/><Relationship Id="rId7" Type="http://schemas.openxmlformats.org/officeDocument/2006/relationships/image" Target="../media/image18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9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tm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13" Type="http://schemas.openxmlformats.org/officeDocument/2006/relationships/image" Target="../media/image24.wmf"/><Relationship Id="rId3" Type="http://schemas.openxmlformats.org/officeDocument/2006/relationships/notesSlide" Target="../notesSlides/notesSlide16.xml"/><Relationship Id="rId7" Type="http://schemas.openxmlformats.org/officeDocument/2006/relationships/image" Target="../media/image21.wmf"/><Relationship Id="rId12" Type="http://schemas.openxmlformats.org/officeDocument/2006/relationships/oleObject" Target="../embeddings/oleObject5.bin"/><Relationship Id="rId2" Type="http://schemas.openxmlformats.org/officeDocument/2006/relationships/slideLayout" Target="../slideLayouts/slideLayout7.xml"/><Relationship Id="rId16" Type="http://schemas.openxmlformats.org/officeDocument/2006/relationships/oleObject" Target="../embeddings/oleObject7.bin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11" Type="http://schemas.openxmlformats.org/officeDocument/2006/relationships/image" Target="../media/image23.wmf"/><Relationship Id="rId5" Type="http://schemas.openxmlformats.org/officeDocument/2006/relationships/image" Target="../media/image20.wmf"/><Relationship Id="rId15" Type="http://schemas.openxmlformats.org/officeDocument/2006/relationships/image" Target="../media/image25.wmf"/><Relationship Id="rId10" Type="http://schemas.openxmlformats.org/officeDocument/2006/relationships/oleObject" Target="../embeddings/oleObject4.bin"/><Relationship Id="rId4" Type="http://schemas.openxmlformats.org/officeDocument/2006/relationships/oleObject" Target="../embeddings/oleObject1.bin"/><Relationship Id="rId9" Type="http://schemas.openxmlformats.org/officeDocument/2006/relationships/image" Target="../media/image22.wmf"/><Relationship Id="rId14" Type="http://schemas.openxmlformats.org/officeDocument/2006/relationships/oleObject" Target="../embeddings/oleObject6.bin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3" Type="http://schemas.openxmlformats.org/officeDocument/2006/relationships/notesSlide" Target="../notesSlides/notesSlide17.xml"/><Relationship Id="rId7" Type="http://schemas.openxmlformats.org/officeDocument/2006/relationships/image" Target="../media/image28.png"/><Relationship Id="rId12" Type="http://schemas.openxmlformats.org/officeDocument/2006/relationships/image" Target="../media/image330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0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15" Type="http://schemas.openxmlformats.org/officeDocument/2006/relationships/image" Target="../media/image36.png"/><Relationship Id="rId10" Type="http://schemas.openxmlformats.org/officeDocument/2006/relationships/image" Target="../media/image31.png"/><Relationship Id="rId9" Type="http://schemas.openxmlformats.org/officeDocument/2006/relationships/image" Target="../media/image30.png"/><Relationship Id="rId1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notesSlide" Target="../notesSlides/notesSlide18.xml"/><Relationship Id="rId7" Type="http://schemas.openxmlformats.org/officeDocument/2006/relationships/image" Target="../media/image38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1.xml"/><Relationship Id="rId6" Type="http://schemas.openxmlformats.org/officeDocument/2006/relationships/image" Target="../media/image37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7" Type="http://schemas.openxmlformats.org/officeDocument/2006/relationships/image" Target="../media/image29.gif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2.xml"/><Relationship Id="rId6" Type="http://schemas.openxmlformats.org/officeDocument/2006/relationships/image" Target="../media/image28.gif"/><Relationship Id="rId5" Type="http://schemas.openxmlformats.org/officeDocument/2006/relationships/image" Target="../media/image27.gif"/><Relationship Id="rId4" Type="http://schemas.openxmlformats.org/officeDocument/2006/relationships/image" Target="../media/image26.gif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mp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4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mp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44.xml"/><Relationship Id="rId4" Type="http://schemas.openxmlformats.org/officeDocument/2006/relationships/image" Target="../media/image32.tmp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5.xml"/><Relationship Id="rId4" Type="http://schemas.openxmlformats.org/officeDocument/2006/relationships/image" Target="../media/image33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6.xml"/><Relationship Id="rId5" Type="http://schemas.openxmlformats.org/officeDocument/2006/relationships/image" Target="../media/image49.png"/><Relationship Id="rId4" Type="http://schemas.openxmlformats.org/officeDocument/2006/relationships/image" Target="../media/image37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notesSlide" Target="../notesSlides/notesSlide30.xml"/><Relationship Id="rId7" Type="http://schemas.openxmlformats.org/officeDocument/2006/relationships/image" Target="../media/image53.jp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7.xml"/><Relationship Id="rId6" Type="http://schemas.openxmlformats.org/officeDocument/2006/relationships/image" Target="../media/image52.jpg"/><Relationship Id="rId5" Type="http://schemas.openxmlformats.org/officeDocument/2006/relationships/image" Target="../media/image51.jpg"/><Relationship Id="rId4" Type="http://schemas.openxmlformats.org/officeDocument/2006/relationships/image" Target="../media/image50.jpg"/><Relationship Id="rId9" Type="http://schemas.openxmlformats.org/officeDocument/2006/relationships/image" Target="../media/image55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jp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jpg"/><Relationship Id="rId5" Type="http://schemas.openxmlformats.org/officeDocument/2006/relationships/image" Target="../media/image52.jpg"/><Relationship Id="rId4" Type="http://schemas.openxmlformats.org/officeDocument/2006/relationships/image" Target="../media/image51.jpg"/><Relationship Id="rId9" Type="http://schemas.openxmlformats.org/officeDocument/2006/relationships/image" Target="../media/image5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mp"/><Relationship Id="rId2" Type="http://schemas.openxmlformats.org/officeDocument/2006/relationships/image" Target="../media/image4.tmp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tmp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0.jp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10" Type="http://schemas.openxmlformats.org/officeDocument/2006/relationships/image" Target="../media/image66.png"/><Relationship Id="rId4" Type="http://schemas.openxmlformats.org/officeDocument/2006/relationships/image" Target="../media/image60.jpg"/><Relationship Id="rId9" Type="http://schemas.openxmlformats.org/officeDocument/2006/relationships/image" Target="../media/image65.jp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jpg"/><Relationship Id="rId3" Type="http://schemas.openxmlformats.org/officeDocument/2006/relationships/image" Target="../media/image66.png"/><Relationship Id="rId7" Type="http://schemas.openxmlformats.org/officeDocument/2006/relationships/image" Target="../media/image60.jpg"/><Relationship Id="rId12" Type="http://schemas.openxmlformats.org/officeDocument/2006/relationships/image" Target="../media/image5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11" Type="http://schemas.openxmlformats.org/officeDocument/2006/relationships/image" Target="../media/image53.jpg"/><Relationship Id="rId5" Type="http://schemas.openxmlformats.org/officeDocument/2006/relationships/image" Target="../media/image58.png"/><Relationship Id="rId10" Type="http://schemas.openxmlformats.org/officeDocument/2006/relationships/image" Target="../media/image69.png"/><Relationship Id="rId4" Type="http://schemas.openxmlformats.org/officeDocument/2006/relationships/image" Target="../media/image67.jpg"/><Relationship Id="rId9" Type="http://schemas.openxmlformats.org/officeDocument/2006/relationships/image" Target="../media/image50.jp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jpg"/><Relationship Id="rId3" Type="http://schemas.openxmlformats.org/officeDocument/2006/relationships/image" Target="../media/image70.jp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.png"/><Relationship Id="rId5" Type="http://schemas.openxmlformats.org/officeDocument/2006/relationships/image" Target="../media/image72.jpg"/><Relationship Id="rId10" Type="http://schemas.openxmlformats.org/officeDocument/2006/relationships/image" Target="../media/image68.jpg"/><Relationship Id="rId4" Type="http://schemas.openxmlformats.org/officeDocument/2006/relationships/image" Target="../media/image71.jpg"/><Relationship Id="rId9" Type="http://schemas.openxmlformats.org/officeDocument/2006/relationships/image" Target="../media/image60.jp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8.xml"/><Relationship Id="rId4" Type="http://schemas.openxmlformats.org/officeDocument/2006/relationships/image" Target="../media/image7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tif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Relationship Id="rId4" Type="http://schemas.openxmlformats.org/officeDocument/2006/relationships/image" Target="../media/image7.jp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.bin"/><Relationship Id="rId13" Type="http://schemas.openxmlformats.org/officeDocument/2006/relationships/image" Target="../media/image83.wmf"/><Relationship Id="rId18" Type="http://schemas.openxmlformats.org/officeDocument/2006/relationships/oleObject" Target="../embeddings/oleObject15.bin"/><Relationship Id="rId3" Type="http://schemas.openxmlformats.org/officeDocument/2006/relationships/notesSlide" Target="../notesSlides/notesSlide41.xml"/><Relationship Id="rId21" Type="http://schemas.openxmlformats.org/officeDocument/2006/relationships/image" Target="../media/image86.wmf"/><Relationship Id="rId7" Type="http://schemas.openxmlformats.org/officeDocument/2006/relationships/image" Target="../media/image80.wmf"/><Relationship Id="rId12" Type="http://schemas.openxmlformats.org/officeDocument/2006/relationships/oleObject" Target="../embeddings/oleObject12.bin"/><Relationship Id="rId17" Type="http://schemas.openxmlformats.org/officeDocument/2006/relationships/image" Target="../media/image85.wmf"/><Relationship Id="rId2" Type="http://schemas.openxmlformats.org/officeDocument/2006/relationships/slideLayout" Target="../slideLayouts/slideLayout3.xml"/><Relationship Id="rId16" Type="http://schemas.openxmlformats.org/officeDocument/2006/relationships/oleObject" Target="../embeddings/oleObject14.bin"/><Relationship Id="rId20" Type="http://schemas.openxmlformats.org/officeDocument/2006/relationships/oleObject" Target="../embeddings/oleObject17.bin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9.bin"/><Relationship Id="rId11" Type="http://schemas.openxmlformats.org/officeDocument/2006/relationships/image" Target="../media/image82.wmf"/><Relationship Id="rId5" Type="http://schemas.openxmlformats.org/officeDocument/2006/relationships/image" Target="../media/image79.wmf"/><Relationship Id="rId15" Type="http://schemas.openxmlformats.org/officeDocument/2006/relationships/image" Target="../media/image84.wmf"/><Relationship Id="rId10" Type="http://schemas.openxmlformats.org/officeDocument/2006/relationships/oleObject" Target="../embeddings/oleObject11.bin"/><Relationship Id="rId19" Type="http://schemas.openxmlformats.org/officeDocument/2006/relationships/oleObject" Target="../embeddings/oleObject16.bin"/><Relationship Id="rId4" Type="http://schemas.openxmlformats.org/officeDocument/2006/relationships/oleObject" Target="../embeddings/oleObject8.bin"/><Relationship Id="rId9" Type="http://schemas.openxmlformats.org/officeDocument/2006/relationships/image" Target="../media/image81.wmf"/><Relationship Id="rId14" Type="http://schemas.openxmlformats.org/officeDocument/2006/relationships/oleObject" Target="../embeddings/oleObject13.bin"/><Relationship Id="rId22" Type="http://schemas.openxmlformats.org/officeDocument/2006/relationships/image" Target="../media/image8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9.xml"/><Relationship Id="rId4" Type="http://schemas.openxmlformats.org/officeDocument/2006/relationships/image" Target="../media/image88.jp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tmp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tmp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0.bin"/><Relationship Id="rId13" Type="http://schemas.openxmlformats.org/officeDocument/2006/relationships/image" Target="../media/image95.wmf"/><Relationship Id="rId18" Type="http://schemas.openxmlformats.org/officeDocument/2006/relationships/oleObject" Target="../embeddings/oleObject26.bin"/><Relationship Id="rId3" Type="http://schemas.openxmlformats.org/officeDocument/2006/relationships/notesSlide" Target="../notesSlides/notesSlide48.xml"/><Relationship Id="rId21" Type="http://schemas.openxmlformats.org/officeDocument/2006/relationships/image" Target="../media/image99.png"/><Relationship Id="rId7" Type="http://schemas.openxmlformats.org/officeDocument/2006/relationships/image" Target="../media/image93.wmf"/><Relationship Id="rId12" Type="http://schemas.openxmlformats.org/officeDocument/2006/relationships/oleObject" Target="../embeddings/oleObject23.bin"/><Relationship Id="rId17" Type="http://schemas.openxmlformats.org/officeDocument/2006/relationships/image" Target="../media/image97.wmf"/><Relationship Id="rId2" Type="http://schemas.openxmlformats.org/officeDocument/2006/relationships/slideLayout" Target="../slideLayouts/slideLayout3.xml"/><Relationship Id="rId16" Type="http://schemas.openxmlformats.org/officeDocument/2006/relationships/oleObject" Target="../embeddings/oleObject25.bin"/><Relationship Id="rId20" Type="http://schemas.openxmlformats.org/officeDocument/2006/relationships/image" Target="../media/image98.png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19.bin"/><Relationship Id="rId11" Type="http://schemas.openxmlformats.org/officeDocument/2006/relationships/oleObject" Target="../embeddings/oleObject22.bin"/><Relationship Id="rId5" Type="http://schemas.openxmlformats.org/officeDocument/2006/relationships/image" Target="../media/image92.wmf"/><Relationship Id="rId15" Type="http://schemas.openxmlformats.org/officeDocument/2006/relationships/image" Target="../media/image96.wmf"/><Relationship Id="rId10" Type="http://schemas.openxmlformats.org/officeDocument/2006/relationships/image" Target="../media/image94.wmf"/><Relationship Id="rId19" Type="http://schemas.openxmlformats.org/officeDocument/2006/relationships/oleObject" Target="../embeddings/oleObject27.bin"/><Relationship Id="rId4" Type="http://schemas.openxmlformats.org/officeDocument/2006/relationships/oleObject" Target="../embeddings/oleObject18.bin"/><Relationship Id="rId9" Type="http://schemas.openxmlformats.org/officeDocument/2006/relationships/oleObject" Target="../embeddings/oleObject21.bin"/><Relationship Id="rId14" Type="http://schemas.openxmlformats.org/officeDocument/2006/relationships/oleObject" Target="../embeddings/oleObject24.bin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9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50.xml"/><Relationship Id="rId4" Type="http://schemas.openxmlformats.org/officeDocument/2006/relationships/image" Target="../media/image100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2.jp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tiff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3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1.xml"/><Relationship Id="rId4" Type="http://schemas.openxmlformats.org/officeDocument/2006/relationships/image" Target="../media/image105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tiff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7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2.xml"/><Relationship Id="rId5" Type="http://schemas.openxmlformats.org/officeDocument/2006/relationships/image" Target="../media/image49.png"/><Relationship Id="rId4" Type="http://schemas.openxmlformats.org/officeDocument/2006/relationships/image" Target="../media/image108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0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3.xml"/><Relationship Id="rId6" Type="http://schemas.openxmlformats.org/officeDocument/2006/relationships/image" Target="../media/image49.png"/><Relationship Id="rId5" Type="http://schemas.openxmlformats.org/officeDocument/2006/relationships/image" Target="../media/image112.tiff"/><Relationship Id="rId4" Type="http://schemas.openxmlformats.org/officeDocument/2006/relationships/image" Target="../media/image111.tiff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5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4.xml"/><Relationship Id="rId5" Type="http://schemas.openxmlformats.org/officeDocument/2006/relationships/hyperlink" Target="http://arxiv.org/abs/1311.2901" TargetMode="External"/><Relationship Id="rId4" Type="http://schemas.openxmlformats.org/officeDocument/2006/relationships/image" Target="../media/image117.tiff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tiff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9.tiff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wmf"/><Relationship Id="rId3" Type="http://schemas.openxmlformats.org/officeDocument/2006/relationships/oleObject" Target="../embeddings/oleObject28.bin"/><Relationship Id="rId7" Type="http://schemas.openxmlformats.org/officeDocument/2006/relationships/oleObject" Target="../embeddings/oleObject30.bin"/><Relationship Id="rId2" Type="http://schemas.openxmlformats.org/officeDocument/2006/relationships/slideLayout" Target="../slideLayouts/slideLayout20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21.wmf"/><Relationship Id="rId5" Type="http://schemas.openxmlformats.org/officeDocument/2006/relationships/oleObject" Target="../embeddings/oleObject29.bin"/><Relationship Id="rId10" Type="http://schemas.openxmlformats.org/officeDocument/2006/relationships/image" Target="../media/image123.wmf"/><Relationship Id="rId4" Type="http://schemas.openxmlformats.org/officeDocument/2006/relationships/image" Target="../media/image120.wmf"/><Relationship Id="rId9" Type="http://schemas.openxmlformats.org/officeDocument/2006/relationships/oleObject" Target="../embeddings/oleObject31.bin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4.bin"/><Relationship Id="rId13" Type="http://schemas.openxmlformats.org/officeDocument/2006/relationships/image" Target="../media/image124.wmf"/><Relationship Id="rId3" Type="http://schemas.openxmlformats.org/officeDocument/2006/relationships/notesSlide" Target="../notesSlides/notesSlide67.xml"/><Relationship Id="rId7" Type="http://schemas.openxmlformats.org/officeDocument/2006/relationships/image" Target="../media/image121.wmf"/><Relationship Id="rId12" Type="http://schemas.openxmlformats.org/officeDocument/2006/relationships/oleObject" Target="../embeddings/oleObject36.bin"/><Relationship Id="rId2" Type="http://schemas.openxmlformats.org/officeDocument/2006/relationships/slideLayout" Target="../slideLayouts/slideLayout20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33.bin"/><Relationship Id="rId11" Type="http://schemas.openxmlformats.org/officeDocument/2006/relationships/image" Target="../media/image123.wmf"/><Relationship Id="rId5" Type="http://schemas.openxmlformats.org/officeDocument/2006/relationships/image" Target="../media/image120.wmf"/><Relationship Id="rId15" Type="http://schemas.openxmlformats.org/officeDocument/2006/relationships/image" Target="../media/image125.wmf"/><Relationship Id="rId10" Type="http://schemas.openxmlformats.org/officeDocument/2006/relationships/oleObject" Target="../embeddings/oleObject35.bin"/><Relationship Id="rId4" Type="http://schemas.openxmlformats.org/officeDocument/2006/relationships/oleObject" Target="../embeddings/oleObject32.bin"/><Relationship Id="rId9" Type="http://schemas.openxmlformats.org/officeDocument/2006/relationships/image" Target="../media/image122.wmf"/><Relationship Id="rId14" Type="http://schemas.openxmlformats.org/officeDocument/2006/relationships/oleObject" Target="../embeddings/oleObject37.bin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4.bin"/><Relationship Id="rId13" Type="http://schemas.openxmlformats.org/officeDocument/2006/relationships/image" Target="../media/image124.wmf"/><Relationship Id="rId18" Type="http://schemas.openxmlformats.org/officeDocument/2006/relationships/image" Target="../media/image128.png"/><Relationship Id="rId3" Type="http://schemas.openxmlformats.org/officeDocument/2006/relationships/notesSlide" Target="../notesSlides/notesSlide68.xml"/><Relationship Id="rId7" Type="http://schemas.openxmlformats.org/officeDocument/2006/relationships/image" Target="../media/image121.wmf"/><Relationship Id="rId12" Type="http://schemas.openxmlformats.org/officeDocument/2006/relationships/oleObject" Target="../embeddings/oleObject36.bin"/><Relationship Id="rId17" Type="http://schemas.openxmlformats.org/officeDocument/2006/relationships/image" Target="../media/image127.png"/><Relationship Id="rId2" Type="http://schemas.openxmlformats.org/officeDocument/2006/relationships/slideLayout" Target="../slideLayouts/slideLayout16.xml"/><Relationship Id="rId16" Type="http://schemas.openxmlformats.org/officeDocument/2006/relationships/image" Target="../media/image126.png"/><Relationship Id="rId20" Type="http://schemas.openxmlformats.org/officeDocument/2006/relationships/image" Target="../media/image129.png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33.bin"/><Relationship Id="rId11" Type="http://schemas.openxmlformats.org/officeDocument/2006/relationships/image" Target="../media/image123.wmf"/><Relationship Id="rId5" Type="http://schemas.openxmlformats.org/officeDocument/2006/relationships/image" Target="../media/image120.wmf"/><Relationship Id="rId15" Type="http://schemas.openxmlformats.org/officeDocument/2006/relationships/image" Target="../media/image125.wmf"/><Relationship Id="rId10" Type="http://schemas.openxmlformats.org/officeDocument/2006/relationships/oleObject" Target="../embeddings/oleObject35.bin"/><Relationship Id="rId19" Type="http://schemas.openxmlformats.org/officeDocument/2006/relationships/image" Target="../media/image11.png"/><Relationship Id="rId4" Type="http://schemas.openxmlformats.org/officeDocument/2006/relationships/oleObject" Target="../embeddings/oleObject32.bin"/><Relationship Id="rId9" Type="http://schemas.openxmlformats.org/officeDocument/2006/relationships/image" Target="../media/image122.wmf"/><Relationship Id="rId14" Type="http://schemas.openxmlformats.org/officeDocument/2006/relationships/oleObject" Target="../embeddings/oleObject37.bin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tags" Target="../tags/tag10.xml"/><Relationship Id="rId13" Type="http://schemas.openxmlformats.org/officeDocument/2006/relationships/tags" Target="../tags/tag15.xml"/><Relationship Id="rId18" Type="http://schemas.openxmlformats.org/officeDocument/2006/relationships/slideLayout" Target="../slideLayouts/slideLayout13.xml"/><Relationship Id="rId3" Type="http://schemas.openxmlformats.org/officeDocument/2006/relationships/tags" Target="../tags/tag5.xml"/><Relationship Id="rId7" Type="http://schemas.openxmlformats.org/officeDocument/2006/relationships/tags" Target="../tags/tag9.xml"/><Relationship Id="rId12" Type="http://schemas.openxmlformats.org/officeDocument/2006/relationships/tags" Target="../tags/tag14.xml"/><Relationship Id="rId17" Type="http://schemas.openxmlformats.org/officeDocument/2006/relationships/tags" Target="../tags/tag19.xml"/><Relationship Id="rId2" Type="http://schemas.openxmlformats.org/officeDocument/2006/relationships/tags" Target="../tags/tag4.xml"/><Relationship Id="rId16" Type="http://schemas.openxmlformats.org/officeDocument/2006/relationships/tags" Target="../tags/tag18.xml"/><Relationship Id="rId1" Type="http://schemas.openxmlformats.org/officeDocument/2006/relationships/tags" Target="../tags/tag3.xml"/><Relationship Id="rId6" Type="http://schemas.openxmlformats.org/officeDocument/2006/relationships/tags" Target="../tags/tag8.xml"/><Relationship Id="rId11" Type="http://schemas.openxmlformats.org/officeDocument/2006/relationships/tags" Target="../tags/tag13.xml"/><Relationship Id="rId5" Type="http://schemas.openxmlformats.org/officeDocument/2006/relationships/tags" Target="../tags/tag7.xml"/><Relationship Id="rId15" Type="http://schemas.openxmlformats.org/officeDocument/2006/relationships/tags" Target="../tags/tag17.xml"/><Relationship Id="rId10" Type="http://schemas.openxmlformats.org/officeDocument/2006/relationships/tags" Target="../tags/tag12.xml"/><Relationship Id="rId19" Type="http://schemas.openxmlformats.org/officeDocument/2006/relationships/image" Target="../media/image9.tmp"/><Relationship Id="rId4" Type="http://schemas.openxmlformats.org/officeDocument/2006/relationships/tags" Target="../tags/tag6.xml"/><Relationship Id="rId9" Type="http://schemas.openxmlformats.org/officeDocument/2006/relationships/tags" Target="../tags/tag11.xml"/><Relationship Id="rId14" Type="http://schemas.openxmlformats.org/officeDocument/2006/relationships/tags" Target="../tags/tag16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4.bin"/><Relationship Id="rId13" Type="http://schemas.openxmlformats.org/officeDocument/2006/relationships/image" Target="../media/image124.wmf"/><Relationship Id="rId18" Type="http://schemas.openxmlformats.org/officeDocument/2006/relationships/image" Target="../media/image128.png"/><Relationship Id="rId3" Type="http://schemas.openxmlformats.org/officeDocument/2006/relationships/notesSlide" Target="../notesSlides/notesSlide69.xml"/><Relationship Id="rId21" Type="http://schemas.openxmlformats.org/officeDocument/2006/relationships/image" Target="../media/image130.png"/><Relationship Id="rId7" Type="http://schemas.openxmlformats.org/officeDocument/2006/relationships/image" Target="../media/image121.wmf"/><Relationship Id="rId12" Type="http://schemas.openxmlformats.org/officeDocument/2006/relationships/oleObject" Target="../embeddings/oleObject36.bin"/><Relationship Id="rId17" Type="http://schemas.openxmlformats.org/officeDocument/2006/relationships/image" Target="../media/image127.png"/><Relationship Id="rId2" Type="http://schemas.openxmlformats.org/officeDocument/2006/relationships/slideLayout" Target="../slideLayouts/slideLayout16.xml"/><Relationship Id="rId16" Type="http://schemas.openxmlformats.org/officeDocument/2006/relationships/image" Target="../media/image126.png"/><Relationship Id="rId20" Type="http://schemas.openxmlformats.org/officeDocument/2006/relationships/image" Target="../media/image129.png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33.bin"/><Relationship Id="rId11" Type="http://schemas.openxmlformats.org/officeDocument/2006/relationships/image" Target="../media/image123.wmf"/><Relationship Id="rId5" Type="http://schemas.openxmlformats.org/officeDocument/2006/relationships/image" Target="../media/image120.wmf"/><Relationship Id="rId15" Type="http://schemas.openxmlformats.org/officeDocument/2006/relationships/image" Target="../media/image125.wmf"/><Relationship Id="rId10" Type="http://schemas.openxmlformats.org/officeDocument/2006/relationships/oleObject" Target="../embeddings/oleObject35.bin"/><Relationship Id="rId19" Type="http://schemas.openxmlformats.org/officeDocument/2006/relationships/image" Target="../media/image11.png"/><Relationship Id="rId4" Type="http://schemas.openxmlformats.org/officeDocument/2006/relationships/oleObject" Target="../embeddings/oleObject32.bin"/><Relationship Id="rId9" Type="http://schemas.openxmlformats.org/officeDocument/2006/relationships/image" Target="../media/image122.wmf"/><Relationship Id="rId14" Type="http://schemas.openxmlformats.org/officeDocument/2006/relationships/oleObject" Target="../embeddings/oleObject37.bin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4.bin"/><Relationship Id="rId13" Type="http://schemas.openxmlformats.org/officeDocument/2006/relationships/image" Target="../media/image124.wmf"/><Relationship Id="rId18" Type="http://schemas.openxmlformats.org/officeDocument/2006/relationships/image" Target="../media/image128.png"/><Relationship Id="rId3" Type="http://schemas.openxmlformats.org/officeDocument/2006/relationships/notesSlide" Target="../notesSlides/notesSlide70.xml"/><Relationship Id="rId21" Type="http://schemas.openxmlformats.org/officeDocument/2006/relationships/image" Target="../media/image130.png"/><Relationship Id="rId7" Type="http://schemas.openxmlformats.org/officeDocument/2006/relationships/image" Target="../media/image121.wmf"/><Relationship Id="rId12" Type="http://schemas.openxmlformats.org/officeDocument/2006/relationships/oleObject" Target="../embeddings/oleObject36.bin"/><Relationship Id="rId17" Type="http://schemas.openxmlformats.org/officeDocument/2006/relationships/image" Target="../media/image127.png"/><Relationship Id="rId2" Type="http://schemas.openxmlformats.org/officeDocument/2006/relationships/slideLayout" Target="../slideLayouts/slideLayout16.xml"/><Relationship Id="rId16" Type="http://schemas.openxmlformats.org/officeDocument/2006/relationships/image" Target="../media/image126.png"/><Relationship Id="rId20" Type="http://schemas.openxmlformats.org/officeDocument/2006/relationships/image" Target="../media/image129.png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33.bin"/><Relationship Id="rId11" Type="http://schemas.openxmlformats.org/officeDocument/2006/relationships/image" Target="../media/image123.wmf"/><Relationship Id="rId5" Type="http://schemas.openxmlformats.org/officeDocument/2006/relationships/image" Target="../media/image120.wmf"/><Relationship Id="rId15" Type="http://schemas.openxmlformats.org/officeDocument/2006/relationships/image" Target="../media/image125.wmf"/><Relationship Id="rId10" Type="http://schemas.openxmlformats.org/officeDocument/2006/relationships/oleObject" Target="../embeddings/oleObject35.bin"/><Relationship Id="rId19" Type="http://schemas.openxmlformats.org/officeDocument/2006/relationships/image" Target="../media/image11.png"/><Relationship Id="rId4" Type="http://schemas.openxmlformats.org/officeDocument/2006/relationships/oleObject" Target="../embeddings/oleObject32.bin"/><Relationship Id="rId9" Type="http://schemas.openxmlformats.org/officeDocument/2006/relationships/image" Target="../media/image122.wmf"/><Relationship Id="rId14" Type="http://schemas.openxmlformats.org/officeDocument/2006/relationships/oleObject" Target="../embeddings/oleObject37.bin"/><Relationship Id="rId22" Type="http://schemas.openxmlformats.org/officeDocument/2006/relationships/image" Target="../media/image131.pn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6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6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6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6.xml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0.bin"/><Relationship Id="rId13" Type="http://schemas.openxmlformats.org/officeDocument/2006/relationships/image" Target="../media/image124.wmf"/><Relationship Id="rId3" Type="http://schemas.openxmlformats.org/officeDocument/2006/relationships/image" Target="../media/image133.png"/><Relationship Id="rId7" Type="http://schemas.openxmlformats.org/officeDocument/2006/relationships/image" Target="../media/image121.wmf"/><Relationship Id="rId12" Type="http://schemas.openxmlformats.org/officeDocument/2006/relationships/oleObject" Target="../embeddings/oleObject42.bin"/><Relationship Id="rId2" Type="http://schemas.openxmlformats.org/officeDocument/2006/relationships/slideLayout" Target="../slideLayouts/slideLayout16.xml"/><Relationship Id="rId16" Type="http://schemas.openxmlformats.org/officeDocument/2006/relationships/image" Target="../media/image134.png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39.bin"/><Relationship Id="rId11" Type="http://schemas.openxmlformats.org/officeDocument/2006/relationships/image" Target="../media/image123.wmf"/><Relationship Id="rId5" Type="http://schemas.openxmlformats.org/officeDocument/2006/relationships/image" Target="../media/image120.wmf"/><Relationship Id="rId15" Type="http://schemas.openxmlformats.org/officeDocument/2006/relationships/image" Target="../media/image125.wmf"/><Relationship Id="rId10" Type="http://schemas.openxmlformats.org/officeDocument/2006/relationships/oleObject" Target="../embeddings/oleObject41.bin"/><Relationship Id="rId4" Type="http://schemas.openxmlformats.org/officeDocument/2006/relationships/oleObject" Target="../embeddings/oleObject38.bin"/><Relationship Id="rId9" Type="http://schemas.openxmlformats.org/officeDocument/2006/relationships/image" Target="../media/image122.wmf"/><Relationship Id="rId14" Type="http://schemas.openxmlformats.org/officeDocument/2006/relationships/oleObject" Target="../embeddings/oleObject43.bin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6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37.pn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png"/><Relationship Id="rId3" Type="http://schemas.openxmlformats.org/officeDocument/2006/relationships/image" Target="../media/image138.png"/><Relationship Id="rId7" Type="http://schemas.openxmlformats.org/officeDocument/2006/relationships/image" Target="../media/image142.png"/><Relationship Id="rId12" Type="http://schemas.openxmlformats.org/officeDocument/2006/relationships/image" Target="../media/image147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41.png"/><Relationship Id="rId11" Type="http://schemas.openxmlformats.org/officeDocument/2006/relationships/image" Target="../media/image146.png"/><Relationship Id="rId5" Type="http://schemas.openxmlformats.org/officeDocument/2006/relationships/image" Target="../media/image140.png"/><Relationship Id="rId10" Type="http://schemas.openxmlformats.org/officeDocument/2006/relationships/image" Target="../media/image145.png"/><Relationship Id="rId4" Type="http://schemas.openxmlformats.org/officeDocument/2006/relationships/image" Target="../media/image139.png"/><Relationship Id="rId9" Type="http://schemas.openxmlformats.org/officeDocument/2006/relationships/image" Target="../media/image14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tiff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6.xml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png"/><Relationship Id="rId13" Type="http://schemas.openxmlformats.org/officeDocument/2006/relationships/image" Target="../media/image159.png"/><Relationship Id="rId18" Type="http://schemas.openxmlformats.org/officeDocument/2006/relationships/image" Target="../media/image164.png"/><Relationship Id="rId3" Type="http://schemas.openxmlformats.org/officeDocument/2006/relationships/image" Target="../media/image148.png"/><Relationship Id="rId7" Type="http://schemas.openxmlformats.org/officeDocument/2006/relationships/image" Target="../media/image153.png"/><Relationship Id="rId12" Type="http://schemas.openxmlformats.org/officeDocument/2006/relationships/image" Target="../media/image158.png"/><Relationship Id="rId17" Type="http://schemas.openxmlformats.org/officeDocument/2006/relationships/image" Target="../media/image163.png"/><Relationship Id="rId2" Type="http://schemas.openxmlformats.org/officeDocument/2006/relationships/notesSlide" Target="../notesSlides/notesSlide80.xml"/><Relationship Id="rId16" Type="http://schemas.openxmlformats.org/officeDocument/2006/relationships/image" Target="../media/image149.png"/><Relationship Id="rId20" Type="http://schemas.openxmlformats.org/officeDocument/2006/relationships/image" Target="../media/image166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52.png"/><Relationship Id="rId11" Type="http://schemas.openxmlformats.org/officeDocument/2006/relationships/image" Target="../media/image157.png"/><Relationship Id="rId5" Type="http://schemas.openxmlformats.org/officeDocument/2006/relationships/image" Target="../media/image151.png"/><Relationship Id="rId15" Type="http://schemas.openxmlformats.org/officeDocument/2006/relationships/image" Target="../media/image161.png"/><Relationship Id="rId10" Type="http://schemas.openxmlformats.org/officeDocument/2006/relationships/image" Target="../media/image156.png"/><Relationship Id="rId19" Type="http://schemas.openxmlformats.org/officeDocument/2006/relationships/image" Target="../media/image165.png"/><Relationship Id="rId4" Type="http://schemas.openxmlformats.org/officeDocument/2006/relationships/image" Target="../media/image150.png"/><Relationship Id="rId9" Type="http://schemas.openxmlformats.org/officeDocument/2006/relationships/image" Target="../media/image155.png"/><Relationship Id="rId14" Type="http://schemas.openxmlformats.org/officeDocument/2006/relationships/image" Target="../media/image160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70.png"/><Relationship Id="rId5" Type="http://schemas.openxmlformats.org/officeDocument/2006/relationships/image" Target="../media/image169.png"/><Relationship Id="rId4" Type="http://schemas.openxmlformats.org/officeDocument/2006/relationships/image" Target="../media/image168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7" Type="http://schemas.openxmlformats.org/officeDocument/2006/relationships/image" Target="../media/image174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73.png"/><Relationship Id="rId5" Type="http://schemas.openxmlformats.org/officeDocument/2006/relationships/image" Target="../media/image172.png"/><Relationship Id="rId4" Type="http://schemas.openxmlformats.org/officeDocument/2006/relationships/image" Target="../media/image171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74.png"/><Relationship Id="rId5" Type="http://schemas.openxmlformats.org/officeDocument/2006/relationships/image" Target="../media/image173.png"/><Relationship Id="rId4" Type="http://schemas.openxmlformats.org/officeDocument/2006/relationships/image" Target="../media/image172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74.png"/><Relationship Id="rId5" Type="http://schemas.openxmlformats.org/officeDocument/2006/relationships/image" Target="../media/image173.png"/><Relationship Id="rId4" Type="http://schemas.openxmlformats.org/officeDocument/2006/relationships/image" Target="../media/image172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74.png"/><Relationship Id="rId5" Type="http://schemas.openxmlformats.org/officeDocument/2006/relationships/image" Target="../media/image173.png"/><Relationship Id="rId4" Type="http://schemas.openxmlformats.org/officeDocument/2006/relationships/image" Target="../media/image172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74.png"/><Relationship Id="rId5" Type="http://schemas.openxmlformats.org/officeDocument/2006/relationships/image" Target="../media/image173.png"/><Relationship Id="rId4" Type="http://schemas.openxmlformats.org/officeDocument/2006/relationships/image" Target="../media/image172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74.png"/><Relationship Id="rId5" Type="http://schemas.openxmlformats.org/officeDocument/2006/relationships/image" Target="../media/image173.png"/><Relationship Id="rId4" Type="http://schemas.openxmlformats.org/officeDocument/2006/relationships/image" Target="../media/image17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 flipH="1">
            <a:off x="0" y="0"/>
            <a:ext cx="12192000" cy="3829050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/>
              <a:ea typeface="微软雅黑"/>
              <a:cs typeface="+mn-cs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0" y="3829050"/>
            <a:ext cx="12192000" cy="2095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9220654" y="3164114"/>
            <a:ext cx="1571171" cy="1571171"/>
            <a:chOff x="4943929" y="1410264"/>
            <a:chExt cx="2011479" cy="2011479"/>
          </a:xfrm>
        </p:grpSpPr>
        <p:sp>
          <p:nvSpPr>
            <p:cNvPr id="5" name="椭圆 4"/>
            <p:cNvSpPr/>
            <p:nvPr/>
          </p:nvSpPr>
          <p:spPr>
            <a:xfrm>
              <a:off x="4943929" y="1410264"/>
              <a:ext cx="2011479" cy="2011479"/>
            </a:xfrm>
            <a:prstGeom prst="ellipse">
              <a:avLst/>
            </a:prstGeom>
            <a:solidFill>
              <a:schemeClr val="accent2"/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7200" b="0" i="0" u="none" strike="noStrike" kern="1200" cap="none" spc="0" normalizeH="0" baseline="0" noProof="0">
                <a:ln>
                  <a:noFill/>
                </a:ln>
                <a:solidFill>
                  <a:srgbClr val="10CF9B"/>
                </a:solidFill>
                <a:effectLst/>
                <a:uLnTx/>
                <a:uFillTx/>
                <a:latin typeface="Arial Rounded MT Bold" panose="020F0704030504030204" pitchFamily="34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5162430" y="1853621"/>
              <a:ext cx="1574474" cy="985071"/>
            </a:xfrm>
            <a:prstGeom prst="rect">
              <a:avLst/>
            </a:prstGeom>
            <a:ln w="76200">
              <a:noFill/>
            </a:ln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400" b="0" i="0" u="none" strike="noStrike" kern="1200" cap="none" spc="30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aettenschweiler" panose="020B0706040902060204" pitchFamily="34" charset="0"/>
                  <a:ea typeface="黑体" panose="02010609060101010101" pitchFamily="49" charset="-122"/>
                  <a:cs typeface="+mn-cs"/>
                </a:rPr>
                <a:t>2024</a:t>
              </a:r>
              <a:endParaRPr kumimoji="0" lang="en-US" sz="4400" b="0" i="0" u="none" strike="noStrike" kern="1200" cap="none" spc="3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ettenschweiler" panose="020B0706040902060204" pitchFamily="34" charset="0"/>
                <a:ea typeface="黑体" panose="02010609060101010101" pitchFamily="49" charset="-122"/>
                <a:cs typeface="+mn-cs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1050888" y="4430343"/>
            <a:ext cx="8169766" cy="1665657"/>
            <a:chOff x="1754745" y="4409895"/>
            <a:chExt cx="6111912" cy="1665657"/>
          </a:xfrm>
        </p:grpSpPr>
        <p:sp>
          <p:nvSpPr>
            <p:cNvPr id="8" name="矩形 7"/>
            <p:cNvSpPr/>
            <p:nvPr/>
          </p:nvSpPr>
          <p:spPr>
            <a:xfrm>
              <a:off x="1754745" y="4409895"/>
              <a:ext cx="5786821" cy="113877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zh-CN" altLang="en-US" sz="4000" b="1" dirty="0">
                  <a:solidFill>
                    <a:srgbClr val="303030">
                      <a:lumMod val="75000"/>
                    </a:srgbClr>
                  </a:solidFill>
                  <a:latin typeface="微软雅黑"/>
                  <a:ea typeface="微软雅黑"/>
                </a:rPr>
                <a:t>机器学习理论与算法</a:t>
              </a:r>
              <a:endParaRPr lang="en-US" altLang="zh-CN" sz="4000" b="1" dirty="0">
                <a:solidFill>
                  <a:srgbClr val="303030">
                    <a:lumMod val="75000"/>
                  </a:srgbClr>
                </a:solidFill>
                <a:latin typeface="微软雅黑"/>
                <a:ea typeface="微软雅黑"/>
              </a:endParaRPr>
            </a:p>
            <a:p>
              <a:pPr lvl="0">
                <a:defRPr/>
              </a:pPr>
              <a:r>
                <a:rPr lang="en-US" altLang="zh-CN" sz="2800" b="1" dirty="0">
                  <a:solidFill>
                    <a:srgbClr val="303030">
                      <a:lumMod val="75000"/>
                    </a:srgbClr>
                  </a:solidFill>
                  <a:latin typeface="微软雅黑"/>
                  <a:ea typeface="微软雅黑"/>
                </a:rPr>
                <a:t>Ch5 </a:t>
              </a:r>
              <a:r>
                <a:rPr lang="zh-CN" altLang="en-US" sz="2800" b="1" dirty="0">
                  <a:solidFill>
                    <a:srgbClr val="303030">
                      <a:lumMod val="75000"/>
                    </a:srgbClr>
                  </a:solidFill>
                  <a:latin typeface="微软雅黑"/>
                  <a:ea typeface="微软雅黑"/>
                </a:rPr>
                <a:t>神经网络</a:t>
              </a:r>
              <a:endParaRPr lang="en-US" altLang="zh-CN" sz="2800" b="1" dirty="0">
                <a:solidFill>
                  <a:srgbClr val="303030">
                    <a:lumMod val="75000"/>
                  </a:srgbClr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1801578" y="5706220"/>
              <a:ext cx="606507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303030">
                      <a:lumMod val="75000"/>
                    </a:srgbClr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rPr>
                <a:t>主讲教师：</a:t>
              </a:r>
              <a:r>
                <a:rPr lang="zh-CN" altLang="en-US" b="1" dirty="0">
                  <a:solidFill>
                    <a:srgbClr val="303030">
                      <a:lumMod val="75000"/>
                    </a:srgb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刘启和</a:t>
              </a:r>
              <a:r>
                <a: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303030">
                      <a:lumMod val="75000"/>
                    </a:srgbClr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rPr>
                <a:t>    </a:t>
              </a:r>
              <a:r>
                <a:rPr kumimoji="0" lang="en-US" altLang="zh-CN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303030">
                      <a:lumMod val="75000"/>
                    </a:srgbClr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rPr>
                <a:t>Email</a:t>
              </a:r>
              <a:r>
                <a: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303030">
                      <a:lumMod val="75000"/>
                    </a:srgbClr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rPr>
                <a:t>：</a:t>
              </a:r>
              <a:r>
                <a:rPr kumimoji="0" lang="en-US" altLang="zh-CN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303030">
                      <a:lumMod val="75000"/>
                    </a:srgbClr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rPr>
                <a:t>qiheliu@uestc.edu.</a:t>
              </a:r>
              <a:r>
                <a:rPr lang="en-US" altLang="zh-CN" b="1" dirty="0" err="1">
                  <a:solidFill>
                    <a:srgbClr val="303030">
                      <a:lumMod val="75000"/>
                    </a:srgb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cn</a:t>
              </a:r>
              <a:r>
                <a:rPr lang="en-US" altLang="zh-CN" b="1" dirty="0">
                  <a:solidFill>
                    <a:srgbClr val="303030">
                      <a:lumMod val="75000"/>
                    </a:srgb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  QQ</a:t>
              </a:r>
              <a:r>
                <a:rPr lang="zh-CN" altLang="en-US" b="1" dirty="0">
                  <a:solidFill>
                    <a:srgbClr val="303030">
                      <a:lumMod val="75000"/>
                    </a:srgb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群：</a:t>
              </a:r>
              <a:r>
                <a:rPr lang="en-US" altLang="zh-CN" b="1" dirty="0">
                  <a:solidFill>
                    <a:srgbClr val="303030">
                      <a:lumMod val="75000"/>
                    </a:srgb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 688101382</a:t>
              </a:r>
              <a:endPara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303030">
                    <a:lumMod val="75000"/>
                  </a:srgbClr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endParaRPr>
            </a:p>
          </p:txBody>
        </p:sp>
        <p:cxnSp>
          <p:nvCxnSpPr>
            <p:cNvPr id="10" name="直接连接符 9"/>
            <p:cNvCxnSpPr/>
            <p:nvPr/>
          </p:nvCxnSpPr>
          <p:spPr>
            <a:xfrm>
              <a:off x="1886856" y="5588001"/>
              <a:ext cx="5522601" cy="0"/>
            </a:xfrm>
            <a:prstGeom prst="line">
              <a:avLst/>
            </a:prstGeom>
            <a:ln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3431978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人体的神经元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4682" y="990601"/>
            <a:ext cx="8602637" cy="5204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250790"/>
      </p:ext>
    </p:extLst>
  </p:cSld>
  <p:clrMapOvr>
    <a:masterClrMapping/>
  </p:clrMapOvr>
  <p:extLst mod="1"/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LSTM</a:t>
            </a:r>
            <a:endParaRPr lang="zh-TW" altLang="en-US" dirty="0"/>
          </a:p>
        </p:txBody>
      </p:sp>
      <p:grpSp>
        <p:nvGrpSpPr>
          <p:cNvPr id="114" name="群組 113"/>
          <p:cNvGrpSpPr/>
          <p:nvPr/>
        </p:nvGrpSpPr>
        <p:grpSpPr>
          <a:xfrm>
            <a:off x="1489667" y="2117510"/>
            <a:ext cx="907572" cy="461665"/>
            <a:chOff x="4775004" y="6396335"/>
            <a:chExt cx="907572" cy="461665"/>
          </a:xfrm>
        </p:grpSpPr>
        <p:sp>
          <p:nvSpPr>
            <p:cNvPr id="115" name="矩形 114"/>
            <p:cNvSpPr/>
            <p:nvPr/>
          </p:nvSpPr>
          <p:spPr>
            <a:xfrm>
              <a:off x="4823114" y="6442783"/>
              <a:ext cx="720000" cy="36877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200"/>
              <a:endParaRPr lang="zh-TW" alt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16" name="文字方塊 115"/>
            <p:cNvSpPr txBox="1"/>
            <p:nvPr/>
          </p:nvSpPr>
          <p:spPr>
            <a:xfrm>
              <a:off x="4775004" y="6396335"/>
              <a:ext cx="907572" cy="461665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 defTabSz="457200"/>
              <a:r>
                <a:rPr lang="en-US" altLang="zh-TW" sz="2400" dirty="0">
                  <a:solidFill>
                    <a:prstClr val="black"/>
                  </a:solidFill>
                  <a:latin typeface="Calibri" panose="020F0502020204030204"/>
                </a:rPr>
                <a:t>c</a:t>
              </a:r>
              <a:r>
                <a:rPr lang="en-US" altLang="zh-TW" sz="2400" baseline="30000" dirty="0">
                  <a:solidFill>
                    <a:prstClr val="black"/>
                  </a:solidFill>
                  <a:latin typeface="Calibri" panose="020F0502020204030204"/>
                </a:rPr>
                <a:t>t-1</a:t>
              </a:r>
              <a:endParaRPr lang="zh-TW" altLang="en-US" sz="2400" baseline="3000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pic>
        <p:nvPicPr>
          <p:cNvPr id="127" name="圖片 1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0123" y="1397245"/>
            <a:ext cx="1800290" cy="2363859"/>
          </a:xfrm>
          <a:prstGeom prst="rect">
            <a:avLst/>
          </a:prstGeom>
        </p:spPr>
      </p:pic>
      <p:pic>
        <p:nvPicPr>
          <p:cNvPr id="128" name="圖片 1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0413" y="1397244"/>
            <a:ext cx="1800290" cy="2363859"/>
          </a:xfrm>
          <a:prstGeom prst="rect">
            <a:avLst/>
          </a:prstGeom>
        </p:spPr>
      </p:pic>
      <p:pic>
        <p:nvPicPr>
          <p:cNvPr id="129" name="圖片 1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9060" y="1397244"/>
            <a:ext cx="1800290" cy="2363859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7231923" y="2271117"/>
            <a:ext cx="9659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en-US" altLang="zh-TW" sz="2800" dirty="0">
                <a:solidFill>
                  <a:prstClr val="black"/>
                </a:solidFill>
                <a:latin typeface="Calibri" panose="020F0502020204030204"/>
              </a:rPr>
              <a:t>……</a:t>
            </a:r>
            <a:endParaRPr lang="zh-TW" alt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364917" y="2404833"/>
            <a:ext cx="329515" cy="31035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zh-TW" alt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0" name="矩形 129"/>
          <p:cNvSpPr/>
          <p:nvPr/>
        </p:nvSpPr>
        <p:spPr>
          <a:xfrm>
            <a:off x="6165207" y="2404833"/>
            <a:ext cx="329515" cy="31035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zh-TW" alt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1" name="矩形 130"/>
          <p:cNvSpPr/>
          <p:nvPr/>
        </p:nvSpPr>
        <p:spPr>
          <a:xfrm>
            <a:off x="9021091" y="2423995"/>
            <a:ext cx="329515" cy="31035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zh-TW" alt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1668702" y="2625623"/>
            <a:ext cx="11466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en-US" altLang="zh-TW" sz="2400" dirty="0">
                <a:solidFill>
                  <a:srgbClr val="FF0000"/>
                </a:solidFill>
                <a:latin typeface="Calibri" panose="020F0502020204030204"/>
              </a:rPr>
              <a:t>vector</a:t>
            </a:r>
            <a:endParaRPr lang="zh-TW" altLang="en-US" sz="2400" dirty="0">
              <a:solidFill>
                <a:srgbClr val="FF0000"/>
              </a:solidFill>
              <a:latin typeface="Calibri" panose="020F0502020204030204"/>
            </a:endParaRPr>
          </a:p>
        </p:txBody>
      </p:sp>
      <p:grpSp>
        <p:nvGrpSpPr>
          <p:cNvPr id="132" name="群組 131"/>
          <p:cNvGrpSpPr/>
          <p:nvPr/>
        </p:nvGrpSpPr>
        <p:grpSpPr>
          <a:xfrm>
            <a:off x="3721222" y="5873237"/>
            <a:ext cx="907572" cy="461665"/>
            <a:chOff x="4765592" y="6396335"/>
            <a:chExt cx="907572" cy="461665"/>
          </a:xfrm>
        </p:grpSpPr>
        <p:sp>
          <p:nvSpPr>
            <p:cNvPr id="137" name="矩形 136"/>
            <p:cNvSpPr/>
            <p:nvPr/>
          </p:nvSpPr>
          <p:spPr>
            <a:xfrm>
              <a:off x="4823114" y="6442783"/>
              <a:ext cx="720000" cy="36877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zh-TW" alt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38" name="文字方塊 137"/>
            <p:cNvSpPr txBox="1"/>
            <p:nvPr/>
          </p:nvSpPr>
          <p:spPr>
            <a:xfrm>
              <a:off x="4765592" y="6396335"/>
              <a:ext cx="9075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7200"/>
              <a:r>
                <a:rPr lang="en-US" altLang="zh-TW" sz="2400" dirty="0" err="1">
                  <a:solidFill>
                    <a:prstClr val="black"/>
                  </a:solidFill>
                  <a:latin typeface="Calibri" panose="020F0502020204030204"/>
                </a:rPr>
                <a:t>x</a:t>
              </a:r>
              <a:r>
                <a:rPr lang="en-US" altLang="zh-TW" sz="2400" baseline="30000" dirty="0" err="1">
                  <a:solidFill>
                    <a:prstClr val="black"/>
                  </a:solidFill>
                  <a:latin typeface="Calibri" panose="020F0502020204030204"/>
                </a:rPr>
                <a:t>t</a:t>
              </a:r>
              <a:endParaRPr lang="zh-TW" altLang="en-US" sz="2400" baseline="3000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sp>
        <p:nvSpPr>
          <p:cNvPr id="140" name="矩形 139"/>
          <p:cNvSpPr/>
          <p:nvPr/>
        </p:nvSpPr>
        <p:spPr>
          <a:xfrm>
            <a:off x="4161175" y="4734135"/>
            <a:ext cx="72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altLang="zh-TW" sz="2400" dirty="0">
                <a:solidFill>
                  <a:prstClr val="white"/>
                </a:solidFill>
                <a:latin typeface="Calibri" panose="020F0502020204030204"/>
              </a:rPr>
              <a:t>z</a:t>
            </a:r>
            <a:endParaRPr lang="zh-TW" altLang="en-US" sz="24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1" name="矩形 140"/>
          <p:cNvSpPr/>
          <p:nvPr/>
        </p:nvSpPr>
        <p:spPr>
          <a:xfrm>
            <a:off x="3268329" y="4734135"/>
            <a:ext cx="72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altLang="zh-TW" sz="2400" dirty="0" err="1">
                <a:solidFill>
                  <a:prstClr val="white"/>
                </a:solidFill>
                <a:latin typeface="Calibri" panose="020F0502020204030204"/>
              </a:rPr>
              <a:t>z</a:t>
            </a:r>
            <a:r>
              <a:rPr lang="en-US" altLang="zh-TW" sz="2400" baseline="30000" dirty="0" err="1">
                <a:solidFill>
                  <a:prstClr val="white"/>
                </a:solidFill>
                <a:latin typeface="Calibri" panose="020F0502020204030204"/>
              </a:rPr>
              <a:t>i</a:t>
            </a:r>
            <a:endParaRPr lang="zh-TW" altLang="en-US" sz="2400" baseline="300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3" name="矩形 142"/>
          <p:cNvSpPr/>
          <p:nvPr/>
        </p:nvSpPr>
        <p:spPr>
          <a:xfrm>
            <a:off x="2383869" y="4734135"/>
            <a:ext cx="72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altLang="zh-TW" sz="2400" dirty="0" err="1">
                <a:solidFill>
                  <a:prstClr val="white"/>
                </a:solidFill>
                <a:latin typeface="Calibri" panose="020F0502020204030204"/>
              </a:rPr>
              <a:t>z</a:t>
            </a:r>
            <a:r>
              <a:rPr lang="en-US" altLang="zh-TW" sz="2400" baseline="30000" dirty="0" err="1">
                <a:solidFill>
                  <a:prstClr val="white"/>
                </a:solidFill>
                <a:latin typeface="Calibri" panose="020F0502020204030204"/>
              </a:rPr>
              <a:t>f</a:t>
            </a:r>
            <a:endParaRPr lang="zh-TW" altLang="en-US" sz="2400" baseline="300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5" name="矩形 144"/>
          <p:cNvSpPr/>
          <p:nvPr/>
        </p:nvSpPr>
        <p:spPr>
          <a:xfrm>
            <a:off x="5045635" y="4739331"/>
            <a:ext cx="72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altLang="zh-TW" sz="2400" dirty="0">
                <a:solidFill>
                  <a:prstClr val="white"/>
                </a:solidFill>
                <a:latin typeface="Calibri" panose="020F0502020204030204"/>
              </a:rPr>
              <a:t>z</a:t>
            </a:r>
            <a:r>
              <a:rPr lang="en-US" altLang="zh-TW" sz="2400" baseline="30000" dirty="0">
                <a:solidFill>
                  <a:prstClr val="white"/>
                </a:solidFill>
                <a:latin typeface="Calibri" panose="020F0502020204030204"/>
              </a:rPr>
              <a:t>o</a:t>
            </a:r>
            <a:endParaRPr lang="zh-TW" altLang="en-US" sz="2400" baseline="300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6" name="向下箭號 145"/>
          <p:cNvSpPr/>
          <p:nvPr/>
        </p:nvSpPr>
        <p:spPr>
          <a:xfrm rot="2610135" flipV="1">
            <a:off x="4936627" y="5176513"/>
            <a:ext cx="438150" cy="748396"/>
          </a:xfrm>
          <a:prstGeom prst="down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zh-TW" alt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7" name="向下箭號 146"/>
          <p:cNvSpPr/>
          <p:nvPr/>
        </p:nvSpPr>
        <p:spPr>
          <a:xfrm rot="19634133" flipV="1">
            <a:off x="3546419" y="5197307"/>
            <a:ext cx="438150" cy="625209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zh-TW" alt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8" name="向下箭號 147"/>
          <p:cNvSpPr/>
          <p:nvPr/>
        </p:nvSpPr>
        <p:spPr>
          <a:xfrm rot="1779305" flipV="1">
            <a:off x="4238297" y="5202696"/>
            <a:ext cx="438150" cy="606679"/>
          </a:xfrm>
          <a:prstGeom prst="down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zh-TW" alt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0" name="向下箭號 149"/>
          <p:cNvSpPr/>
          <p:nvPr/>
        </p:nvSpPr>
        <p:spPr>
          <a:xfrm rot="18851723" flipV="1">
            <a:off x="2772914" y="5165149"/>
            <a:ext cx="438150" cy="748396"/>
          </a:xfrm>
          <a:prstGeom prst="down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zh-TW" alt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1" name="文字方塊 150"/>
          <p:cNvSpPr txBox="1"/>
          <p:nvPr/>
        </p:nvSpPr>
        <p:spPr>
          <a:xfrm>
            <a:off x="5736661" y="4719303"/>
            <a:ext cx="18420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en-US" altLang="zh-TW" sz="2400" dirty="0">
                <a:solidFill>
                  <a:srgbClr val="00B050"/>
                </a:solidFill>
                <a:latin typeface="Calibri" panose="020F0502020204030204"/>
              </a:rPr>
              <a:t>4 vectors</a:t>
            </a:r>
            <a:endParaRPr lang="zh-TW" altLang="en-US" sz="2400" dirty="0">
              <a:solidFill>
                <a:srgbClr val="00B050"/>
              </a:solidFill>
              <a:latin typeface="Calibri" panose="020F0502020204030204"/>
            </a:endParaRPr>
          </a:p>
        </p:txBody>
      </p:sp>
      <p:cxnSp>
        <p:nvCxnSpPr>
          <p:cNvPr id="10" name="直線單箭頭接點 9"/>
          <p:cNvCxnSpPr>
            <a:endCxn id="127" idx="2"/>
          </p:cNvCxnSpPr>
          <p:nvPr/>
        </p:nvCxnSpPr>
        <p:spPr>
          <a:xfrm flipH="1" flipV="1">
            <a:off x="4490268" y="3761103"/>
            <a:ext cx="8476" cy="1009474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直線單箭頭接點 154"/>
          <p:cNvCxnSpPr>
            <a:endCxn id="128" idx="2"/>
          </p:cNvCxnSpPr>
          <p:nvPr/>
        </p:nvCxnSpPr>
        <p:spPr>
          <a:xfrm flipV="1">
            <a:off x="4481406" y="3761103"/>
            <a:ext cx="1809152" cy="1001377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直線單箭頭接點 155"/>
          <p:cNvCxnSpPr>
            <a:stCxn id="140" idx="0"/>
            <a:endCxn id="129" idx="2"/>
          </p:cNvCxnSpPr>
          <p:nvPr/>
        </p:nvCxnSpPr>
        <p:spPr>
          <a:xfrm flipV="1">
            <a:off x="4521175" y="3761103"/>
            <a:ext cx="4618030" cy="973033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直線單箭頭接點 159"/>
          <p:cNvCxnSpPr/>
          <p:nvPr/>
        </p:nvCxnSpPr>
        <p:spPr>
          <a:xfrm flipV="1">
            <a:off x="3616793" y="2936822"/>
            <a:ext cx="11537" cy="1789794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直線單箭頭接點 167"/>
          <p:cNvCxnSpPr/>
          <p:nvPr/>
        </p:nvCxnSpPr>
        <p:spPr>
          <a:xfrm flipV="1">
            <a:off x="3594168" y="3002755"/>
            <a:ext cx="1865920" cy="1731383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直線單箭頭接點 168"/>
          <p:cNvCxnSpPr/>
          <p:nvPr/>
        </p:nvCxnSpPr>
        <p:spPr>
          <a:xfrm flipV="1">
            <a:off x="3590123" y="3049202"/>
            <a:ext cx="4744252" cy="170575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2474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130" grpId="0" animBg="1"/>
      <p:bldP spid="131" grpId="0" animBg="1"/>
      <p:bldP spid="8" grpId="0"/>
      <p:bldP spid="140" grpId="0" animBg="1"/>
      <p:bldP spid="141" grpId="0" animBg="1"/>
      <p:bldP spid="143" grpId="0" animBg="1"/>
      <p:bldP spid="145" grpId="0" animBg="1"/>
      <p:bldP spid="146" grpId="0" animBg="1"/>
      <p:bldP spid="147" grpId="0" animBg="1"/>
      <p:bldP spid="148" grpId="0" animBg="1"/>
      <p:bldP spid="150" grpId="0" animBg="1"/>
      <p:bldP spid="151" grpId="0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LSTM</a:t>
            </a:r>
            <a:endParaRPr lang="zh-TW" altLang="en-US" dirty="0"/>
          </a:p>
        </p:txBody>
      </p:sp>
      <p:grpSp>
        <p:nvGrpSpPr>
          <p:cNvPr id="165" name="群組 164"/>
          <p:cNvGrpSpPr/>
          <p:nvPr/>
        </p:nvGrpSpPr>
        <p:grpSpPr>
          <a:xfrm>
            <a:off x="3721222" y="5873237"/>
            <a:ext cx="907572" cy="461665"/>
            <a:chOff x="4765592" y="6396335"/>
            <a:chExt cx="907572" cy="461665"/>
          </a:xfrm>
        </p:grpSpPr>
        <p:sp>
          <p:nvSpPr>
            <p:cNvPr id="42" name="矩形 41"/>
            <p:cNvSpPr/>
            <p:nvPr/>
          </p:nvSpPr>
          <p:spPr>
            <a:xfrm>
              <a:off x="4823114" y="6442783"/>
              <a:ext cx="720000" cy="36877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zh-TW" alt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3" name="文字方塊 42"/>
            <p:cNvSpPr txBox="1"/>
            <p:nvPr/>
          </p:nvSpPr>
          <p:spPr>
            <a:xfrm>
              <a:off x="4765592" y="6396335"/>
              <a:ext cx="9075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7200"/>
              <a:r>
                <a:rPr lang="en-US" altLang="zh-TW" sz="2400" dirty="0" err="1">
                  <a:solidFill>
                    <a:prstClr val="black"/>
                  </a:solidFill>
                  <a:latin typeface="Calibri" panose="020F0502020204030204"/>
                </a:rPr>
                <a:t>x</a:t>
              </a:r>
              <a:r>
                <a:rPr lang="en-US" altLang="zh-TW" sz="2400" baseline="30000" dirty="0" err="1">
                  <a:solidFill>
                    <a:prstClr val="black"/>
                  </a:solidFill>
                  <a:latin typeface="Calibri" panose="020F0502020204030204"/>
                </a:rPr>
                <a:t>t</a:t>
              </a:r>
              <a:endParaRPr lang="zh-TW" altLang="en-US" sz="2400" baseline="3000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sp>
        <p:nvSpPr>
          <p:cNvPr id="45" name="矩形 44"/>
          <p:cNvSpPr/>
          <p:nvPr/>
        </p:nvSpPr>
        <p:spPr>
          <a:xfrm>
            <a:off x="4161175" y="4734135"/>
            <a:ext cx="72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altLang="zh-TW" sz="2400" dirty="0">
                <a:solidFill>
                  <a:prstClr val="white"/>
                </a:solidFill>
                <a:latin typeface="Calibri" panose="020F0502020204030204"/>
              </a:rPr>
              <a:t>z</a:t>
            </a:r>
            <a:endParaRPr lang="zh-TW" altLang="en-US" sz="24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3268329" y="4734135"/>
            <a:ext cx="72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altLang="zh-TW" sz="2400" dirty="0" err="1">
                <a:solidFill>
                  <a:prstClr val="white"/>
                </a:solidFill>
                <a:latin typeface="Calibri" panose="020F0502020204030204"/>
              </a:rPr>
              <a:t>z</a:t>
            </a:r>
            <a:r>
              <a:rPr lang="en-US" altLang="zh-TW" sz="2400" baseline="30000" dirty="0" err="1">
                <a:solidFill>
                  <a:prstClr val="white"/>
                </a:solidFill>
                <a:latin typeface="Calibri" panose="020F0502020204030204"/>
              </a:rPr>
              <a:t>i</a:t>
            </a:r>
            <a:endParaRPr lang="zh-TW" altLang="en-US" sz="2400" baseline="30000" dirty="0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49" name="群組 48"/>
          <p:cNvGrpSpPr/>
          <p:nvPr/>
        </p:nvGrpSpPr>
        <p:grpSpPr>
          <a:xfrm>
            <a:off x="3963114" y="3723923"/>
            <a:ext cx="438150" cy="438150"/>
            <a:chOff x="6656524" y="2699227"/>
            <a:chExt cx="438150" cy="438150"/>
          </a:xfrm>
        </p:grpSpPr>
        <p:sp>
          <p:nvSpPr>
            <p:cNvPr id="47" name="橢圓 46"/>
            <p:cNvSpPr/>
            <p:nvPr/>
          </p:nvSpPr>
          <p:spPr>
            <a:xfrm>
              <a:off x="6656524" y="2699227"/>
              <a:ext cx="438150" cy="43815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zh-TW" altLang="en-US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文字方塊 47"/>
                <p:cNvSpPr txBox="1"/>
                <p:nvPr/>
              </p:nvSpPr>
              <p:spPr>
                <a:xfrm>
                  <a:off x="6766595" y="2808578"/>
                  <a:ext cx="21800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defTabSz="45720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zh-TW" altLang="en-US" dirty="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</mc:Choice>
          <mc:Fallback xmlns="">
            <p:sp>
              <p:nvSpPr>
                <p:cNvPr id="48" name="文字方塊 4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66595" y="2808578"/>
                  <a:ext cx="218008" cy="276999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19444" r="-16667" b="-2222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0" name="矩形 49"/>
          <p:cNvSpPr/>
          <p:nvPr/>
        </p:nvSpPr>
        <p:spPr>
          <a:xfrm>
            <a:off x="2383869" y="4734135"/>
            <a:ext cx="72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altLang="zh-TW" sz="2400" dirty="0" err="1">
                <a:solidFill>
                  <a:prstClr val="white"/>
                </a:solidFill>
                <a:latin typeface="Calibri" panose="020F0502020204030204"/>
              </a:rPr>
              <a:t>z</a:t>
            </a:r>
            <a:r>
              <a:rPr lang="en-US" altLang="zh-TW" sz="2400" baseline="30000" dirty="0" err="1">
                <a:solidFill>
                  <a:prstClr val="white"/>
                </a:solidFill>
                <a:latin typeface="Calibri" panose="020F0502020204030204"/>
              </a:rPr>
              <a:t>f</a:t>
            </a:r>
            <a:endParaRPr lang="zh-TW" altLang="en-US" sz="2400" baseline="300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5045635" y="4739331"/>
            <a:ext cx="72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altLang="zh-TW" sz="2400" dirty="0">
                <a:solidFill>
                  <a:prstClr val="white"/>
                </a:solidFill>
                <a:latin typeface="Calibri" panose="020F0502020204030204"/>
              </a:rPr>
              <a:t>z</a:t>
            </a:r>
            <a:r>
              <a:rPr lang="en-US" altLang="zh-TW" sz="2400" baseline="30000" dirty="0">
                <a:solidFill>
                  <a:prstClr val="white"/>
                </a:solidFill>
                <a:latin typeface="Calibri" panose="020F0502020204030204"/>
              </a:rPr>
              <a:t>o</a:t>
            </a:r>
            <a:endParaRPr lang="zh-TW" altLang="en-US" sz="2400" baseline="30000" dirty="0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52" name="群組 51"/>
          <p:cNvGrpSpPr/>
          <p:nvPr/>
        </p:nvGrpSpPr>
        <p:grpSpPr>
          <a:xfrm>
            <a:off x="2524794" y="2751799"/>
            <a:ext cx="438150" cy="438150"/>
            <a:chOff x="6656524" y="2699227"/>
            <a:chExt cx="438150" cy="438150"/>
          </a:xfrm>
        </p:grpSpPr>
        <p:sp>
          <p:nvSpPr>
            <p:cNvPr id="53" name="橢圓 52"/>
            <p:cNvSpPr/>
            <p:nvPr/>
          </p:nvSpPr>
          <p:spPr>
            <a:xfrm>
              <a:off x="6656524" y="2699227"/>
              <a:ext cx="438150" cy="43815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zh-TW" altLang="en-US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文字方塊 53"/>
                <p:cNvSpPr txBox="1"/>
                <p:nvPr/>
              </p:nvSpPr>
              <p:spPr>
                <a:xfrm>
                  <a:off x="6766595" y="2808578"/>
                  <a:ext cx="21800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defTabSz="45720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zh-TW" altLang="en-US" dirty="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</mc:Choice>
          <mc:Fallback xmlns="">
            <p:sp>
              <p:nvSpPr>
                <p:cNvPr id="54" name="文字方塊 5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66595" y="2808578"/>
                  <a:ext cx="218008" cy="276999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19444" r="-1666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5" name="群組 54"/>
          <p:cNvGrpSpPr/>
          <p:nvPr/>
        </p:nvGrpSpPr>
        <p:grpSpPr>
          <a:xfrm>
            <a:off x="3942100" y="2738582"/>
            <a:ext cx="438150" cy="438150"/>
            <a:chOff x="6656524" y="2699227"/>
            <a:chExt cx="438150" cy="438150"/>
          </a:xfrm>
        </p:grpSpPr>
        <p:sp>
          <p:nvSpPr>
            <p:cNvPr id="56" name="橢圓 55"/>
            <p:cNvSpPr/>
            <p:nvPr/>
          </p:nvSpPr>
          <p:spPr>
            <a:xfrm>
              <a:off x="6656524" y="2699227"/>
              <a:ext cx="438150" cy="438150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200"/>
              <a:endParaRPr lang="zh-TW" altLang="en-US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文字方塊 56"/>
                <p:cNvSpPr txBox="1"/>
                <p:nvPr/>
              </p:nvSpPr>
              <p:spPr>
                <a:xfrm>
                  <a:off x="6766595" y="2808578"/>
                  <a:ext cx="28373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defTabSz="45720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TW" altLang="en-US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＋</m:t>
                        </m:r>
                      </m:oMath>
                    </m:oMathPara>
                  </a14:m>
                  <a:endParaRPr lang="zh-TW" altLang="en-US" dirty="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</mc:Choice>
          <mc:Fallback xmlns="">
            <p:sp>
              <p:nvSpPr>
                <p:cNvPr id="57" name="文字方塊 5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66595" y="2808578"/>
                  <a:ext cx="283732" cy="276999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19565" r="-19565" b="-6522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8" name="群組 57"/>
          <p:cNvGrpSpPr/>
          <p:nvPr/>
        </p:nvGrpSpPr>
        <p:grpSpPr>
          <a:xfrm>
            <a:off x="5200862" y="2747033"/>
            <a:ext cx="438150" cy="438150"/>
            <a:chOff x="6656524" y="2699227"/>
            <a:chExt cx="438150" cy="438150"/>
          </a:xfrm>
        </p:grpSpPr>
        <p:sp>
          <p:nvSpPr>
            <p:cNvPr id="59" name="橢圓 58"/>
            <p:cNvSpPr/>
            <p:nvPr/>
          </p:nvSpPr>
          <p:spPr>
            <a:xfrm>
              <a:off x="6656524" y="2699227"/>
              <a:ext cx="438150" cy="43815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zh-TW" altLang="en-US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文字方塊 59"/>
                <p:cNvSpPr txBox="1"/>
                <p:nvPr/>
              </p:nvSpPr>
              <p:spPr>
                <a:xfrm>
                  <a:off x="6766595" y="2808578"/>
                  <a:ext cx="21800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defTabSz="45720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zh-TW" altLang="en-US" dirty="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</mc:Choice>
          <mc:Fallback xmlns="">
            <p:sp>
              <p:nvSpPr>
                <p:cNvPr id="60" name="文字方塊 5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66595" y="2808578"/>
                  <a:ext cx="218008" cy="276999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19444" r="-16667" b="-2222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2" name="矩形 61"/>
          <p:cNvSpPr/>
          <p:nvPr/>
        </p:nvSpPr>
        <p:spPr>
          <a:xfrm>
            <a:off x="5062504" y="1409486"/>
            <a:ext cx="720000" cy="4320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zh-TW" alt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3" name="文字方塊 62"/>
          <p:cNvSpPr txBox="1"/>
          <p:nvPr/>
        </p:nvSpPr>
        <p:spPr>
          <a:xfrm>
            <a:off x="4980932" y="1395098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en-US" altLang="zh-TW" sz="2400" dirty="0" err="1">
                <a:solidFill>
                  <a:prstClr val="black"/>
                </a:solidFill>
                <a:latin typeface="Calibri" panose="020F0502020204030204"/>
              </a:rPr>
              <a:t>y</a:t>
            </a:r>
            <a:r>
              <a:rPr lang="en-US" altLang="zh-TW" sz="2400" baseline="30000" dirty="0" err="1">
                <a:solidFill>
                  <a:prstClr val="black"/>
                </a:solidFill>
                <a:latin typeface="Calibri" panose="020F0502020204030204"/>
              </a:rPr>
              <a:t>t</a:t>
            </a:r>
            <a:endParaRPr lang="zh-TW" altLang="en-US" sz="2400" baseline="30000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133" name="圖片 13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18219" y="3760796"/>
            <a:ext cx="371475" cy="371475"/>
          </a:xfrm>
          <a:prstGeom prst="rect">
            <a:avLst/>
          </a:prstGeom>
        </p:spPr>
      </p:pic>
      <p:pic>
        <p:nvPicPr>
          <p:cNvPr id="134" name="圖片 13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54039" y="3757262"/>
            <a:ext cx="371475" cy="371475"/>
          </a:xfrm>
          <a:prstGeom prst="rect">
            <a:avLst/>
          </a:prstGeom>
        </p:spPr>
      </p:pic>
      <p:pic>
        <p:nvPicPr>
          <p:cNvPr id="135" name="圖片 13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15644" y="3757261"/>
            <a:ext cx="371475" cy="371475"/>
          </a:xfrm>
          <a:prstGeom prst="rect">
            <a:avLst/>
          </a:prstGeom>
        </p:spPr>
      </p:pic>
      <p:pic>
        <p:nvPicPr>
          <p:cNvPr id="136" name="圖片 13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39744" y="2764254"/>
            <a:ext cx="371475" cy="371475"/>
          </a:xfrm>
          <a:prstGeom prst="rect">
            <a:avLst/>
          </a:prstGeom>
        </p:spPr>
      </p:pic>
      <p:cxnSp>
        <p:nvCxnSpPr>
          <p:cNvPr id="139" name="直線單箭頭接點 138"/>
          <p:cNvCxnSpPr/>
          <p:nvPr/>
        </p:nvCxnSpPr>
        <p:spPr>
          <a:xfrm flipH="1" flipV="1">
            <a:off x="2737028" y="4138592"/>
            <a:ext cx="1" cy="57650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直線單箭頭接點 141"/>
          <p:cNvCxnSpPr/>
          <p:nvPr/>
        </p:nvCxnSpPr>
        <p:spPr>
          <a:xfrm flipH="1" flipV="1">
            <a:off x="2743190" y="3166148"/>
            <a:ext cx="1" cy="57650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直線單箭頭接點 143"/>
          <p:cNvCxnSpPr>
            <a:endCxn id="56" idx="2"/>
          </p:cNvCxnSpPr>
          <p:nvPr/>
        </p:nvCxnSpPr>
        <p:spPr>
          <a:xfrm flipV="1">
            <a:off x="2988256" y="2957657"/>
            <a:ext cx="95384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直線單箭頭接點 148"/>
          <p:cNvCxnSpPr>
            <a:endCxn id="47" idx="4"/>
          </p:cNvCxnSpPr>
          <p:nvPr/>
        </p:nvCxnSpPr>
        <p:spPr>
          <a:xfrm flipH="1" flipV="1">
            <a:off x="4182189" y="4162074"/>
            <a:ext cx="295984" cy="54883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直線單箭頭接點 151"/>
          <p:cNvCxnSpPr/>
          <p:nvPr/>
        </p:nvCxnSpPr>
        <p:spPr>
          <a:xfrm flipH="1" flipV="1">
            <a:off x="3603955" y="4125539"/>
            <a:ext cx="1" cy="57650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直線單箭頭接點 152"/>
          <p:cNvCxnSpPr/>
          <p:nvPr/>
        </p:nvCxnSpPr>
        <p:spPr>
          <a:xfrm flipH="1" flipV="1">
            <a:off x="4179227" y="3111099"/>
            <a:ext cx="1" cy="57650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直線單箭頭接點 153"/>
          <p:cNvCxnSpPr>
            <a:endCxn id="47" idx="2"/>
          </p:cNvCxnSpPr>
          <p:nvPr/>
        </p:nvCxnSpPr>
        <p:spPr>
          <a:xfrm>
            <a:off x="3766352" y="3929424"/>
            <a:ext cx="196762" cy="1357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直線單箭頭接點 156"/>
          <p:cNvCxnSpPr/>
          <p:nvPr/>
        </p:nvCxnSpPr>
        <p:spPr>
          <a:xfrm flipH="1" flipV="1">
            <a:off x="5405635" y="4098156"/>
            <a:ext cx="1" cy="57650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直線單箭頭接點 157"/>
          <p:cNvCxnSpPr/>
          <p:nvPr/>
        </p:nvCxnSpPr>
        <p:spPr>
          <a:xfrm flipH="1" flipV="1">
            <a:off x="5416960" y="3186827"/>
            <a:ext cx="1" cy="57650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直線單箭頭接點 158"/>
          <p:cNvCxnSpPr/>
          <p:nvPr/>
        </p:nvCxnSpPr>
        <p:spPr>
          <a:xfrm>
            <a:off x="4420936" y="2949990"/>
            <a:ext cx="275067" cy="1897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直線單箭頭接點 160"/>
          <p:cNvCxnSpPr/>
          <p:nvPr/>
        </p:nvCxnSpPr>
        <p:spPr>
          <a:xfrm>
            <a:off x="4979391" y="2962288"/>
            <a:ext cx="275067" cy="1897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向下箭號 161"/>
          <p:cNvSpPr/>
          <p:nvPr/>
        </p:nvSpPr>
        <p:spPr>
          <a:xfrm flipV="1">
            <a:off x="5215643" y="1935577"/>
            <a:ext cx="438150" cy="748396"/>
          </a:xfrm>
          <a:prstGeom prst="down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zh-TW" alt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3" name="向下箭號 162"/>
          <p:cNvSpPr/>
          <p:nvPr/>
        </p:nvSpPr>
        <p:spPr>
          <a:xfrm rot="2610135" flipV="1">
            <a:off x="4936627" y="5176513"/>
            <a:ext cx="438150" cy="748396"/>
          </a:xfrm>
          <a:prstGeom prst="down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zh-TW" alt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4" name="向下箭號 163"/>
          <p:cNvSpPr/>
          <p:nvPr/>
        </p:nvSpPr>
        <p:spPr>
          <a:xfrm rot="19634133" flipV="1">
            <a:off x="3546419" y="5197307"/>
            <a:ext cx="438150" cy="625209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zh-TW" alt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6" name="向下箭號 165"/>
          <p:cNvSpPr/>
          <p:nvPr/>
        </p:nvSpPr>
        <p:spPr>
          <a:xfrm rot="1779305" flipV="1">
            <a:off x="4238297" y="5202696"/>
            <a:ext cx="438150" cy="606679"/>
          </a:xfrm>
          <a:prstGeom prst="down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zh-TW" alt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7" name="向下箭號 166"/>
          <p:cNvSpPr/>
          <p:nvPr/>
        </p:nvSpPr>
        <p:spPr>
          <a:xfrm rot="18851723" flipV="1">
            <a:off x="2772914" y="5165149"/>
            <a:ext cx="438150" cy="748396"/>
          </a:xfrm>
          <a:prstGeom prst="down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zh-TW" altLang="en-US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114" name="群組 113"/>
          <p:cNvGrpSpPr/>
          <p:nvPr/>
        </p:nvGrpSpPr>
        <p:grpSpPr>
          <a:xfrm>
            <a:off x="1489667" y="2117510"/>
            <a:ext cx="907572" cy="461665"/>
            <a:chOff x="4775004" y="6396335"/>
            <a:chExt cx="907572" cy="461665"/>
          </a:xfrm>
        </p:grpSpPr>
        <p:sp>
          <p:nvSpPr>
            <p:cNvPr id="115" name="矩形 114"/>
            <p:cNvSpPr/>
            <p:nvPr/>
          </p:nvSpPr>
          <p:spPr>
            <a:xfrm>
              <a:off x="4823114" y="6442783"/>
              <a:ext cx="720000" cy="36877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200"/>
              <a:endParaRPr lang="zh-TW" alt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16" name="文字方塊 115"/>
            <p:cNvSpPr txBox="1"/>
            <p:nvPr/>
          </p:nvSpPr>
          <p:spPr>
            <a:xfrm>
              <a:off x="4775004" y="6396335"/>
              <a:ext cx="907572" cy="461665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 defTabSz="457200"/>
              <a:r>
                <a:rPr lang="en-US" altLang="zh-TW" sz="2400" dirty="0">
                  <a:solidFill>
                    <a:prstClr val="black"/>
                  </a:solidFill>
                  <a:latin typeface="Calibri" panose="020F0502020204030204"/>
                </a:rPr>
                <a:t>c</a:t>
              </a:r>
              <a:r>
                <a:rPr lang="en-US" altLang="zh-TW" sz="2400" baseline="30000" dirty="0">
                  <a:solidFill>
                    <a:prstClr val="black"/>
                  </a:solidFill>
                  <a:latin typeface="Calibri" panose="020F0502020204030204"/>
                </a:rPr>
                <a:t>t-1</a:t>
              </a:r>
              <a:endParaRPr lang="zh-TW" altLang="en-US" sz="2400" baseline="3000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sp>
        <p:nvSpPr>
          <p:cNvPr id="5" name="手繪多邊形 4"/>
          <p:cNvSpPr/>
          <p:nvPr/>
        </p:nvSpPr>
        <p:spPr>
          <a:xfrm>
            <a:off x="2278743" y="2364898"/>
            <a:ext cx="435428" cy="378302"/>
          </a:xfrm>
          <a:custGeom>
            <a:avLst/>
            <a:gdLst>
              <a:gd name="connsiteX0" fmla="*/ 0 w 435428"/>
              <a:gd name="connsiteY0" fmla="*/ 931 h 378302"/>
              <a:gd name="connsiteX1" fmla="*/ 290286 w 435428"/>
              <a:gd name="connsiteY1" fmla="*/ 58988 h 378302"/>
              <a:gd name="connsiteX2" fmla="*/ 435428 w 435428"/>
              <a:gd name="connsiteY2" fmla="*/ 378302 h 378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5428" h="378302">
                <a:moveTo>
                  <a:pt x="0" y="931"/>
                </a:moveTo>
                <a:cubicBezTo>
                  <a:pt x="108857" y="-1488"/>
                  <a:pt x="217715" y="-3907"/>
                  <a:pt x="290286" y="58988"/>
                </a:cubicBezTo>
                <a:cubicBezTo>
                  <a:pt x="362857" y="121883"/>
                  <a:pt x="399142" y="250092"/>
                  <a:pt x="435428" y="378302"/>
                </a:cubicBezTo>
              </a:path>
            </a:pathLst>
          </a:custGeom>
          <a:noFill/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zh-TW" alt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127" name="圖片 12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62885" y="1516559"/>
            <a:ext cx="3603520" cy="4731579"/>
          </a:xfrm>
          <a:prstGeom prst="rect">
            <a:avLst/>
          </a:prstGeom>
        </p:spPr>
      </p:pic>
      <p:sp>
        <p:nvSpPr>
          <p:cNvPr id="128" name="矩形 127"/>
          <p:cNvSpPr/>
          <p:nvPr/>
        </p:nvSpPr>
        <p:spPr>
          <a:xfrm>
            <a:off x="8095952" y="6248137"/>
            <a:ext cx="72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altLang="zh-TW" sz="2400" dirty="0">
                <a:solidFill>
                  <a:prstClr val="white"/>
                </a:solidFill>
                <a:latin typeface="Calibri" panose="020F0502020204030204"/>
              </a:rPr>
              <a:t>z</a:t>
            </a:r>
            <a:endParaRPr lang="zh-TW" altLang="en-US" sz="24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9" name="矩形 128"/>
          <p:cNvSpPr/>
          <p:nvPr/>
        </p:nvSpPr>
        <p:spPr>
          <a:xfrm>
            <a:off x="6141831" y="4518135"/>
            <a:ext cx="72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altLang="zh-TW" sz="2400" dirty="0" err="1">
                <a:solidFill>
                  <a:prstClr val="white"/>
                </a:solidFill>
                <a:latin typeface="Calibri" panose="020F0502020204030204"/>
              </a:rPr>
              <a:t>z</a:t>
            </a:r>
            <a:r>
              <a:rPr lang="en-US" altLang="zh-TW" sz="2400" baseline="30000" dirty="0" err="1">
                <a:solidFill>
                  <a:prstClr val="white"/>
                </a:solidFill>
                <a:latin typeface="Calibri" panose="020F0502020204030204"/>
              </a:rPr>
              <a:t>i</a:t>
            </a:r>
            <a:endParaRPr lang="zh-TW" altLang="en-US" sz="2400" baseline="300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0" name="矩形 129"/>
          <p:cNvSpPr/>
          <p:nvPr/>
        </p:nvSpPr>
        <p:spPr>
          <a:xfrm>
            <a:off x="9915431" y="3617274"/>
            <a:ext cx="72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altLang="zh-TW" sz="2400" dirty="0" err="1">
                <a:solidFill>
                  <a:prstClr val="white"/>
                </a:solidFill>
                <a:latin typeface="Calibri" panose="020F0502020204030204"/>
              </a:rPr>
              <a:t>z</a:t>
            </a:r>
            <a:r>
              <a:rPr lang="en-US" altLang="zh-TW" sz="2400" baseline="30000" dirty="0" err="1">
                <a:solidFill>
                  <a:prstClr val="white"/>
                </a:solidFill>
                <a:latin typeface="Calibri" panose="020F0502020204030204"/>
              </a:rPr>
              <a:t>f</a:t>
            </a:r>
            <a:endParaRPr lang="zh-TW" altLang="en-US" sz="2400" baseline="300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1" name="矩形 130"/>
          <p:cNvSpPr/>
          <p:nvPr/>
        </p:nvSpPr>
        <p:spPr>
          <a:xfrm>
            <a:off x="6093859" y="1877775"/>
            <a:ext cx="72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altLang="zh-TW" sz="2400" dirty="0">
                <a:solidFill>
                  <a:prstClr val="white"/>
                </a:solidFill>
                <a:latin typeface="Calibri" panose="020F0502020204030204"/>
              </a:rPr>
              <a:t>z</a:t>
            </a:r>
            <a:r>
              <a:rPr lang="en-US" altLang="zh-TW" sz="2400" baseline="30000" dirty="0">
                <a:solidFill>
                  <a:prstClr val="white"/>
                </a:solidFill>
                <a:latin typeface="Calibri" panose="020F0502020204030204"/>
              </a:rPr>
              <a:t>o</a:t>
            </a:r>
            <a:endParaRPr lang="zh-TW" altLang="en-US" sz="2400" baseline="30000" dirty="0">
              <a:solidFill>
                <a:prstClr val="whit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705598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  <p:bldP spid="63" grpId="0"/>
      <p:bldP spid="162" grpId="0" animBg="1"/>
      <p:bldP spid="5" grpId="0" animBg="1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LSTM</a:t>
            </a:r>
            <a:endParaRPr lang="zh-TW" altLang="en-US" dirty="0"/>
          </a:p>
        </p:txBody>
      </p:sp>
      <p:grpSp>
        <p:nvGrpSpPr>
          <p:cNvPr id="165" name="群組 164"/>
          <p:cNvGrpSpPr/>
          <p:nvPr/>
        </p:nvGrpSpPr>
        <p:grpSpPr>
          <a:xfrm>
            <a:off x="3721222" y="5873237"/>
            <a:ext cx="907572" cy="461665"/>
            <a:chOff x="4765592" y="6396335"/>
            <a:chExt cx="907572" cy="461665"/>
          </a:xfrm>
        </p:grpSpPr>
        <p:sp>
          <p:nvSpPr>
            <p:cNvPr id="42" name="矩形 41"/>
            <p:cNvSpPr/>
            <p:nvPr/>
          </p:nvSpPr>
          <p:spPr>
            <a:xfrm>
              <a:off x="4823114" y="6442783"/>
              <a:ext cx="720000" cy="36877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zh-TW" alt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3" name="文字方塊 42"/>
            <p:cNvSpPr txBox="1"/>
            <p:nvPr/>
          </p:nvSpPr>
          <p:spPr>
            <a:xfrm>
              <a:off x="4765592" y="6396335"/>
              <a:ext cx="9075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7200"/>
              <a:r>
                <a:rPr lang="en-US" altLang="zh-TW" sz="2400" dirty="0" err="1">
                  <a:solidFill>
                    <a:prstClr val="black"/>
                  </a:solidFill>
                  <a:latin typeface="Calibri" panose="020F0502020204030204"/>
                </a:rPr>
                <a:t>x</a:t>
              </a:r>
              <a:r>
                <a:rPr lang="en-US" altLang="zh-TW" sz="2400" baseline="30000" dirty="0" err="1">
                  <a:solidFill>
                    <a:prstClr val="black"/>
                  </a:solidFill>
                  <a:latin typeface="Calibri" panose="020F0502020204030204"/>
                </a:rPr>
                <a:t>t</a:t>
              </a:r>
              <a:endParaRPr lang="zh-TW" altLang="en-US" sz="2400" baseline="3000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sp>
        <p:nvSpPr>
          <p:cNvPr id="45" name="矩形 44"/>
          <p:cNvSpPr/>
          <p:nvPr/>
        </p:nvSpPr>
        <p:spPr>
          <a:xfrm>
            <a:off x="4161175" y="4734135"/>
            <a:ext cx="72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altLang="zh-TW" sz="2400" dirty="0">
                <a:solidFill>
                  <a:prstClr val="white"/>
                </a:solidFill>
                <a:latin typeface="Calibri" panose="020F0502020204030204"/>
              </a:rPr>
              <a:t>z</a:t>
            </a:r>
            <a:endParaRPr lang="zh-TW" altLang="en-US" sz="24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3268329" y="4734135"/>
            <a:ext cx="72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altLang="zh-TW" sz="2400" dirty="0" err="1">
                <a:solidFill>
                  <a:prstClr val="white"/>
                </a:solidFill>
                <a:latin typeface="Calibri" panose="020F0502020204030204"/>
              </a:rPr>
              <a:t>z</a:t>
            </a:r>
            <a:r>
              <a:rPr lang="en-US" altLang="zh-TW" sz="2400" baseline="30000" dirty="0" err="1">
                <a:solidFill>
                  <a:prstClr val="white"/>
                </a:solidFill>
                <a:latin typeface="Calibri" panose="020F0502020204030204"/>
              </a:rPr>
              <a:t>i</a:t>
            </a:r>
            <a:endParaRPr lang="zh-TW" altLang="en-US" sz="2400" baseline="30000" dirty="0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49" name="群組 48"/>
          <p:cNvGrpSpPr/>
          <p:nvPr/>
        </p:nvGrpSpPr>
        <p:grpSpPr>
          <a:xfrm>
            <a:off x="3963114" y="3723923"/>
            <a:ext cx="438150" cy="438150"/>
            <a:chOff x="6656524" y="2699227"/>
            <a:chExt cx="438150" cy="438150"/>
          </a:xfrm>
        </p:grpSpPr>
        <p:sp>
          <p:nvSpPr>
            <p:cNvPr id="47" name="橢圓 46"/>
            <p:cNvSpPr/>
            <p:nvPr/>
          </p:nvSpPr>
          <p:spPr>
            <a:xfrm>
              <a:off x="6656524" y="2699227"/>
              <a:ext cx="438150" cy="43815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zh-TW" altLang="en-US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文字方塊 47"/>
                <p:cNvSpPr txBox="1"/>
                <p:nvPr/>
              </p:nvSpPr>
              <p:spPr>
                <a:xfrm>
                  <a:off x="6766595" y="2808578"/>
                  <a:ext cx="21800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defTabSz="45720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zh-TW" altLang="en-US" dirty="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</mc:Choice>
          <mc:Fallback xmlns="">
            <p:sp>
              <p:nvSpPr>
                <p:cNvPr id="48" name="文字方塊 4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66595" y="2808578"/>
                  <a:ext cx="218008" cy="276999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19444" r="-16667" b="-2222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0" name="矩形 49"/>
          <p:cNvSpPr/>
          <p:nvPr/>
        </p:nvSpPr>
        <p:spPr>
          <a:xfrm>
            <a:off x="2383869" y="4734135"/>
            <a:ext cx="72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altLang="zh-TW" sz="2400" dirty="0" err="1">
                <a:solidFill>
                  <a:prstClr val="white"/>
                </a:solidFill>
                <a:latin typeface="Calibri" panose="020F0502020204030204"/>
              </a:rPr>
              <a:t>z</a:t>
            </a:r>
            <a:r>
              <a:rPr lang="en-US" altLang="zh-TW" sz="2400" baseline="30000" dirty="0" err="1">
                <a:solidFill>
                  <a:prstClr val="white"/>
                </a:solidFill>
                <a:latin typeface="Calibri" panose="020F0502020204030204"/>
              </a:rPr>
              <a:t>f</a:t>
            </a:r>
            <a:endParaRPr lang="zh-TW" altLang="en-US" sz="2400" baseline="300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5045635" y="4739331"/>
            <a:ext cx="72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altLang="zh-TW" sz="2400" dirty="0">
                <a:solidFill>
                  <a:prstClr val="white"/>
                </a:solidFill>
                <a:latin typeface="Calibri" panose="020F0502020204030204"/>
              </a:rPr>
              <a:t>z</a:t>
            </a:r>
            <a:r>
              <a:rPr lang="en-US" altLang="zh-TW" sz="2400" baseline="30000" dirty="0">
                <a:solidFill>
                  <a:prstClr val="white"/>
                </a:solidFill>
                <a:latin typeface="Calibri" panose="020F0502020204030204"/>
              </a:rPr>
              <a:t>o</a:t>
            </a:r>
            <a:endParaRPr lang="zh-TW" altLang="en-US" sz="2400" baseline="30000" dirty="0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52" name="群組 51"/>
          <p:cNvGrpSpPr/>
          <p:nvPr/>
        </p:nvGrpSpPr>
        <p:grpSpPr>
          <a:xfrm>
            <a:off x="2524794" y="2751799"/>
            <a:ext cx="438150" cy="438150"/>
            <a:chOff x="6656524" y="2699227"/>
            <a:chExt cx="438150" cy="438150"/>
          </a:xfrm>
        </p:grpSpPr>
        <p:sp>
          <p:nvSpPr>
            <p:cNvPr id="53" name="橢圓 52"/>
            <p:cNvSpPr/>
            <p:nvPr/>
          </p:nvSpPr>
          <p:spPr>
            <a:xfrm>
              <a:off x="6656524" y="2699227"/>
              <a:ext cx="438150" cy="43815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zh-TW" altLang="en-US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文字方塊 53"/>
                <p:cNvSpPr txBox="1"/>
                <p:nvPr/>
              </p:nvSpPr>
              <p:spPr>
                <a:xfrm>
                  <a:off x="6766595" y="2808578"/>
                  <a:ext cx="21800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defTabSz="45720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zh-TW" altLang="en-US" dirty="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</mc:Choice>
          <mc:Fallback xmlns="">
            <p:sp>
              <p:nvSpPr>
                <p:cNvPr id="54" name="文字方塊 5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66595" y="2808578"/>
                  <a:ext cx="218008" cy="276999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19444" r="-1666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5" name="群組 54"/>
          <p:cNvGrpSpPr/>
          <p:nvPr/>
        </p:nvGrpSpPr>
        <p:grpSpPr>
          <a:xfrm>
            <a:off x="3942100" y="2738582"/>
            <a:ext cx="438150" cy="438150"/>
            <a:chOff x="6656524" y="2699227"/>
            <a:chExt cx="438150" cy="438150"/>
          </a:xfrm>
        </p:grpSpPr>
        <p:sp>
          <p:nvSpPr>
            <p:cNvPr id="56" name="橢圓 55"/>
            <p:cNvSpPr/>
            <p:nvPr/>
          </p:nvSpPr>
          <p:spPr>
            <a:xfrm>
              <a:off x="6656524" y="2699227"/>
              <a:ext cx="438150" cy="438150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200"/>
              <a:endParaRPr lang="zh-TW" altLang="en-US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文字方塊 56"/>
                <p:cNvSpPr txBox="1"/>
                <p:nvPr/>
              </p:nvSpPr>
              <p:spPr>
                <a:xfrm>
                  <a:off x="6766595" y="2808578"/>
                  <a:ext cx="28373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defTabSz="45720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TW" altLang="en-US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＋</m:t>
                        </m:r>
                      </m:oMath>
                    </m:oMathPara>
                  </a14:m>
                  <a:endParaRPr lang="zh-TW" altLang="en-US" dirty="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</mc:Choice>
          <mc:Fallback xmlns="">
            <p:sp>
              <p:nvSpPr>
                <p:cNvPr id="57" name="文字方塊 5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66595" y="2808578"/>
                  <a:ext cx="283732" cy="276999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19565" r="-19565" b="-6522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8" name="群組 57"/>
          <p:cNvGrpSpPr/>
          <p:nvPr/>
        </p:nvGrpSpPr>
        <p:grpSpPr>
          <a:xfrm>
            <a:off x="5200862" y="2747033"/>
            <a:ext cx="438150" cy="438150"/>
            <a:chOff x="6656524" y="2699227"/>
            <a:chExt cx="438150" cy="438150"/>
          </a:xfrm>
        </p:grpSpPr>
        <p:sp>
          <p:nvSpPr>
            <p:cNvPr id="59" name="橢圓 58"/>
            <p:cNvSpPr/>
            <p:nvPr/>
          </p:nvSpPr>
          <p:spPr>
            <a:xfrm>
              <a:off x="6656524" y="2699227"/>
              <a:ext cx="438150" cy="43815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zh-TW" altLang="en-US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文字方塊 59"/>
                <p:cNvSpPr txBox="1"/>
                <p:nvPr/>
              </p:nvSpPr>
              <p:spPr>
                <a:xfrm>
                  <a:off x="6766595" y="2808578"/>
                  <a:ext cx="21800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defTabSz="45720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zh-TW" altLang="en-US" dirty="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</mc:Choice>
          <mc:Fallback xmlns="">
            <p:sp>
              <p:nvSpPr>
                <p:cNvPr id="60" name="文字方塊 5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66595" y="2808578"/>
                  <a:ext cx="218008" cy="276999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19444" r="-16667" b="-2222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2" name="矩形 61"/>
          <p:cNvSpPr/>
          <p:nvPr/>
        </p:nvSpPr>
        <p:spPr>
          <a:xfrm>
            <a:off x="5062504" y="1409486"/>
            <a:ext cx="720000" cy="4320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zh-TW" alt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3" name="文字方塊 62"/>
          <p:cNvSpPr txBox="1"/>
          <p:nvPr/>
        </p:nvSpPr>
        <p:spPr>
          <a:xfrm>
            <a:off x="4980932" y="1395098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en-US" altLang="zh-TW" sz="2400" dirty="0" err="1">
                <a:solidFill>
                  <a:prstClr val="black"/>
                </a:solidFill>
                <a:latin typeface="Calibri" panose="020F0502020204030204"/>
              </a:rPr>
              <a:t>y</a:t>
            </a:r>
            <a:r>
              <a:rPr lang="en-US" altLang="zh-TW" sz="2400" baseline="30000" dirty="0" err="1">
                <a:solidFill>
                  <a:prstClr val="black"/>
                </a:solidFill>
                <a:latin typeface="Calibri" panose="020F0502020204030204"/>
              </a:rPr>
              <a:t>t</a:t>
            </a:r>
            <a:endParaRPr lang="zh-TW" altLang="en-US" sz="2400" baseline="30000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133" name="圖片 13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18219" y="3760796"/>
            <a:ext cx="371475" cy="371475"/>
          </a:xfrm>
          <a:prstGeom prst="rect">
            <a:avLst/>
          </a:prstGeom>
        </p:spPr>
      </p:pic>
      <p:pic>
        <p:nvPicPr>
          <p:cNvPr id="134" name="圖片 13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54039" y="3757262"/>
            <a:ext cx="371475" cy="371475"/>
          </a:xfrm>
          <a:prstGeom prst="rect">
            <a:avLst/>
          </a:prstGeom>
        </p:spPr>
      </p:pic>
      <p:pic>
        <p:nvPicPr>
          <p:cNvPr id="135" name="圖片 13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15644" y="3757261"/>
            <a:ext cx="371475" cy="371475"/>
          </a:xfrm>
          <a:prstGeom prst="rect">
            <a:avLst/>
          </a:prstGeom>
        </p:spPr>
      </p:pic>
      <p:pic>
        <p:nvPicPr>
          <p:cNvPr id="136" name="圖片 13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39744" y="2764254"/>
            <a:ext cx="371475" cy="371475"/>
          </a:xfrm>
          <a:prstGeom prst="rect">
            <a:avLst/>
          </a:prstGeom>
        </p:spPr>
      </p:pic>
      <p:cxnSp>
        <p:nvCxnSpPr>
          <p:cNvPr id="139" name="直線單箭頭接點 138"/>
          <p:cNvCxnSpPr/>
          <p:nvPr/>
        </p:nvCxnSpPr>
        <p:spPr>
          <a:xfrm flipH="1" flipV="1">
            <a:off x="2737028" y="4138592"/>
            <a:ext cx="1" cy="57650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直線單箭頭接點 141"/>
          <p:cNvCxnSpPr/>
          <p:nvPr/>
        </p:nvCxnSpPr>
        <p:spPr>
          <a:xfrm flipH="1" flipV="1">
            <a:off x="2743190" y="3166148"/>
            <a:ext cx="1" cy="57650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直線單箭頭接點 143"/>
          <p:cNvCxnSpPr>
            <a:endCxn id="56" idx="2"/>
          </p:cNvCxnSpPr>
          <p:nvPr/>
        </p:nvCxnSpPr>
        <p:spPr>
          <a:xfrm flipV="1">
            <a:off x="2988256" y="2957657"/>
            <a:ext cx="95384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直線單箭頭接點 148"/>
          <p:cNvCxnSpPr>
            <a:endCxn id="47" idx="4"/>
          </p:cNvCxnSpPr>
          <p:nvPr/>
        </p:nvCxnSpPr>
        <p:spPr>
          <a:xfrm flipH="1" flipV="1">
            <a:off x="4182189" y="4162074"/>
            <a:ext cx="295984" cy="54883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直線單箭頭接點 151"/>
          <p:cNvCxnSpPr/>
          <p:nvPr/>
        </p:nvCxnSpPr>
        <p:spPr>
          <a:xfrm flipH="1" flipV="1">
            <a:off x="3603955" y="4125539"/>
            <a:ext cx="1" cy="57650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直線單箭頭接點 152"/>
          <p:cNvCxnSpPr/>
          <p:nvPr/>
        </p:nvCxnSpPr>
        <p:spPr>
          <a:xfrm flipH="1" flipV="1">
            <a:off x="4179227" y="3111099"/>
            <a:ext cx="1" cy="57650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直線單箭頭接點 153"/>
          <p:cNvCxnSpPr>
            <a:endCxn id="47" idx="2"/>
          </p:cNvCxnSpPr>
          <p:nvPr/>
        </p:nvCxnSpPr>
        <p:spPr>
          <a:xfrm>
            <a:off x="3766352" y="3929424"/>
            <a:ext cx="196762" cy="1357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直線單箭頭接點 156"/>
          <p:cNvCxnSpPr/>
          <p:nvPr/>
        </p:nvCxnSpPr>
        <p:spPr>
          <a:xfrm flipH="1" flipV="1">
            <a:off x="5405635" y="4098156"/>
            <a:ext cx="1" cy="57650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直線單箭頭接點 157"/>
          <p:cNvCxnSpPr/>
          <p:nvPr/>
        </p:nvCxnSpPr>
        <p:spPr>
          <a:xfrm flipH="1" flipV="1">
            <a:off x="5416960" y="3186827"/>
            <a:ext cx="1" cy="57650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直線單箭頭接點 158"/>
          <p:cNvCxnSpPr/>
          <p:nvPr/>
        </p:nvCxnSpPr>
        <p:spPr>
          <a:xfrm>
            <a:off x="4420936" y="2949990"/>
            <a:ext cx="275067" cy="1897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直線單箭頭接點 160"/>
          <p:cNvCxnSpPr/>
          <p:nvPr/>
        </p:nvCxnSpPr>
        <p:spPr>
          <a:xfrm>
            <a:off x="4979391" y="2962288"/>
            <a:ext cx="275067" cy="1897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向下箭號 161"/>
          <p:cNvSpPr/>
          <p:nvPr/>
        </p:nvSpPr>
        <p:spPr>
          <a:xfrm flipV="1">
            <a:off x="5215643" y="1935577"/>
            <a:ext cx="438150" cy="748396"/>
          </a:xfrm>
          <a:prstGeom prst="down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zh-TW" alt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3" name="向下箭號 162"/>
          <p:cNvSpPr/>
          <p:nvPr/>
        </p:nvSpPr>
        <p:spPr>
          <a:xfrm rot="2610135" flipV="1">
            <a:off x="4936627" y="5176513"/>
            <a:ext cx="438150" cy="748396"/>
          </a:xfrm>
          <a:prstGeom prst="down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zh-TW" alt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4" name="向下箭號 163"/>
          <p:cNvSpPr/>
          <p:nvPr/>
        </p:nvSpPr>
        <p:spPr>
          <a:xfrm rot="19634133" flipV="1">
            <a:off x="3546419" y="5197307"/>
            <a:ext cx="438150" cy="625209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zh-TW" alt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6" name="向下箭號 165"/>
          <p:cNvSpPr/>
          <p:nvPr/>
        </p:nvSpPr>
        <p:spPr>
          <a:xfrm rot="1779305" flipV="1">
            <a:off x="4238297" y="5202696"/>
            <a:ext cx="438150" cy="606679"/>
          </a:xfrm>
          <a:prstGeom prst="down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zh-TW" alt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7" name="向下箭號 166"/>
          <p:cNvSpPr/>
          <p:nvPr/>
        </p:nvSpPr>
        <p:spPr>
          <a:xfrm rot="18851723" flipV="1">
            <a:off x="2772914" y="5165149"/>
            <a:ext cx="438150" cy="748396"/>
          </a:xfrm>
          <a:prstGeom prst="down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zh-TW" altLang="en-US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171" name="群組 170"/>
          <p:cNvGrpSpPr/>
          <p:nvPr/>
        </p:nvGrpSpPr>
        <p:grpSpPr>
          <a:xfrm>
            <a:off x="7770925" y="5876095"/>
            <a:ext cx="907572" cy="461665"/>
            <a:chOff x="4765592" y="6396335"/>
            <a:chExt cx="907572" cy="461665"/>
          </a:xfrm>
        </p:grpSpPr>
        <p:sp>
          <p:nvSpPr>
            <p:cNvPr id="172" name="矩形 171"/>
            <p:cNvSpPr/>
            <p:nvPr/>
          </p:nvSpPr>
          <p:spPr>
            <a:xfrm>
              <a:off x="4823114" y="6442783"/>
              <a:ext cx="720000" cy="36877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zh-TW" alt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73" name="文字方塊 172"/>
            <p:cNvSpPr txBox="1"/>
            <p:nvPr/>
          </p:nvSpPr>
          <p:spPr>
            <a:xfrm>
              <a:off x="4765592" y="6396335"/>
              <a:ext cx="9075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7200"/>
              <a:r>
                <a:rPr lang="en-US" altLang="zh-TW" sz="2400" dirty="0">
                  <a:solidFill>
                    <a:prstClr val="black"/>
                  </a:solidFill>
                  <a:latin typeface="Calibri" panose="020F0502020204030204"/>
                </a:rPr>
                <a:t>x</a:t>
              </a:r>
              <a:r>
                <a:rPr lang="en-US" altLang="zh-TW" sz="2400" baseline="30000" dirty="0">
                  <a:solidFill>
                    <a:prstClr val="black"/>
                  </a:solidFill>
                  <a:latin typeface="Calibri" panose="020F0502020204030204"/>
                </a:rPr>
                <a:t>t+1</a:t>
              </a:r>
              <a:endParaRPr lang="zh-TW" altLang="en-US" sz="2400" baseline="3000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sp>
        <p:nvSpPr>
          <p:cNvPr id="174" name="矩形 173"/>
          <p:cNvSpPr/>
          <p:nvPr/>
        </p:nvSpPr>
        <p:spPr>
          <a:xfrm>
            <a:off x="8210878" y="4736993"/>
            <a:ext cx="72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altLang="zh-TW" sz="2400" dirty="0">
                <a:solidFill>
                  <a:prstClr val="white"/>
                </a:solidFill>
                <a:latin typeface="Calibri" panose="020F0502020204030204"/>
              </a:rPr>
              <a:t>z</a:t>
            </a:r>
            <a:endParaRPr lang="zh-TW" altLang="en-US" sz="24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5" name="矩形 174"/>
          <p:cNvSpPr/>
          <p:nvPr/>
        </p:nvSpPr>
        <p:spPr>
          <a:xfrm>
            <a:off x="7318032" y="4736993"/>
            <a:ext cx="72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altLang="zh-TW" sz="2400" dirty="0" err="1">
                <a:solidFill>
                  <a:prstClr val="white"/>
                </a:solidFill>
                <a:latin typeface="Calibri" panose="020F0502020204030204"/>
              </a:rPr>
              <a:t>z</a:t>
            </a:r>
            <a:r>
              <a:rPr lang="en-US" altLang="zh-TW" sz="2400" baseline="30000" dirty="0" err="1">
                <a:solidFill>
                  <a:prstClr val="white"/>
                </a:solidFill>
                <a:latin typeface="Calibri" panose="020F0502020204030204"/>
              </a:rPr>
              <a:t>i</a:t>
            </a:r>
            <a:endParaRPr lang="zh-TW" altLang="en-US" sz="2400" baseline="30000" dirty="0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176" name="群組 175"/>
          <p:cNvGrpSpPr/>
          <p:nvPr/>
        </p:nvGrpSpPr>
        <p:grpSpPr>
          <a:xfrm>
            <a:off x="8012817" y="3726781"/>
            <a:ext cx="438150" cy="438150"/>
            <a:chOff x="6656524" y="2699227"/>
            <a:chExt cx="438150" cy="438150"/>
          </a:xfrm>
        </p:grpSpPr>
        <p:sp>
          <p:nvSpPr>
            <p:cNvPr id="177" name="橢圓 176"/>
            <p:cNvSpPr/>
            <p:nvPr/>
          </p:nvSpPr>
          <p:spPr>
            <a:xfrm>
              <a:off x="6656524" y="2699227"/>
              <a:ext cx="438150" cy="43815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zh-TW" altLang="en-US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8" name="文字方塊 177"/>
                <p:cNvSpPr txBox="1"/>
                <p:nvPr/>
              </p:nvSpPr>
              <p:spPr>
                <a:xfrm>
                  <a:off x="6766595" y="2808578"/>
                  <a:ext cx="21800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defTabSz="45720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zh-TW" altLang="en-US" dirty="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</mc:Choice>
          <mc:Fallback xmlns="">
            <p:sp>
              <p:nvSpPr>
                <p:cNvPr id="178" name="文字方塊 17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66595" y="2808578"/>
                  <a:ext cx="218008" cy="276999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l="-19444" r="-1666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79" name="矩形 178"/>
          <p:cNvSpPr/>
          <p:nvPr/>
        </p:nvSpPr>
        <p:spPr>
          <a:xfrm>
            <a:off x="6433572" y="4736993"/>
            <a:ext cx="72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altLang="zh-TW" sz="2400" dirty="0" err="1">
                <a:solidFill>
                  <a:prstClr val="white"/>
                </a:solidFill>
                <a:latin typeface="Calibri" panose="020F0502020204030204"/>
              </a:rPr>
              <a:t>z</a:t>
            </a:r>
            <a:r>
              <a:rPr lang="en-US" altLang="zh-TW" sz="2400" baseline="30000" dirty="0" err="1">
                <a:solidFill>
                  <a:prstClr val="white"/>
                </a:solidFill>
                <a:latin typeface="Calibri" panose="020F0502020204030204"/>
              </a:rPr>
              <a:t>f</a:t>
            </a:r>
            <a:endParaRPr lang="zh-TW" altLang="en-US" sz="2400" baseline="300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0" name="矩形 179"/>
          <p:cNvSpPr/>
          <p:nvPr/>
        </p:nvSpPr>
        <p:spPr>
          <a:xfrm>
            <a:off x="9095338" y="4742189"/>
            <a:ext cx="72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altLang="zh-TW" sz="2400" dirty="0">
                <a:solidFill>
                  <a:prstClr val="white"/>
                </a:solidFill>
                <a:latin typeface="Calibri" panose="020F0502020204030204"/>
              </a:rPr>
              <a:t>z</a:t>
            </a:r>
            <a:r>
              <a:rPr lang="en-US" altLang="zh-TW" sz="2400" baseline="30000" dirty="0">
                <a:solidFill>
                  <a:prstClr val="white"/>
                </a:solidFill>
                <a:latin typeface="Calibri" panose="020F0502020204030204"/>
              </a:rPr>
              <a:t>o</a:t>
            </a:r>
            <a:endParaRPr lang="zh-TW" altLang="en-US" sz="2400" baseline="30000" dirty="0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181" name="群組 180"/>
          <p:cNvGrpSpPr/>
          <p:nvPr/>
        </p:nvGrpSpPr>
        <p:grpSpPr>
          <a:xfrm>
            <a:off x="6574497" y="2754657"/>
            <a:ext cx="438150" cy="438150"/>
            <a:chOff x="6656524" y="2699227"/>
            <a:chExt cx="438150" cy="438150"/>
          </a:xfrm>
        </p:grpSpPr>
        <p:sp>
          <p:nvSpPr>
            <p:cNvPr id="182" name="橢圓 181"/>
            <p:cNvSpPr/>
            <p:nvPr/>
          </p:nvSpPr>
          <p:spPr>
            <a:xfrm>
              <a:off x="6656524" y="2699227"/>
              <a:ext cx="438150" cy="43815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zh-TW" altLang="en-US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3" name="文字方塊 182"/>
                <p:cNvSpPr txBox="1"/>
                <p:nvPr/>
              </p:nvSpPr>
              <p:spPr>
                <a:xfrm>
                  <a:off x="6766595" y="2808578"/>
                  <a:ext cx="21800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defTabSz="45720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zh-TW" altLang="en-US" dirty="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</mc:Choice>
          <mc:Fallback xmlns="">
            <p:sp>
              <p:nvSpPr>
                <p:cNvPr id="183" name="文字方塊 18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66595" y="2808578"/>
                  <a:ext cx="218008" cy="276999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l="-20000" r="-20000" b="-2222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84" name="群組 183"/>
          <p:cNvGrpSpPr/>
          <p:nvPr/>
        </p:nvGrpSpPr>
        <p:grpSpPr>
          <a:xfrm>
            <a:off x="7991803" y="2741440"/>
            <a:ext cx="438150" cy="438150"/>
            <a:chOff x="6656524" y="2699227"/>
            <a:chExt cx="438150" cy="438150"/>
          </a:xfrm>
        </p:grpSpPr>
        <p:sp>
          <p:nvSpPr>
            <p:cNvPr id="185" name="橢圓 184"/>
            <p:cNvSpPr/>
            <p:nvPr/>
          </p:nvSpPr>
          <p:spPr>
            <a:xfrm>
              <a:off x="6656524" y="2699227"/>
              <a:ext cx="438150" cy="438150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200"/>
              <a:endParaRPr lang="zh-TW" altLang="en-US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6" name="文字方塊 185"/>
                <p:cNvSpPr txBox="1"/>
                <p:nvPr/>
              </p:nvSpPr>
              <p:spPr>
                <a:xfrm>
                  <a:off x="6766595" y="2808578"/>
                  <a:ext cx="28373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defTabSz="45720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TW" altLang="en-US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＋</m:t>
                        </m:r>
                      </m:oMath>
                    </m:oMathPara>
                  </a14:m>
                  <a:endParaRPr lang="zh-TW" altLang="en-US" dirty="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</mc:Choice>
          <mc:Fallback xmlns="">
            <p:sp>
              <p:nvSpPr>
                <p:cNvPr id="186" name="文字方塊 18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66595" y="2808578"/>
                  <a:ext cx="283732" cy="276999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 l="-19149" r="-17021" b="-8889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87" name="群組 186"/>
          <p:cNvGrpSpPr/>
          <p:nvPr/>
        </p:nvGrpSpPr>
        <p:grpSpPr>
          <a:xfrm>
            <a:off x="9250565" y="2749891"/>
            <a:ext cx="438150" cy="438150"/>
            <a:chOff x="6656524" y="2699227"/>
            <a:chExt cx="438150" cy="438150"/>
          </a:xfrm>
        </p:grpSpPr>
        <p:sp>
          <p:nvSpPr>
            <p:cNvPr id="188" name="橢圓 187"/>
            <p:cNvSpPr/>
            <p:nvPr/>
          </p:nvSpPr>
          <p:spPr>
            <a:xfrm>
              <a:off x="6656524" y="2699227"/>
              <a:ext cx="438150" cy="43815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zh-TW" altLang="en-US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9" name="文字方塊 188"/>
                <p:cNvSpPr txBox="1"/>
                <p:nvPr/>
              </p:nvSpPr>
              <p:spPr>
                <a:xfrm>
                  <a:off x="6766595" y="2808578"/>
                  <a:ext cx="21800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defTabSz="45720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zh-TW" altLang="en-US" dirty="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</mc:Choice>
          <mc:Fallback xmlns="">
            <p:sp>
              <p:nvSpPr>
                <p:cNvPr id="189" name="文字方塊 18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66595" y="2808578"/>
                  <a:ext cx="218008" cy="276999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 l="-20000" r="-20000" b="-2222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27" name="群組 226"/>
          <p:cNvGrpSpPr/>
          <p:nvPr/>
        </p:nvGrpSpPr>
        <p:grpSpPr>
          <a:xfrm>
            <a:off x="9057985" y="1397856"/>
            <a:ext cx="907572" cy="461665"/>
            <a:chOff x="7533985" y="1397855"/>
            <a:chExt cx="907572" cy="461665"/>
          </a:xfrm>
        </p:grpSpPr>
        <p:sp>
          <p:nvSpPr>
            <p:cNvPr id="190" name="矩形 189"/>
            <p:cNvSpPr/>
            <p:nvPr/>
          </p:nvSpPr>
          <p:spPr>
            <a:xfrm>
              <a:off x="7588207" y="1412344"/>
              <a:ext cx="720000" cy="432000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zh-TW" alt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91" name="文字方塊 190"/>
            <p:cNvSpPr txBox="1"/>
            <p:nvPr/>
          </p:nvSpPr>
          <p:spPr>
            <a:xfrm>
              <a:off x="7533985" y="1397855"/>
              <a:ext cx="9075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7200"/>
              <a:r>
                <a:rPr lang="en-US" altLang="zh-TW" sz="2400" dirty="0">
                  <a:solidFill>
                    <a:prstClr val="black"/>
                  </a:solidFill>
                  <a:latin typeface="Calibri" panose="020F0502020204030204"/>
                </a:rPr>
                <a:t>y</a:t>
              </a:r>
              <a:r>
                <a:rPr lang="en-US" altLang="zh-TW" sz="2400" baseline="30000" dirty="0">
                  <a:solidFill>
                    <a:prstClr val="black"/>
                  </a:solidFill>
                  <a:latin typeface="Calibri" panose="020F0502020204030204"/>
                </a:rPr>
                <a:t>t+1</a:t>
              </a:r>
              <a:endParaRPr lang="zh-TW" altLang="en-US" sz="2400" baseline="3000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pic>
        <p:nvPicPr>
          <p:cNvPr id="192" name="圖片 19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67922" y="3763654"/>
            <a:ext cx="371475" cy="371475"/>
          </a:xfrm>
          <a:prstGeom prst="rect">
            <a:avLst/>
          </a:prstGeom>
        </p:spPr>
      </p:pic>
      <p:pic>
        <p:nvPicPr>
          <p:cNvPr id="193" name="圖片 19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03742" y="3760120"/>
            <a:ext cx="371475" cy="371475"/>
          </a:xfrm>
          <a:prstGeom prst="rect">
            <a:avLst/>
          </a:prstGeom>
        </p:spPr>
      </p:pic>
      <p:pic>
        <p:nvPicPr>
          <p:cNvPr id="194" name="圖片 19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65347" y="3760119"/>
            <a:ext cx="371475" cy="371475"/>
          </a:xfrm>
          <a:prstGeom prst="rect">
            <a:avLst/>
          </a:prstGeom>
        </p:spPr>
      </p:pic>
      <p:pic>
        <p:nvPicPr>
          <p:cNvPr id="195" name="圖片 19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89447" y="2767112"/>
            <a:ext cx="371475" cy="371475"/>
          </a:xfrm>
          <a:prstGeom prst="rect">
            <a:avLst/>
          </a:prstGeom>
        </p:spPr>
      </p:pic>
      <p:cxnSp>
        <p:nvCxnSpPr>
          <p:cNvPr id="196" name="直線單箭頭接點 195"/>
          <p:cNvCxnSpPr/>
          <p:nvPr/>
        </p:nvCxnSpPr>
        <p:spPr>
          <a:xfrm flipH="1" flipV="1">
            <a:off x="6786731" y="4141450"/>
            <a:ext cx="1" cy="57650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直線單箭頭接點 196"/>
          <p:cNvCxnSpPr/>
          <p:nvPr/>
        </p:nvCxnSpPr>
        <p:spPr>
          <a:xfrm flipH="1" flipV="1">
            <a:off x="6792893" y="3169006"/>
            <a:ext cx="1" cy="57650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直線單箭頭接點 197"/>
          <p:cNvCxnSpPr>
            <a:endCxn id="185" idx="2"/>
          </p:cNvCxnSpPr>
          <p:nvPr/>
        </p:nvCxnSpPr>
        <p:spPr>
          <a:xfrm flipV="1">
            <a:off x="7037959" y="2960515"/>
            <a:ext cx="95384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直線單箭頭接點 198"/>
          <p:cNvCxnSpPr>
            <a:endCxn id="177" idx="4"/>
          </p:cNvCxnSpPr>
          <p:nvPr/>
        </p:nvCxnSpPr>
        <p:spPr>
          <a:xfrm flipH="1" flipV="1">
            <a:off x="8231892" y="4164932"/>
            <a:ext cx="295984" cy="54883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直線單箭頭接點 199"/>
          <p:cNvCxnSpPr/>
          <p:nvPr/>
        </p:nvCxnSpPr>
        <p:spPr>
          <a:xfrm flipH="1" flipV="1">
            <a:off x="7653658" y="4128397"/>
            <a:ext cx="1" cy="57650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直線單箭頭接點 200"/>
          <p:cNvCxnSpPr/>
          <p:nvPr/>
        </p:nvCxnSpPr>
        <p:spPr>
          <a:xfrm flipH="1" flipV="1">
            <a:off x="8228930" y="3113957"/>
            <a:ext cx="1" cy="57650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直線單箭頭接點 201"/>
          <p:cNvCxnSpPr>
            <a:endCxn id="177" idx="2"/>
          </p:cNvCxnSpPr>
          <p:nvPr/>
        </p:nvCxnSpPr>
        <p:spPr>
          <a:xfrm>
            <a:off x="7816055" y="3932282"/>
            <a:ext cx="196762" cy="1357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直線單箭頭接點 202"/>
          <p:cNvCxnSpPr/>
          <p:nvPr/>
        </p:nvCxnSpPr>
        <p:spPr>
          <a:xfrm flipH="1" flipV="1">
            <a:off x="9455338" y="4101014"/>
            <a:ext cx="1" cy="57650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直線單箭頭接點 203"/>
          <p:cNvCxnSpPr/>
          <p:nvPr/>
        </p:nvCxnSpPr>
        <p:spPr>
          <a:xfrm flipH="1" flipV="1">
            <a:off x="9466663" y="3189685"/>
            <a:ext cx="1" cy="57650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直線單箭頭接點 204"/>
          <p:cNvCxnSpPr/>
          <p:nvPr/>
        </p:nvCxnSpPr>
        <p:spPr>
          <a:xfrm>
            <a:off x="8470639" y="2952848"/>
            <a:ext cx="275067" cy="1897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直線單箭頭接點 205"/>
          <p:cNvCxnSpPr/>
          <p:nvPr/>
        </p:nvCxnSpPr>
        <p:spPr>
          <a:xfrm>
            <a:off x="9029094" y="2965146"/>
            <a:ext cx="275067" cy="1897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" name="向下箭號 206"/>
          <p:cNvSpPr/>
          <p:nvPr/>
        </p:nvSpPr>
        <p:spPr>
          <a:xfrm flipV="1">
            <a:off x="9265346" y="1938435"/>
            <a:ext cx="438150" cy="748396"/>
          </a:xfrm>
          <a:prstGeom prst="down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zh-TW" alt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8" name="向下箭號 207"/>
          <p:cNvSpPr/>
          <p:nvPr/>
        </p:nvSpPr>
        <p:spPr>
          <a:xfrm rot="2610135" flipV="1">
            <a:off x="8986330" y="5179371"/>
            <a:ext cx="438150" cy="748396"/>
          </a:xfrm>
          <a:prstGeom prst="down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zh-TW" alt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9" name="向下箭號 208"/>
          <p:cNvSpPr/>
          <p:nvPr/>
        </p:nvSpPr>
        <p:spPr>
          <a:xfrm rot="19634133" flipV="1">
            <a:off x="7596122" y="5200165"/>
            <a:ext cx="438150" cy="625209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zh-TW" alt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10" name="向下箭號 209"/>
          <p:cNvSpPr/>
          <p:nvPr/>
        </p:nvSpPr>
        <p:spPr>
          <a:xfrm rot="1779305" flipV="1">
            <a:off x="8288000" y="5205554"/>
            <a:ext cx="438150" cy="606679"/>
          </a:xfrm>
          <a:prstGeom prst="down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zh-TW" alt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11" name="向下箭號 210"/>
          <p:cNvSpPr/>
          <p:nvPr/>
        </p:nvSpPr>
        <p:spPr>
          <a:xfrm rot="18851723" flipV="1">
            <a:off x="6822617" y="5168007"/>
            <a:ext cx="438150" cy="748396"/>
          </a:xfrm>
          <a:prstGeom prst="down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zh-TW" altLang="en-US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213" name="群組 212"/>
          <p:cNvGrpSpPr/>
          <p:nvPr/>
        </p:nvGrpSpPr>
        <p:grpSpPr>
          <a:xfrm>
            <a:off x="6950810" y="5885753"/>
            <a:ext cx="907572" cy="461665"/>
            <a:chOff x="4765592" y="6396335"/>
            <a:chExt cx="907572" cy="461665"/>
          </a:xfrm>
        </p:grpSpPr>
        <p:sp>
          <p:nvSpPr>
            <p:cNvPr id="214" name="矩形 213"/>
            <p:cNvSpPr/>
            <p:nvPr/>
          </p:nvSpPr>
          <p:spPr>
            <a:xfrm>
              <a:off x="4823114" y="6442783"/>
              <a:ext cx="720000" cy="36877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zh-TW" alt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15" name="文字方塊 214"/>
            <p:cNvSpPr txBox="1"/>
            <p:nvPr/>
          </p:nvSpPr>
          <p:spPr>
            <a:xfrm>
              <a:off x="4765592" y="6396335"/>
              <a:ext cx="9075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7200"/>
              <a:r>
                <a:rPr lang="en-US" altLang="zh-TW" sz="2400" dirty="0" err="1">
                  <a:solidFill>
                    <a:prstClr val="white"/>
                  </a:solidFill>
                  <a:latin typeface="Calibri" panose="020F0502020204030204"/>
                </a:rPr>
                <a:t>h</a:t>
              </a:r>
              <a:r>
                <a:rPr lang="en-US" altLang="zh-TW" sz="2400" baseline="30000" dirty="0" err="1">
                  <a:solidFill>
                    <a:prstClr val="white"/>
                  </a:solidFill>
                  <a:latin typeface="Calibri" panose="020F0502020204030204"/>
                </a:rPr>
                <a:t>t</a:t>
              </a:r>
              <a:endParaRPr lang="zh-TW" altLang="en-US" sz="2400" baseline="3000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219" name="文字方塊 218"/>
          <p:cNvSpPr txBox="1"/>
          <p:nvPr/>
        </p:nvSpPr>
        <p:spPr>
          <a:xfrm>
            <a:off x="6027344" y="541543"/>
            <a:ext cx="3028573" cy="461665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 defTabSz="457200"/>
            <a:r>
              <a:rPr lang="en-US" altLang="zh-TW" sz="2400" dirty="0">
                <a:solidFill>
                  <a:prstClr val="white"/>
                </a:solidFill>
                <a:latin typeface="Calibri" panose="020F0502020204030204"/>
              </a:rPr>
              <a:t>Extension: “peephole”</a:t>
            </a:r>
            <a:endParaRPr lang="zh-TW" altLang="en-US" sz="2400" dirty="0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220" name="群組 219"/>
          <p:cNvGrpSpPr/>
          <p:nvPr/>
        </p:nvGrpSpPr>
        <p:grpSpPr>
          <a:xfrm>
            <a:off x="2925513" y="5863538"/>
            <a:ext cx="907572" cy="461665"/>
            <a:chOff x="4765592" y="6396335"/>
            <a:chExt cx="907572" cy="461665"/>
          </a:xfrm>
        </p:grpSpPr>
        <p:sp>
          <p:nvSpPr>
            <p:cNvPr id="221" name="矩形 220"/>
            <p:cNvSpPr/>
            <p:nvPr/>
          </p:nvSpPr>
          <p:spPr>
            <a:xfrm>
              <a:off x="4823114" y="6442783"/>
              <a:ext cx="720000" cy="36877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zh-TW" alt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22" name="文字方塊 221"/>
            <p:cNvSpPr txBox="1"/>
            <p:nvPr/>
          </p:nvSpPr>
          <p:spPr>
            <a:xfrm>
              <a:off x="4765592" y="6396335"/>
              <a:ext cx="9075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7200"/>
              <a:r>
                <a:rPr lang="en-US" altLang="zh-TW" sz="2400" dirty="0">
                  <a:solidFill>
                    <a:prstClr val="white"/>
                  </a:solidFill>
                  <a:latin typeface="Calibri" panose="020F0502020204030204"/>
                </a:rPr>
                <a:t>h</a:t>
              </a:r>
              <a:r>
                <a:rPr lang="en-US" altLang="zh-TW" sz="2400" baseline="30000" dirty="0">
                  <a:solidFill>
                    <a:prstClr val="white"/>
                  </a:solidFill>
                  <a:latin typeface="Calibri" panose="020F0502020204030204"/>
                </a:rPr>
                <a:t>t-1</a:t>
              </a:r>
              <a:endParaRPr lang="zh-TW" altLang="en-US" sz="2400" baseline="3000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102" name="群組 101"/>
          <p:cNvGrpSpPr/>
          <p:nvPr/>
        </p:nvGrpSpPr>
        <p:grpSpPr>
          <a:xfrm>
            <a:off x="6123806" y="5873236"/>
            <a:ext cx="907572" cy="461665"/>
            <a:chOff x="4775004" y="6396335"/>
            <a:chExt cx="907572" cy="461665"/>
          </a:xfrm>
        </p:grpSpPr>
        <p:sp>
          <p:nvSpPr>
            <p:cNvPr id="103" name="矩形 102"/>
            <p:cNvSpPr/>
            <p:nvPr/>
          </p:nvSpPr>
          <p:spPr>
            <a:xfrm>
              <a:off x="4823114" y="6442783"/>
              <a:ext cx="720000" cy="36877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200"/>
              <a:endParaRPr lang="zh-TW" alt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04" name="文字方塊 103"/>
            <p:cNvSpPr txBox="1"/>
            <p:nvPr/>
          </p:nvSpPr>
          <p:spPr>
            <a:xfrm>
              <a:off x="4775004" y="6396335"/>
              <a:ext cx="907572" cy="461665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 defTabSz="457200"/>
              <a:r>
                <a:rPr lang="en-US" altLang="zh-TW" sz="2400" dirty="0" err="1">
                  <a:solidFill>
                    <a:prstClr val="black"/>
                  </a:solidFill>
                  <a:latin typeface="Calibri" panose="020F0502020204030204"/>
                </a:rPr>
                <a:t>c</a:t>
              </a:r>
              <a:r>
                <a:rPr lang="en-US" altLang="zh-TW" sz="2400" baseline="30000" dirty="0" err="1">
                  <a:solidFill>
                    <a:prstClr val="black"/>
                  </a:solidFill>
                  <a:latin typeface="Calibri" panose="020F0502020204030204"/>
                </a:rPr>
                <a:t>t</a:t>
              </a:r>
              <a:endParaRPr lang="zh-TW" altLang="en-US" sz="2400" baseline="3000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sp>
        <p:nvSpPr>
          <p:cNvPr id="106" name="手繪多邊形 105"/>
          <p:cNvSpPr/>
          <p:nvPr/>
        </p:nvSpPr>
        <p:spPr>
          <a:xfrm>
            <a:off x="9716590" y="2907527"/>
            <a:ext cx="1486237" cy="2920042"/>
          </a:xfrm>
          <a:custGeom>
            <a:avLst/>
            <a:gdLst>
              <a:gd name="connsiteX0" fmla="*/ 0 w 1320800"/>
              <a:gd name="connsiteY0" fmla="*/ 0 h 3135086"/>
              <a:gd name="connsiteX1" fmla="*/ 362857 w 1320800"/>
              <a:gd name="connsiteY1" fmla="*/ 624114 h 3135086"/>
              <a:gd name="connsiteX2" fmla="*/ 508000 w 1320800"/>
              <a:gd name="connsiteY2" fmla="*/ 2409371 h 3135086"/>
              <a:gd name="connsiteX3" fmla="*/ 1320800 w 1320800"/>
              <a:gd name="connsiteY3" fmla="*/ 3135086 h 3135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20800" h="3135086">
                <a:moveTo>
                  <a:pt x="0" y="0"/>
                </a:moveTo>
                <a:cubicBezTo>
                  <a:pt x="139095" y="111276"/>
                  <a:pt x="278190" y="222552"/>
                  <a:pt x="362857" y="624114"/>
                </a:cubicBezTo>
                <a:cubicBezTo>
                  <a:pt x="447524" y="1025676"/>
                  <a:pt x="348343" y="1990876"/>
                  <a:pt x="508000" y="2409371"/>
                </a:cubicBezTo>
                <a:cubicBezTo>
                  <a:pt x="667657" y="2827866"/>
                  <a:pt x="994228" y="2981476"/>
                  <a:pt x="1320800" y="3135086"/>
                </a:cubicBezTo>
              </a:path>
            </a:pathLst>
          </a:custGeom>
          <a:noFill/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zh-TW" alt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7" name="手繪多邊形 106"/>
          <p:cNvSpPr/>
          <p:nvPr/>
        </p:nvSpPr>
        <p:spPr>
          <a:xfrm>
            <a:off x="1465091" y="2943495"/>
            <a:ext cx="1486237" cy="2920042"/>
          </a:xfrm>
          <a:custGeom>
            <a:avLst/>
            <a:gdLst>
              <a:gd name="connsiteX0" fmla="*/ 0 w 1320800"/>
              <a:gd name="connsiteY0" fmla="*/ 0 h 3135086"/>
              <a:gd name="connsiteX1" fmla="*/ 362857 w 1320800"/>
              <a:gd name="connsiteY1" fmla="*/ 624114 h 3135086"/>
              <a:gd name="connsiteX2" fmla="*/ 508000 w 1320800"/>
              <a:gd name="connsiteY2" fmla="*/ 2409371 h 3135086"/>
              <a:gd name="connsiteX3" fmla="*/ 1320800 w 1320800"/>
              <a:gd name="connsiteY3" fmla="*/ 3135086 h 3135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20800" h="3135086">
                <a:moveTo>
                  <a:pt x="0" y="0"/>
                </a:moveTo>
                <a:cubicBezTo>
                  <a:pt x="139095" y="111276"/>
                  <a:pt x="278190" y="222552"/>
                  <a:pt x="362857" y="624114"/>
                </a:cubicBezTo>
                <a:cubicBezTo>
                  <a:pt x="447524" y="1025676"/>
                  <a:pt x="348343" y="1990876"/>
                  <a:pt x="508000" y="2409371"/>
                </a:cubicBezTo>
                <a:cubicBezTo>
                  <a:pt x="667657" y="2827866"/>
                  <a:pt x="994228" y="2981476"/>
                  <a:pt x="1320800" y="3135086"/>
                </a:cubicBezTo>
              </a:path>
            </a:pathLst>
          </a:custGeom>
          <a:noFill/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zh-TW" altLang="en-US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108" name="群組 107"/>
          <p:cNvGrpSpPr/>
          <p:nvPr/>
        </p:nvGrpSpPr>
        <p:grpSpPr>
          <a:xfrm>
            <a:off x="2010959" y="5850147"/>
            <a:ext cx="907572" cy="461665"/>
            <a:chOff x="4775004" y="6396335"/>
            <a:chExt cx="907572" cy="461665"/>
          </a:xfrm>
        </p:grpSpPr>
        <p:sp>
          <p:nvSpPr>
            <p:cNvPr id="109" name="矩形 108"/>
            <p:cNvSpPr/>
            <p:nvPr/>
          </p:nvSpPr>
          <p:spPr>
            <a:xfrm>
              <a:off x="4823114" y="6442783"/>
              <a:ext cx="720000" cy="36877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200"/>
              <a:endParaRPr lang="zh-TW" alt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10" name="文字方塊 109"/>
            <p:cNvSpPr txBox="1"/>
            <p:nvPr/>
          </p:nvSpPr>
          <p:spPr>
            <a:xfrm>
              <a:off x="4775004" y="6396335"/>
              <a:ext cx="907572" cy="461665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 defTabSz="457200"/>
              <a:r>
                <a:rPr lang="en-US" altLang="zh-TW" sz="2400" dirty="0">
                  <a:solidFill>
                    <a:prstClr val="black"/>
                  </a:solidFill>
                  <a:latin typeface="Calibri" panose="020F0502020204030204"/>
                </a:rPr>
                <a:t>c</a:t>
              </a:r>
              <a:r>
                <a:rPr lang="en-US" altLang="zh-TW" sz="2400" baseline="30000" dirty="0">
                  <a:solidFill>
                    <a:prstClr val="black"/>
                  </a:solidFill>
                  <a:latin typeface="Calibri" panose="020F0502020204030204"/>
                </a:rPr>
                <a:t>t-1</a:t>
              </a:r>
              <a:endParaRPr lang="zh-TW" altLang="en-US" sz="2400" baseline="3000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sp>
        <p:nvSpPr>
          <p:cNvPr id="111" name="手繪多邊形 110"/>
          <p:cNvSpPr/>
          <p:nvPr/>
        </p:nvSpPr>
        <p:spPr>
          <a:xfrm>
            <a:off x="5683580" y="3012158"/>
            <a:ext cx="1486237" cy="2920042"/>
          </a:xfrm>
          <a:custGeom>
            <a:avLst/>
            <a:gdLst>
              <a:gd name="connsiteX0" fmla="*/ 0 w 1320800"/>
              <a:gd name="connsiteY0" fmla="*/ 0 h 3135086"/>
              <a:gd name="connsiteX1" fmla="*/ 362857 w 1320800"/>
              <a:gd name="connsiteY1" fmla="*/ 624114 h 3135086"/>
              <a:gd name="connsiteX2" fmla="*/ 508000 w 1320800"/>
              <a:gd name="connsiteY2" fmla="*/ 2409371 h 3135086"/>
              <a:gd name="connsiteX3" fmla="*/ 1320800 w 1320800"/>
              <a:gd name="connsiteY3" fmla="*/ 3135086 h 3135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20800" h="3135086">
                <a:moveTo>
                  <a:pt x="0" y="0"/>
                </a:moveTo>
                <a:cubicBezTo>
                  <a:pt x="139095" y="111276"/>
                  <a:pt x="278190" y="222552"/>
                  <a:pt x="362857" y="624114"/>
                </a:cubicBezTo>
                <a:cubicBezTo>
                  <a:pt x="447524" y="1025676"/>
                  <a:pt x="348343" y="1990876"/>
                  <a:pt x="508000" y="2409371"/>
                </a:cubicBezTo>
                <a:cubicBezTo>
                  <a:pt x="667657" y="2827866"/>
                  <a:pt x="994228" y="2981476"/>
                  <a:pt x="1320800" y="3135086"/>
                </a:cubicBezTo>
              </a:path>
            </a:pathLst>
          </a:custGeom>
          <a:noFill/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zh-TW" altLang="en-US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114" name="群組 113"/>
          <p:cNvGrpSpPr/>
          <p:nvPr/>
        </p:nvGrpSpPr>
        <p:grpSpPr>
          <a:xfrm>
            <a:off x="1489667" y="2117510"/>
            <a:ext cx="907572" cy="461665"/>
            <a:chOff x="4775004" y="6396335"/>
            <a:chExt cx="907572" cy="461665"/>
          </a:xfrm>
        </p:grpSpPr>
        <p:sp>
          <p:nvSpPr>
            <p:cNvPr id="115" name="矩形 114"/>
            <p:cNvSpPr/>
            <p:nvPr/>
          </p:nvSpPr>
          <p:spPr>
            <a:xfrm>
              <a:off x="4823114" y="6442783"/>
              <a:ext cx="720000" cy="36877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200"/>
              <a:endParaRPr lang="zh-TW" alt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16" name="文字方塊 115"/>
            <p:cNvSpPr txBox="1"/>
            <p:nvPr/>
          </p:nvSpPr>
          <p:spPr>
            <a:xfrm>
              <a:off x="4775004" y="6396335"/>
              <a:ext cx="907572" cy="461665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 defTabSz="457200"/>
              <a:r>
                <a:rPr lang="en-US" altLang="zh-TW" sz="2400" dirty="0">
                  <a:solidFill>
                    <a:prstClr val="black"/>
                  </a:solidFill>
                  <a:latin typeface="Calibri" panose="020F0502020204030204"/>
                </a:rPr>
                <a:t>c</a:t>
              </a:r>
              <a:r>
                <a:rPr lang="en-US" altLang="zh-TW" sz="2400" baseline="30000" dirty="0">
                  <a:solidFill>
                    <a:prstClr val="black"/>
                  </a:solidFill>
                  <a:latin typeface="Calibri" panose="020F0502020204030204"/>
                </a:rPr>
                <a:t>t-1</a:t>
              </a:r>
              <a:endParaRPr lang="zh-TW" altLang="en-US" sz="2400" baseline="3000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117" name="群組 116"/>
          <p:cNvGrpSpPr/>
          <p:nvPr/>
        </p:nvGrpSpPr>
        <p:grpSpPr>
          <a:xfrm>
            <a:off x="5679655" y="2078943"/>
            <a:ext cx="907572" cy="461665"/>
            <a:chOff x="4775004" y="6396335"/>
            <a:chExt cx="907572" cy="461665"/>
          </a:xfrm>
        </p:grpSpPr>
        <p:sp>
          <p:nvSpPr>
            <p:cNvPr id="118" name="矩形 117"/>
            <p:cNvSpPr/>
            <p:nvPr/>
          </p:nvSpPr>
          <p:spPr>
            <a:xfrm>
              <a:off x="4823114" y="6442783"/>
              <a:ext cx="720000" cy="36877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200"/>
              <a:endParaRPr lang="zh-TW" alt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19" name="文字方塊 118"/>
            <p:cNvSpPr txBox="1"/>
            <p:nvPr/>
          </p:nvSpPr>
          <p:spPr>
            <a:xfrm>
              <a:off x="4775004" y="6396335"/>
              <a:ext cx="907572" cy="461665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 defTabSz="457200"/>
              <a:r>
                <a:rPr lang="en-US" altLang="zh-TW" sz="2400" dirty="0" err="1">
                  <a:solidFill>
                    <a:prstClr val="black"/>
                  </a:solidFill>
                  <a:latin typeface="Calibri" panose="020F0502020204030204"/>
                </a:rPr>
                <a:t>c</a:t>
              </a:r>
              <a:r>
                <a:rPr lang="en-US" altLang="zh-TW" sz="2400" baseline="30000" dirty="0" err="1">
                  <a:solidFill>
                    <a:prstClr val="black"/>
                  </a:solidFill>
                  <a:latin typeface="Calibri" panose="020F0502020204030204"/>
                </a:rPr>
                <a:t>t</a:t>
              </a:r>
              <a:endParaRPr lang="zh-TW" altLang="en-US" sz="2400" baseline="3000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120" name="群組 119"/>
          <p:cNvGrpSpPr/>
          <p:nvPr/>
        </p:nvGrpSpPr>
        <p:grpSpPr>
          <a:xfrm>
            <a:off x="9860918" y="2096101"/>
            <a:ext cx="907572" cy="461665"/>
            <a:chOff x="4775004" y="6396335"/>
            <a:chExt cx="907572" cy="461665"/>
          </a:xfrm>
        </p:grpSpPr>
        <p:sp>
          <p:nvSpPr>
            <p:cNvPr id="121" name="矩形 120"/>
            <p:cNvSpPr/>
            <p:nvPr/>
          </p:nvSpPr>
          <p:spPr>
            <a:xfrm>
              <a:off x="4823114" y="6442783"/>
              <a:ext cx="720000" cy="36877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200"/>
              <a:endParaRPr lang="zh-TW" alt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22" name="文字方塊 121"/>
            <p:cNvSpPr txBox="1"/>
            <p:nvPr/>
          </p:nvSpPr>
          <p:spPr>
            <a:xfrm>
              <a:off x="4775004" y="6396335"/>
              <a:ext cx="907572" cy="461665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 defTabSz="457200"/>
              <a:r>
                <a:rPr lang="en-US" altLang="zh-TW" sz="2400" dirty="0">
                  <a:solidFill>
                    <a:prstClr val="black"/>
                  </a:solidFill>
                  <a:latin typeface="Calibri" panose="020F0502020204030204"/>
                </a:rPr>
                <a:t>c</a:t>
              </a:r>
              <a:r>
                <a:rPr lang="en-US" altLang="zh-TW" sz="2400" baseline="30000" dirty="0">
                  <a:solidFill>
                    <a:prstClr val="black"/>
                  </a:solidFill>
                  <a:latin typeface="Calibri" panose="020F0502020204030204"/>
                </a:rPr>
                <a:t>t+1</a:t>
              </a:r>
              <a:endParaRPr lang="zh-TW" altLang="en-US" sz="2400" baseline="3000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sp>
        <p:nvSpPr>
          <p:cNvPr id="3" name="手繪多邊形 2"/>
          <p:cNvSpPr/>
          <p:nvPr/>
        </p:nvSpPr>
        <p:spPr>
          <a:xfrm>
            <a:off x="4180114" y="2335943"/>
            <a:ext cx="1625600" cy="378228"/>
          </a:xfrm>
          <a:custGeom>
            <a:avLst/>
            <a:gdLst>
              <a:gd name="connsiteX0" fmla="*/ 0 w 1625600"/>
              <a:gd name="connsiteY0" fmla="*/ 378228 h 378228"/>
              <a:gd name="connsiteX1" fmla="*/ 508000 w 1625600"/>
              <a:gd name="connsiteY1" fmla="*/ 73428 h 378228"/>
              <a:gd name="connsiteX2" fmla="*/ 1625600 w 1625600"/>
              <a:gd name="connsiteY2" fmla="*/ 857 h 378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25600" h="378228">
                <a:moveTo>
                  <a:pt x="0" y="378228"/>
                </a:moveTo>
                <a:cubicBezTo>
                  <a:pt x="118533" y="257275"/>
                  <a:pt x="237067" y="136323"/>
                  <a:pt x="508000" y="73428"/>
                </a:cubicBezTo>
                <a:cubicBezTo>
                  <a:pt x="778933" y="10533"/>
                  <a:pt x="1395791" y="-3981"/>
                  <a:pt x="1625600" y="857"/>
                </a:cubicBezTo>
              </a:path>
            </a:pathLst>
          </a:custGeom>
          <a:noFill/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zh-TW" alt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3" name="手繪多邊形 122"/>
          <p:cNvSpPr/>
          <p:nvPr/>
        </p:nvSpPr>
        <p:spPr>
          <a:xfrm>
            <a:off x="8282538" y="2329104"/>
            <a:ext cx="1625600" cy="378228"/>
          </a:xfrm>
          <a:custGeom>
            <a:avLst/>
            <a:gdLst>
              <a:gd name="connsiteX0" fmla="*/ 0 w 1625600"/>
              <a:gd name="connsiteY0" fmla="*/ 378228 h 378228"/>
              <a:gd name="connsiteX1" fmla="*/ 508000 w 1625600"/>
              <a:gd name="connsiteY1" fmla="*/ 73428 h 378228"/>
              <a:gd name="connsiteX2" fmla="*/ 1625600 w 1625600"/>
              <a:gd name="connsiteY2" fmla="*/ 857 h 378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25600" h="378228">
                <a:moveTo>
                  <a:pt x="0" y="378228"/>
                </a:moveTo>
                <a:cubicBezTo>
                  <a:pt x="118533" y="257275"/>
                  <a:pt x="237067" y="136323"/>
                  <a:pt x="508000" y="73428"/>
                </a:cubicBezTo>
                <a:cubicBezTo>
                  <a:pt x="778933" y="10533"/>
                  <a:pt x="1395791" y="-3981"/>
                  <a:pt x="1625600" y="857"/>
                </a:cubicBezTo>
              </a:path>
            </a:pathLst>
          </a:custGeom>
          <a:noFill/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zh-TW" alt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" name="手繪多邊形 3"/>
          <p:cNvSpPr/>
          <p:nvPr/>
        </p:nvSpPr>
        <p:spPr>
          <a:xfrm>
            <a:off x="1886857" y="2481944"/>
            <a:ext cx="522514" cy="3381829"/>
          </a:xfrm>
          <a:custGeom>
            <a:avLst/>
            <a:gdLst>
              <a:gd name="connsiteX0" fmla="*/ 0 w 522514"/>
              <a:gd name="connsiteY0" fmla="*/ 0 h 3381829"/>
              <a:gd name="connsiteX1" fmla="*/ 522514 w 522514"/>
              <a:gd name="connsiteY1" fmla="*/ 3381829 h 3381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22514" h="3381829">
                <a:moveTo>
                  <a:pt x="0" y="0"/>
                </a:moveTo>
                <a:lnTo>
                  <a:pt x="522514" y="3381829"/>
                </a:lnTo>
              </a:path>
            </a:pathLst>
          </a:custGeom>
          <a:noFill/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zh-TW" alt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4" name="手繪多邊形 123"/>
          <p:cNvSpPr/>
          <p:nvPr/>
        </p:nvSpPr>
        <p:spPr>
          <a:xfrm>
            <a:off x="6044854" y="2518219"/>
            <a:ext cx="522514" cy="3381829"/>
          </a:xfrm>
          <a:custGeom>
            <a:avLst/>
            <a:gdLst>
              <a:gd name="connsiteX0" fmla="*/ 0 w 522514"/>
              <a:gd name="connsiteY0" fmla="*/ 0 h 3381829"/>
              <a:gd name="connsiteX1" fmla="*/ 522514 w 522514"/>
              <a:gd name="connsiteY1" fmla="*/ 3381829 h 3381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22514" h="3381829">
                <a:moveTo>
                  <a:pt x="0" y="0"/>
                </a:moveTo>
                <a:lnTo>
                  <a:pt x="522514" y="3381829"/>
                </a:lnTo>
              </a:path>
            </a:pathLst>
          </a:custGeom>
          <a:noFill/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zh-TW" alt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" name="手繪多邊形 4"/>
          <p:cNvSpPr/>
          <p:nvPr/>
        </p:nvSpPr>
        <p:spPr>
          <a:xfrm>
            <a:off x="2278743" y="2364898"/>
            <a:ext cx="435428" cy="378302"/>
          </a:xfrm>
          <a:custGeom>
            <a:avLst/>
            <a:gdLst>
              <a:gd name="connsiteX0" fmla="*/ 0 w 435428"/>
              <a:gd name="connsiteY0" fmla="*/ 931 h 378302"/>
              <a:gd name="connsiteX1" fmla="*/ 290286 w 435428"/>
              <a:gd name="connsiteY1" fmla="*/ 58988 h 378302"/>
              <a:gd name="connsiteX2" fmla="*/ 435428 w 435428"/>
              <a:gd name="connsiteY2" fmla="*/ 378302 h 378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5428" h="378302">
                <a:moveTo>
                  <a:pt x="0" y="931"/>
                </a:moveTo>
                <a:cubicBezTo>
                  <a:pt x="108857" y="-1488"/>
                  <a:pt x="217715" y="-3907"/>
                  <a:pt x="290286" y="58988"/>
                </a:cubicBezTo>
                <a:cubicBezTo>
                  <a:pt x="362857" y="121883"/>
                  <a:pt x="399142" y="250092"/>
                  <a:pt x="435428" y="378302"/>
                </a:cubicBezTo>
              </a:path>
            </a:pathLst>
          </a:custGeom>
          <a:noFill/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zh-TW" alt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5" name="手繪多邊形 124"/>
          <p:cNvSpPr/>
          <p:nvPr/>
        </p:nvSpPr>
        <p:spPr>
          <a:xfrm rot="523080">
            <a:off x="6409987" y="2356876"/>
            <a:ext cx="435428" cy="378302"/>
          </a:xfrm>
          <a:custGeom>
            <a:avLst/>
            <a:gdLst>
              <a:gd name="connsiteX0" fmla="*/ 0 w 435428"/>
              <a:gd name="connsiteY0" fmla="*/ 931 h 378302"/>
              <a:gd name="connsiteX1" fmla="*/ 290286 w 435428"/>
              <a:gd name="connsiteY1" fmla="*/ 58988 h 378302"/>
              <a:gd name="connsiteX2" fmla="*/ 435428 w 435428"/>
              <a:gd name="connsiteY2" fmla="*/ 378302 h 378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5428" h="378302">
                <a:moveTo>
                  <a:pt x="0" y="931"/>
                </a:moveTo>
                <a:cubicBezTo>
                  <a:pt x="108857" y="-1488"/>
                  <a:pt x="217715" y="-3907"/>
                  <a:pt x="290286" y="58988"/>
                </a:cubicBezTo>
                <a:cubicBezTo>
                  <a:pt x="362857" y="121883"/>
                  <a:pt x="399142" y="250092"/>
                  <a:pt x="435428" y="378302"/>
                </a:cubicBezTo>
              </a:path>
            </a:pathLst>
          </a:custGeom>
          <a:noFill/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zh-TW" alt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6" name="手繪多邊形 125"/>
          <p:cNvSpPr/>
          <p:nvPr/>
        </p:nvSpPr>
        <p:spPr>
          <a:xfrm>
            <a:off x="10308519" y="2564611"/>
            <a:ext cx="522514" cy="3381829"/>
          </a:xfrm>
          <a:custGeom>
            <a:avLst/>
            <a:gdLst>
              <a:gd name="connsiteX0" fmla="*/ 0 w 522514"/>
              <a:gd name="connsiteY0" fmla="*/ 0 h 3381829"/>
              <a:gd name="connsiteX1" fmla="*/ 522514 w 522514"/>
              <a:gd name="connsiteY1" fmla="*/ 3381829 h 3381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22514" h="3381829">
                <a:moveTo>
                  <a:pt x="0" y="0"/>
                </a:moveTo>
                <a:lnTo>
                  <a:pt x="522514" y="3381829"/>
                </a:lnTo>
              </a:path>
            </a:pathLst>
          </a:custGeom>
          <a:noFill/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zh-TW" altLang="en-US">
              <a:solidFill>
                <a:prstClr val="whit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876108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" grpId="0" animBg="1"/>
      <p:bldP spid="175" grpId="0" animBg="1"/>
      <p:bldP spid="179" grpId="0" animBg="1"/>
      <p:bldP spid="180" grpId="0" animBg="1"/>
      <p:bldP spid="207" grpId="0" animBg="1"/>
      <p:bldP spid="208" grpId="0" animBg="1"/>
      <p:bldP spid="209" grpId="0" animBg="1"/>
      <p:bldP spid="210" grpId="0" animBg="1"/>
      <p:bldP spid="211" grpId="0" animBg="1"/>
      <p:bldP spid="219" grpId="0" animBg="1"/>
      <p:bldP spid="106" grpId="0" animBg="1"/>
      <p:bldP spid="107" grpId="0" animBg="1"/>
      <p:bldP spid="111" grpId="0" animBg="1"/>
      <p:bldP spid="3" grpId="0" animBg="1"/>
      <p:bldP spid="123" grpId="0" animBg="1"/>
      <p:bldP spid="4" grpId="0" animBg="1"/>
      <p:bldP spid="124" grpId="0" animBg="1"/>
      <p:bldP spid="125" grpId="0" animBg="1"/>
      <p:bldP spid="126" grpId="0" animBg="1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RNN</a:t>
            </a:r>
            <a:r>
              <a:rPr lang="zh-CN" altLang="en-US" dirty="0"/>
              <a:t>应用形式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7286" y="1219200"/>
            <a:ext cx="820674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495601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RNN</a:t>
            </a:r>
            <a:r>
              <a:rPr lang="zh-CN" altLang="en-US" dirty="0"/>
              <a:t>应用形式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1143000"/>
            <a:ext cx="8482899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545313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RNN</a:t>
            </a:r>
            <a:r>
              <a:rPr lang="zh-CN" altLang="en-US" dirty="0"/>
              <a:t>应用形式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27"/>
          <a:stretch/>
        </p:blipFill>
        <p:spPr>
          <a:xfrm>
            <a:off x="1707286" y="1066800"/>
            <a:ext cx="8579714" cy="436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936404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RNN</a:t>
            </a:r>
            <a:r>
              <a:rPr lang="zh-CN" altLang="en-US" dirty="0"/>
              <a:t>应用形式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7287" y="1143000"/>
            <a:ext cx="8503789" cy="429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98961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RNN</a:t>
            </a:r>
            <a:r>
              <a:rPr lang="zh-CN" altLang="en-US" dirty="0"/>
              <a:t>应用形式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05"/>
          <a:stretch/>
        </p:blipFill>
        <p:spPr>
          <a:xfrm>
            <a:off x="1560576" y="1143000"/>
            <a:ext cx="8345424" cy="4236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633683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0633" rIns="0" bIns="0" rtlCol="0">
            <a:spAutoFit/>
          </a:bodyPr>
          <a:lstStyle/>
          <a:p>
            <a:pPr marL="34925"/>
            <a:r>
              <a:rPr spc="-25" dirty="0"/>
              <a:t>深</a:t>
            </a:r>
            <a:r>
              <a:rPr spc="-30" dirty="0"/>
              <a:t>度学习</a:t>
            </a:r>
            <a:r>
              <a:rPr spc="-25" dirty="0"/>
              <a:t>的</a:t>
            </a:r>
            <a:r>
              <a:rPr spc="-30" dirty="0"/>
              <a:t>兴起</a:t>
            </a:r>
          </a:p>
        </p:txBody>
      </p:sp>
      <p:sp>
        <p:nvSpPr>
          <p:cNvPr id="3" name="object 3"/>
          <p:cNvSpPr/>
          <p:nvPr/>
        </p:nvSpPr>
        <p:spPr>
          <a:xfrm>
            <a:off x="1937004" y="4174235"/>
            <a:ext cx="2923032" cy="20421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013959" y="4040123"/>
            <a:ext cx="3067812" cy="221437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976615" y="4040123"/>
            <a:ext cx="2542032" cy="222046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814575" y="1263571"/>
            <a:ext cx="8422640" cy="24956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tabLst>
                <a:tab pos="299085" algn="l"/>
              </a:tabLst>
            </a:pPr>
            <a:r>
              <a:rPr sz="2200" spc="-10" dirty="0">
                <a:solidFill>
                  <a:srgbClr val="0000FF"/>
                </a:solidFill>
                <a:latin typeface="Arial"/>
                <a:cs typeface="Arial"/>
              </a:rPr>
              <a:t>•	</a:t>
            </a:r>
            <a:r>
              <a:rPr sz="2200" spc="-20" dirty="0">
                <a:solidFill>
                  <a:srgbClr val="0000FF"/>
                </a:solidFill>
                <a:latin typeface="Verdana"/>
                <a:cs typeface="Verdana"/>
              </a:rPr>
              <a:t>200</a:t>
            </a:r>
            <a:r>
              <a:rPr sz="2200" spc="-25" dirty="0">
                <a:solidFill>
                  <a:srgbClr val="0000FF"/>
                </a:solidFill>
                <a:latin typeface="Verdana"/>
                <a:cs typeface="Verdana"/>
              </a:rPr>
              <a:t>6</a:t>
            </a:r>
            <a:r>
              <a:rPr sz="2200" spc="-15" dirty="0">
                <a:solidFill>
                  <a:srgbClr val="0000FF"/>
                </a:solidFill>
                <a:latin typeface="FangSong"/>
                <a:cs typeface="FangSong"/>
              </a:rPr>
              <a:t>年</a:t>
            </a:r>
            <a:r>
              <a:rPr sz="2200" spc="-10" dirty="0">
                <a:solidFill>
                  <a:srgbClr val="0000FF"/>
                </a:solidFill>
                <a:latin typeface="Verdana"/>
                <a:cs typeface="Verdana"/>
              </a:rPr>
              <a:t>,</a:t>
            </a:r>
            <a:r>
              <a:rPr sz="2200" spc="20" dirty="0">
                <a:solidFill>
                  <a:srgbClr val="0000FF"/>
                </a:solidFill>
                <a:latin typeface="Verdana"/>
                <a:cs typeface="Verdana"/>
              </a:rPr>
              <a:t> </a:t>
            </a:r>
            <a:r>
              <a:rPr sz="2200" spc="-20" dirty="0">
                <a:solidFill>
                  <a:srgbClr val="0000FF"/>
                </a:solidFill>
                <a:latin typeface="Verdana"/>
                <a:cs typeface="Verdana"/>
              </a:rPr>
              <a:t>H</a:t>
            </a:r>
            <a:r>
              <a:rPr sz="2200" spc="-5" dirty="0">
                <a:solidFill>
                  <a:srgbClr val="0000FF"/>
                </a:solidFill>
                <a:latin typeface="Verdana"/>
                <a:cs typeface="Verdana"/>
              </a:rPr>
              <a:t>i</a:t>
            </a:r>
            <a:r>
              <a:rPr sz="2200" spc="-15" dirty="0">
                <a:solidFill>
                  <a:srgbClr val="0000FF"/>
                </a:solidFill>
                <a:latin typeface="Verdana"/>
                <a:cs typeface="Verdana"/>
              </a:rPr>
              <a:t>nto</a:t>
            </a:r>
            <a:r>
              <a:rPr sz="2200" spc="-10" dirty="0">
                <a:solidFill>
                  <a:srgbClr val="0000FF"/>
                </a:solidFill>
                <a:latin typeface="Verdana"/>
                <a:cs typeface="Verdana"/>
              </a:rPr>
              <a:t>n</a:t>
            </a:r>
            <a:r>
              <a:rPr sz="2200" spc="-20" dirty="0">
                <a:solidFill>
                  <a:srgbClr val="0000FF"/>
                </a:solidFill>
                <a:latin typeface="FangSong"/>
                <a:cs typeface="FangSong"/>
              </a:rPr>
              <a:t>发表</a:t>
            </a:r>
            <a:r>
              <a:rPr sz="2200" spc="-25" dirty="0">
                <a:solidFill>
                  <a:srgbClr val="0000FF"/>
                </a:solidFill>
                <a:latin typeface="FangSong"/>
                <a:cs typeface="FangSong"/>
              </a:rPr>
              <a:t>了</a:t>
            </a:r>
            <a:r>
              <a:rPr sz="2200" spc="-20" dirty="0">
                <a:solidFill>
                  <a:srgbClr val="0000FF"/>
                </a:solidFill>
                <a:latin typeface="FangSong"/>
                <a:cs typeface="FangSong"/>
              </a:rPr>
              <a:t>深</a:t>
            </a:r>
            <a:r>
              <a:rPr sz="2200" spc="-25" dirty="0">
                <a:solidFill>
                  <a:srgbClr val="0000FF"/>
                </a:solidFill>
                <a:latin typeface="FangSong"/>
                <a:cs typeface="FangSong"/>
              </a:rPr>
              <a:t>度学</a:t>
            </a:r>
            <a:r>
              <a:rPr sz="2200" spc="-20" dirty="0">
                <a:solidFill>
                  <a:srgbClr val="0000FF"/>
                </a:solidFill>
                <a:latin typeface="FangSong"/>
                <a:cs typeface="FangSong"/>
              </a:rPr>
              <a:t>习</a:t>
            </a:r>
            <a:r>
              <a:rPr sz="2200" spc="-25" dirty="0">
                <a:solidFill>
                  <a:srgbClr val="0000FF"/>
                </a:solidFill>
                <a:latin typeface="FangSong"/>
                <a:cs typeface="FangSong"/>
              </a:rPr>
              <a:t>的</a:t>
            </a:r>
            <a:r>
              <a:rPr sz="2200" spc="-320" dirty="0">
                <a:solidFill>
                  <a:srgbClr val="0000FF"/>
                </a:solidFill>
                <a:latin typeface="FangSong"/>
                <a:cs typeface="FangSong"/>
              </a:rPr>
              <a:t> </a:t>
            </a:r>
            <a:r>
              <a:rPr sz="2200" spc="-20" dirty="0">
                <a:solidFill>
                  <a:srgbClr val="0000FF"/>
                </a:solidFill>
                <a:latin typeface="Verdana"/>
                <a:cs typeface="Verdana"/>
              </a:rPr>
              <a:t>Natur</a:t>
            </a:r>
            <a:r>
              <a:rPr sz="2200" spc="-15" dirty="0">
                <a:solidFill>
                  <a:srgbClr val="0000FF"/>
                </a:solidFill>
                <a:latin typeface="Verdana"/>
                <a:cs typeface="Verdana"/>
              </a:rPr>
              <a:t>e</a:t>
            </a:r>
            <a:r>
              <a:rPr sz="2200" spc="-20" dirty="0">
                <a:solidFill>
                  <a:srgbClr val="0000FF"/>
                </a:solidFill>
                <a:latin typeface="Verdana"/>
                <a:cs typeface="Verdana"/>
              </a:rPr>
              <a:t> </a:t>
            </a:r>
            <a:r>
              <a:rPr sz="2200" spc="-15" dirty="0">
                <a:solidFill>
                  <a:srgbClr val="0000FF"/>
                </a:solidFill>
                <a:latin typeface="FangSong"/>
                <a:cs typeface="FangSong"/>
              </a:rPr>
              <a:t>文章</a:t>
            </a:r>
            <a:endParaRPr sz="2200" dirty="0">
              <a:latin typeface="FangSong"/>
              <a:cs typeface="FangSong"/>
            </a:endParaRPr>
          </a:p>
          <a:p>
            <a:pPr marL="12700">
              <a:spcBef>
                <a:spcPts val="1800"/>
              </a:spcBef>
              <a:tabLst>
                <a:tab pos="299085" algn="l"/>
              </a:tabLst>
            </a:pPr>
            <a:r>
              <a:rPr sz="2200" spc="-10" dirty="0">
                <a:solidFill>
                  <a:srgbClr val="FF0000"/>
                </a:solidFill>
                <a:latin typeface="Arial"/>
                <a:cs typeface="Arial"/>
              </a:rPr>
              <a:t>•	</a:t>
            </a:r>
            <a:r>
              <a:rPr sz="2200" spc="-20" dirty="0">
                <a:solidFill>
                  <a:srgbClr val="FF0000"/>
                </a:solidFill>
                <a:latin typeface="Verdana"/>
                <a:cs typeface="Verdana"/>
              </a:rPr>
              <a:t>201</a:t>
            </a:r>
            <a:r>
              <a:rPr sz="2200" spc="-30" dirty="0">
                <a:solidFill>
                  <a:srgbClr val="FF0000"/>
                </a:solidFill>
                <a:latin typeface="Verdana"/>
                <a:cs typeface="Verdana"/>
              </a:rPr>
              <a:t>2</a:t>
            </a:r>
            <a:r>
              <a:rPr sz="2200" spc="-20" dirty="0">
                <a:solidFill>
                  <a:srgbClr val="FF0000"/>
                </a:solidFill>
                <a:latin typeface="FangSong"/>
                <a:cs typeface="FangSong"/>
              </a:rPr>
              <a:t>年</a:t>
            </a:r>
            <a:r>
              <a:rPr sz="2200" spc="-10" dirty="0">
                <a:solidFill>
                  <a:srgbClr val="FF0000"/>
                </a:solidFill>
                <a:latin typeface="Verdana"/>
                <a:cs typeface="Verdana"/>
              </a:rPr>
              <a:t>,</a:t>
            </a:r>
            <a:r>
              <a:rPr sz="2200" spc="15" dirty="0">
                <a:solidFill>
                  <a:srgbClr val="FF0000"/>
                </a:solidFill>
                <a:latin typeface="Verdana"/>
                <a:cs typeface="Verdana"/>
              </a:rPr>
              <a:t> </a:t>
            </a:r>
            <a:r>
              <a:rPr sz="2200" spc="-5" dirty="0">
                <a:solidFill>
                  <a:srgbClr val="FF0000"/>
                </a:solidFill>
                <a:latin typeface="Verdana"/>
                <a:cs typeface="Verdana"/>
              </a:rPr>
              <a:t>H</a:t>
            </a:r>
            <a:r>
              <a:rPr sz="2200" spc="10" dirty="0">
                <a:solidFill>
                  <a:srgbClr val="FF0000"/>
                </a:solidFill>
                <a:latin typeface="Verdana"/>
                <a:cs typeface="Verdana"/>
              </a:rPr>
              <a:t>i</a:t>
            </a:r>
            <a:r>
              <a:rPr sz="2200" spc="-15" dirty="0">
                <a:solidFill>
                  <a:srgbClr val="FF0000"/>
                </a:solidFill>
                <a:latin typeface="Verdana"/>
                <a:cs typeface="Verdana"/>
              </a:rPr>
              <a:t>nton</a:t>
            </a:r>
            <a:r>
              <a:rPr sz="2200" spc="-20" dirty="0">
                <a:solidFill>
                  <a:srgbClr val="FF0000"/>
                </a:solidFill>
                <a:latin typeface="Verdana"/>
                <a:cs typeface="Verdana"/>
              </a:rPr>
              <a:t> </a:t>
            </a:r>
            <a:r>
              <a:rPr sz="2200" spc="-20" dirty="0">
                <a:solidFill>
                  <a:srgbClr val="FF0000"/>
                </a:solidFill>
                <a:latin typeface="FangSong"/>
                <a:cs typeface="FangSong"/>
              </a:rPr>
              <a:t>组参加</a:t>
            </a:r>
            <a:r>
              <a:rPr sz="2200" spc="-5" dirty="0">
                <a:solidFill>
                  <a:srgbClr val="FF0000"/>
                </a:solidFill>
                <a:latin typeface="Verdana"/>
                <a:cs typeface="Verdana"/>
              </a:rPr>
              <a:t>I</a:t>
            </a:r>
            <a:r>
              <a:rPr sz="2200" spc="-20" dirty="0">
                <a:solidFill>
                  <a:srgbClr val="FF0000"/>
                </a:solidFill>
                <a:latin typeface="Verdana"/>
                <a:cs typeface="Verdana"/>
              </a:rPr>
              <a:t>mag</a:t>
            </a:r>
            <a:r>
              <a:rPr sz="2200" spc="-25" dirty="0">
                <a:solidFill>
                  <a:srgbClr val="FF0000"/>
                </a:solidFill>
                <a:latin typeface="Verdana"/>
                <a:cs typeface="Verdana"/>
              </a:rPr>
              <a:t>e</a:t>
            </a:r>
            <a:r>
              <a:rPr sz="2200" spc="-20" dirty="0">
                <a:solidFill>
                  <a:srgbClr val="FF0000"/>
                </a:solidFill>
                <a:latin typeface="Verdana"/>
                <a:cs typeface="Verdana"/>
              </a:rPr>
              <a:t>Ne</a:t>
            </a:r>
            <a:r>
              <a:rPr sz="2200" spc="-10" dirty="0">
                <a:solidFill>
                  <a:srgbClr val="FF0000"/>
                </a:solidFill>
                <a:latin typeface="Verdana"/>
                <a:cs typeface="Verdana"/>
              </a:rPr>
              <a:t>t </a:t>
            </a:r>
            <a:r>
              <a:rPr sz="2200" spc="-20" dirty="0">
                <a:solidFill>
                  <a:srgbClr val="FF0000"/>
                </a:solidFill>
                <a:latin typeface="FangSong"/>
                <a:cs typeface="FangSong"/>
              </a:rPr>
              <a:t>竞赛</a:t>
            </a:r>
            <a:r>
              <a:rPr sz="2200" spc="-10" dirty="0">
                <a:solidFill>
                  <a:srgbClr val="FF0000"/>
                </a:solidFill>
                <a:latin typeface="Verdana"/>
                <a:cs typeface="Verdana"/>
              </a:rPr>
              <a:t>,</a:t>
            </a:r>
            <a:r>
              <a:rPr sz="2200" spc="-15" dirty="0">
                <a:solidFill>
                  <a:srgbClr val="FF0000"/>
                </a:solidFill>
                <a:latin typeface="Verdana"/>
                <a:cs typeface="Verdana"/>
              </a:rPr>
              <a:t> </a:t>
            </a:r>
            <a:r>
              <a:rPr sz="2200" spc="-20" dirty="0">
                <a:solidFill>
                  <a:srgbClr val="FF0000"/>
                </a:solidFill>
                <a:latin typeface="FangSong"/>
                <a:cs typeface="FangSong"/>
              </a:rPr>
              <a:t>使</a:t>
            </a:r>
            <a:r>
              <a:rPr sz="2200" spc="-25" dirty="0">
                <a:solidFill>
                  <a:srgbClr val="FF0000"/>
                </a:solidFill>
                <a:latin typeface="FangSong"/>
                <a:cs typeface="FangSong"/>
              </a:rPr>
              <a:t>用</a:t>
            </a:r>
            <a:r>
              <a:rPr sz="2200" spc="-335" dirty="0">
                <a:solidFill>
                  <a:srgbClr val="FF0000"/>
                </a:solidFill>
                <a:latin typeface="FangSong"/>
                <a:cs typeface="FangSong"/>
              </a:rPr>
              <a:t> </a:t>
            </a:r>
            <a:r>
              <a:rPr sz="2200" spc="-25" dirty="0">
                <a:solidFill>
                  <a:srgbClr val="FF0000"/>
                </a:solidFill>
                <a:latin typeface="Verdana"/>
                <a:cs typeface="Verdana"/>
              </a:rPr>
              <a:t>CN</a:t>
            </a:r>
            <a:r>
              <a:rPr sz="2200" spc="-20" dirty="0">
                <a:solidFill>
                  <a:srgbClr val="FF0000"/>
                </a:solidFill>
                <a:latin typeface="Verdana"/>
                <a:cs typeface="Verdana"/>
              </a:rPr>
              <a:t>N</a:t>
            </a:r>
            <a:r>
              <a:rPr sz="2200" spc="15" dirty="0">
                <a:solidFill>
                  <a:srgbClr val="FF0000"/>
                </a:solidFill>
                <a:latin typeface="Verdana"/>
                <a:cs typeface="Verdana"/>
              </a:rPr>
              <a:t> </a:t>
            </a:r>
            <a:r>
              <a:rPr sz="2200" spc="-20" dirty="0">
                <a:solidFill>
                  <a:srgbClr val="FF0000"/>
                </a:solidFill>
                <a:latin typeface="FangSong"/>
                <a:cs typeface="FangSong"/>
              </a:rPr>
              <a:t>模型以超过</a:t>
            </a:r>
            <a:endParaRPr sz="2200" dirty="0">
              <a:latin typeface="FangSong"/>
              <a:cs typeface="FangSong"/>
            </a:endParaRPr>
          </a:p>
          <a:p>
            <a:pPr marR="2150745" algn="ctr"/>
            <a:r>
              <a:rPr sz="2200" spc="-15" dirty="0">
                <a:solidFill>
                  <a:srgbClr val="FF0000"/>
                </a:solidFill>
                <a:latin typeface="FangSong"/>
                <a:cs typeface="FangSong"/>
              </a:rPr>
              <a:t>第二</a:t>
            </a:r>
            <a:r>
              <a:rPr sz="2200" spc="-20" dirty="0">
                <a:solidFill>
                  <a:srgbClr val="FF0000"/>
                </a:solidFill>
                <a:latin typeface="FangSong"/>
                <a:cs typeface="FangSong"/>
              </a:rPr>
              <a:t>名</a:t>
            </a:r>
            <a:r>
              <a:rPr sz="2200" spc="-20" dirty="0">
                <a:solidFill>
                  <a:srgbClr val="FF0000"/>
                </a:solidFill>
                <a:latin typeface="Verdana"/>
                <a:cs typeface="Verdana"/>
              </a:rPr>
              <a:t>10</a:t>
            </a:r>
            <a:r>
              <a:rPr sz="2200" spc="-20" dirty="0">
                <a:solidFill>
                  <a:srgbClr val="FF0000"/>
                </a:solidFill>
                <a:latin typeface="FangSong"/>
                <a:cs typeface="FangSong"/>
              </a:rPr>
              <a:t>个百分点</a:t>
            </a:r>
            <a:r>
              <a:rPr sz="2200" spc="-25" dirty="0">
                <a:solidFill>
                  <a:srgbClr val="FF0000"/>
                </a:solidFill>
                <a:latin typeface="FangSong"/>
                <a:cs typeface="FangSong"/>
              </a:rPr>
              <a:t>的成</a:t>
            </a:r>
            <a:r>
              <a:rPr sz="2200" spc="-20" dirty="0">
                <a:solidFill>
                  <a:srgbClr val="FF0000"/>
                </a:solidFill>
                <a:latin typeface="FangSong"/>
                <a:cs typeface="FangSong"/>
              </a:rPr>
              <a:t>绩</a:t>
            </a:r>
            <a:r>
              <a:rPr sz="2200" spc="-25" dirty="0">
                <a:solidFill>
                  <a:srgbClr val="FF0000"/>
                </a:solidFill>
                <a:latin typeface="FangSong"/>
                <a:cs typeface="FangSong"/>
              </a:rPr>
              <a:t>夺得</a:t>
            </a:r>
            <a:r>
              <a:rPr sz="2200" spc="-20" dirty="0">
                <a:solidFill>
                  <a:srgbClr val="FF0000"/>
                </a:solidFill>
                <a:latin typeface="FangSong"/>
                <a:cs typeface="FangSong"/>
              </a:rPr>
              <a:t>当</a:t>
            </a:r>
            <a:r>
              <a:rPr sz="2200" spc="-25" dirty="0">
                <a:solidFill>
                  <a:srgbClr val="FF0000"/>
                </a:solidFill>
                <a:latin typeface="FangSong"/>
                <a:cs typeface="FangSong"/>
              </a:rPr>
              <a:t>年竞</a:t>
            </a:r>
            <a:r>
              <a:rPr sz="2200" spc="-20" dirty="0">
                <a:solidFill>
                  <a:srgbClr val="FF0000"/>
                </a:solidFill>
                <a:latin typeface="FangSong"/>
                <a:cs typeface="FangSong"/>
              </a:rPr>
              <a:t>赛</a:t>
            </a:r>
            <a:r>
              <a:rPr sz="2200" spc="-25" dirty="0">
                <a:solidFill>
                  <a:srgbClr val="FF0000"/>
                </a:solidFill>
                <a:latin typeface="FangSong"/>
                <a:cs typeface="FangSong"/>
              </a:rPr>
              <a:t>的冠军</a:t>
            </a:r>
            <a:endParaRPr sz="2200" dirty="0">
              <a:latin typeface="FangSong"/>
              <a:cs typeface="FangSong"/>
            </a:endParaRPr>
          </a:p>
          <a:p>
            <a:pPr marL="299085" marR="5080" indent="-287020" algn="just">
              <a:lnSpc>
                <a:spcPct val="98700"/>
              </a:lnSpc>
              <a:spcBef>
                <a:spcPts val="1905"/>
              </a:spcBef>
            </a:pPr>
            <a:r>
              <a:rPr sz="2200" spc="-10" dirty="0">
                <a:latin typeface="Arial"/>
                <a:cs typeface="Arial"/>
              </a:rPr>
              <a:t>• </a:t>
            </a:r>
            <a:r>
              <a:rPr sz="2200" spc="260" dirty="0">
                <a:latin typeface="Arial"/>
                <a:cs typeface="Arial"/>
              </a:rPr>
              <a:t> </a:t>
            </a:r>
            <a:r>
              <a:rPr sz="2200" spc="-15" dirty="0">
                <a:latin typeface="FangSong"/>
                <a:cs typeface="FangSong"/>
              </a:rPr>
              <a:t>伴</a:t>
            </a:r>
            <a:r>
              <a:rPr sz="2200" spc="-25" dirty="0">
                <a:latin typeface="FangSong"/>
                <a:cs typeface="FangSong"/>
              </a:rPr>
              <a:t>随云</a:t>
            </a:r>
            <a:r>
              <a:rPr sz="2200" spc="-10" dirty="0">
                <a:latin typeface="FangSong"/>
                <a:cs typeface="FangSong"/>
              </a:rPr>
              <a:t>计</a:t>
            </a:r>
            <a:r>
              <a:rPr sz="2200" spc="-25" dirty="0">
                <a:latin typeface="FangSong"/>
                <a:cs typeface="FangSong"/>
              </a:rPr>
              <a:t>算</a:t>
            </a:r>
            <a:r>
              <a:rPr sz="2200" spc="-10" dirty="0">
                <a:latin typeface="FangSong"/>
                <a:cs typeface="FangSong"/>
              </a:rPr>
              <a:t>、</a:t>
            </a:r>
            <a:r>
              <a:rPr sz="2200" spc="-25" dirty="0">
                <a:latin typeface="FangSong"/>
                <a:cs typeface="FangSong"/>
              </a:rPr>
              <a:t>大数</a:t>
            </a:r>
            <a:r>
              <a:rPr sz="2200" spc="-10" dirty="0">
                <a:latin typeface="FangSong"/>
                <a:cs typeface="FangSong"/>
              </a:rPr>
              <a:t>据</a:t>
            </a:r>
            <a:r>
              <a:rPr sz="2200" spc="-25" dirty="0">
                <a:latin typeface="FangSong"/>
                <a:cs typeface="FangSong"/>
              </a:rPr>
              <a:t>时</a:t>
            </a:r>
            <a:r>
              <a:rPr sz="2200" spc="-10" dirty="0">
                <a:latin typeface="FangSong"/>
                <a:cs typeface="FangSong"/>
              </a:rPr>
              <a:t>代</a:t>
            </a:r>
            <a:r>
              <a:rPr sz="2200" spc="-25" dirty="0">
                <a:latin typeface="FangSong"/>
                <a:cs typeface="FangSong"/>
              </a:rPr>
              <a:t>的到</a:t>
            </a:r>
            <a:r>
              <a:rPr sz="2200" spc="-10" dirty="0">
                <a:latin typeface="FangSong"/>
                <a:cs typeface="FangSong"/>
              </a:rPr>
              <a:t>来</a:t>
            </a:r>
            <a:r>
              <a:rPr sz="2200" spc="-25" dirty="0">
                <a:latin typeface="FangSong"/>
                <a:cs typeface="FangSong"/>
              </a:rPr>
              <a:t>，</a:t>
            </a:r>
            <a:r>
              <a:rPr sz="2200" spc="-10" dirty="0">
                <a:latin typeface="FangSong"/>
                <a:cs typeface="FangSong"/>
              </a:rPr>
              <a:t>计</a:t>
            </a:r>
            <a:r>
              <a:rPr sz="2200" spc="-25" dirty="0">
                <a:latin typeface="FangSong"/>
                <a:cs typeface="FangSong"/>
              </a:rPr>
              <a:t>算能</a:t>
            </a:r>
            <a:r>
              <a:rPr sz="2200" spc="-10" dirty="0">
                <a:latin typeface="FangSong"/>
                <a:cs typeface="FangSong"/>
              </a:rPr>
              <a:t>力</a:t>
            </a:r>
            <a:r>
              <a:rPr sz="2200" spc="-25" dirty="0">
                <a:latin typeface="FangSong"/>
                <a:cs typeface="FangSong"/>
              </a:rPr>
              <a:t>的</a:t>
            </a:r>
            <a:r>
              <a:rPr sz="2200" spc="-10" dirty="0">
                <a:latin typeface="FangSong"/>
                <a:cs typeface="FangSong"/>
              </a:rPr>
              <a:t>大</a:t>
            </a:r>
            <a:r>
              <a:rPr sz="2200" spc="-25" dirty="0">
                <a:latin typeface="FangSong"/>
                <a:cs typeface="FangSong"/>
              </a:rPr>
              <a:t>幅提</a:t>
            </a:r>
            <a:r>
              <a:rPr sz="2200" spc="-10" dirty="0">
                <a:latin typeface="FangSong"/>
                <a:cs typeface="FangSong"/>
              </a:rPr>
              <a:t>升</a:t>
            </a:r>
            <a:r>
              <a:rPr sz="2200" spc="-25" dirty="0">
                <a:latin typeface="FangSong"/>
                <a:cs typeface="FangSong"/>
              </a:rPr>
              <a:t>，</a:t>
            </a:r>
            <a:r>
              <a:rPr sz="2200" spc="-10" dirty="0">
                <a:latin typeface="FangSong"/>
                <a:cs typeface="FangSong"/>
              </a:rPr>
              <a:t>使</a:t>
            </a:r>
            <a:r>
              <a:rPr sz="2200" spc="-25" dirty="0">
                <a:latin typeface="FangSong"/>
                <a:cs typeface="FangSong"/>
              </a:rPr>
              <a:t>得深度</a:t>
            </a:r>
            <a:r>
              <a:rPr sz="2200" spc="-15" dirty="0">
                <a:latin typeface="FangSong"/>
                <a:cs typeface="FangSong"/>
              </a:rPr>
              <a:t> 学</a:t>
            </a:r>
            <a:r>
              <a:rPr sz="2200" spc="-25" dirty="0">
                <a:latin typeface="FangSong"/>
                <a:cs typeface="FangSong"/>
              </a:rPr>
              <a:t>习模</a:t>
            </a:r>
            <a:r>
              <a:rPr sz="2200" spc="-10" dirty="0">
                <a:latin typeface="FangSong"/>
                <a:cs typeface="FangSong"/>
              </a:rPr>
              <a:t>型</a:t>
            </a:r>
            <a:r>
              <a:rPr sz="2200" spc="-25" dirty="0">
                <a:latin typeface="FangSong"/>
                <a:cs typeface="FangSong"/>
              </a:rPr>
              <a:t>在</a:t>
            </a:r>
            <a:r>
              <a:rPr sz="2200" spc="-10" dirty="0">
                <a:latin typeface="FangSong"/>
                <a:cs typeface="FangSong"/>
              </a:rPr>
              <a:t>计</a:t>
            </a:r>
            <a:r>
              <a:rPr sz="2200" spc="-25" dirty="0">
                <a:latin typeface="FangSong"/>
                <a:cs typeface="FangSong"/>
              </a:rPr>
              <a:t>算机</a:t>
            </a:r>
            <a:r>
              <a:rPr sz="2200" spc="-10" dirty="0">
                <a:latin typeface="FangSong"/>
                <a:cs typeface="FangSong"/>
              </a:rPr>
              <a:t>视</a:t>
            </a:r>
            <a:r>
              <a:rPr sz="2200" spc="-25" dirty="0">
                <a:latin typeface="FangSong"/>
                <a:cs typeface="FangSong"/>
              </a:rPr>
              <a:t>觉</a:t>
            </a:r>
            <a:r>
              <a:rPr sz="2200" spc="-10" dirty="0">
                <a:latin typeface="FangSong"/>
                <a:cs typeface="FangSong"/>
              </a:rPr>
              <a:t>、</a:t>
            </a:r>
            <a:r>
              <a:rPr sz="2200" spc="-25" dirty="0">
                <a:latin typeface="FangSong"/>
                <a:cs typeface="FangSong"/>
              </a:rPr>
              <a:t>自然</a:t>
            </a:r>
            <a:r>
              <a:rPr sz="2200" spc="-10" dirty="0">
                <a:latin typeface="FangSong"/>
                <a:cs typeface="FangSong"/>
              </a:rPr>
              <a:t>语</a:t>
            </a:r>
            <a:r>
              <a:rPr sz="2200" spc="-25" dirty="0">
                <a:latin typeface="FangSong"/>
                <a:cs typeface="FangSong"/>
              </a:rPr>
              <a:t>言</a:t>
            </a:r>
            <a:r>
              <a:rPr sz="2200" spc="-10" dirty="0">
                <a:latin typeface="FangSong"/>
                <a:cs typeface="FangSong"/>
              </a:rPr>
              <a:t>处</a:t>
            </a:r>
            <a:r>
              <a:rPr sz="2200" spc="-25" dirty="0">
                <a:latin typeface="FangSong"/>
                <a:cs typeface="FangSong"/>
              </a:rPr>
              <a:t>理、</a:t>
            </a:r>
            <a:r>
              <a:rPr sz="2200" spc="-10" dirty="0">
                <a:latin typeface="FangSong"/>
                <a:cs typeface="FangSong"/>
              </a:rPr>
              <a:t>语</a:t>
            </a:r>
            <a:r>
              <a:rPr sz="2200" spc="-25" dirty="0">
                <a:latin typeface="FangSong"/>
                <a:cs typeface="FangSong"/>
              </a:rPr>
              <a:t>音</a:t>
            </a:r>
            <a:r>
              <a:rPr sz="2200" spc="-10" dirty="0">
                <a:latin typeface="FangSong"/>
                <a:cs typeface="FangSong"/>
              </a:rPr>
              <a:t>识</a:t>
            </a:r>
            <a:r>
              <a:rPr sz="2200" spc="-25" dirty="0">
                <a:latin typeface="FangSong"/>
                <a:cs typeface="FangSong"/>
              </a:rPr>
              <a:t>别等</a:t>
            </a:r>
            <a:r>
              <a:rPr sz="2200" spc="-10" dirty="0">
                <a:latin typeface="FangSong"/>
                <a:cs typeface="FangSong"/>
              </a:rPr>
              <a:t>众</a:t>
            </a:r>
            <a:r>
              <a:rPr sz="2200" spc="-25" dirty="0">
                <a:latin typeface="FangSong"/>
                <a:cs typeface="FangSong"/>
              </a:rPr>
              <a:t>多</a:t>
            </a:r>
            <a:r>
              <a:rPr sz="2200" spc="-10" dirty="0">
                <a:latin typeface="FangSong"/>
                <a:cs typeface="FangSong"/>
              </a:rPr>
              <a:t>领</a:t>
            </a:r>
            <a:r>
              <a:rPr sz="2200" spc="-25" dirty="0">
                <a:latin typeface="FangSong"/>
                <a:cs typeface="FangSong"/>
              </a:rPr>
              <a:t>域都取</a:t>
            </a:r>
            <a:r>
              <a:rPr sz="2200" spc="-15" dirty="0">
                <a:latin typeface="FangSong"/>
                <a:cs typeface="FangSong"/>
              </a:rPr>
              <a:t> 得</a:t>
            </a:r>
            <a:r>
              <a:rPr sz="2200" spc="-25" dirty="0">
                <a:latin typeface="FangSong"/>
                <a:cs typeface="FangSong"/>
              </a:rPr>
              <a:t>了较</a:t>
            </a:r>
            <a:r>
              <a:rPr sz="2200" spc="-10" dirty="0">
                <a:latin typeface="FangSong"/>
                <a:cs typeface="FangSong"/>
              </a:rPr>
              <a:t>大</a:t>
            </a:r>
            <a:r>
              <a:rPr sz="2200" spc="-25" dirty="0">
                <a:latin typeface="FangSong"/>
                <a:cs typeface="FangSong"/>
              </a:rPr>
              <a:t>的</a:t>
            </a:r>
            <a:r>
              <a:rPr sz="2200" spc="-10" dirty="0">
                <a:latin typeface="FangSong"/>
                <a:cs typeface="FangSong"/>
              </a:rPr>
              <a:t>成</a:t>
            </a:r>
            <a:r>
              <a:rPr sz="2200" spc="-25" dirty="0">
                <a:latin typeface="FangSong"/>
                <a:cs typeface="FangSong"/>
              </a:rPr>
              <a:t>功</a:t>
            </a:r>
            <a:endParaRPr sz="2200" dirty="0">
              <a:latin typeface="FangSong"/>
              <a:cs typeface="FangSong"/>
            </a:endParaRPr>
          </a:p>
        </p:txBody>
      </p:sp>
    </p:spTree>
    <p:extLst>
      <p:ext uri="{BB962C8B-B14F-4D97-AF65-F5344CB8AC3E}">
        <p14:creationId xmlns:p14="http://schemas.microsoft.com/office/powerpoint/2010/main" val="3693306507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2825" rIns="0" bIns="0" rtlCol="0">
            <a:spAutoFit/>
          </a:bodyPr>
          <a:lstStyle/>
          <a:p>
            <a:pPr marL="34925"/>
            <a:r>
              <a:rPr spc="-20" dirty="0"/>
              <a:t>常用诀窍</a:t>
            </a:r>
            <a:r>
              <a:rPr sz="2000" spc="-5" dirty="0">
                <a:latin typeface="Verdana"/>
                <a:cs typeface="Verdana"/>
              </a:rPr>
              <a:t>(tricks)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891385" y="3519309"/>
            <a:ext cx="3926204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tabLst>
                <a:tab pos="355600" algn="l"/>
              </a:tabLst>
            </a:pPr>
            <a:r>
              <a:rPr sz="2000" dirty="0">
                <a:latin typeface="Arial"/>
                <a:cs typeface="Arial"/>
              </a:rPr>
              <a:t>•	</a:t>
            </a:r>
            <a:r>
              <a:rPr sz="2000" dirty="0">
                <a:latin typeface="FangSong"/>
                <a:cs typeface="FangSong"/>
              </a:rPr>
              <a:t>一组神</a:t>
            </a:r>
            <a:r>
              <a:rPr sz="2000" spc="-15" dirty="0">
                <a:latin typeface="FangSong"/>
                <a:cs typeface="FangSong"/>
              </a:rPr>
              <a:t>经</a:t>
            </a:r>
            <a:r>
              <a:rPr sz="2000" dirty="0">
                <a:latin typeface="FangSong"/>
                <a:cs typeface="FangSong"/>
              </a:rPr>
              <a:t>元</a:t>
            </a:r>
            <a:r>
              <a:rPr sz="2000" spc="-15" dirty="0">
                <a:latin typeface="FangSong"/>
                <a:cs typeface="FangSong"/>
              </a:rPr>
              <a:t>使</a:t>
            </a:r>
            <a:r>
              <a:rPr sz="2000" dirty="0">
                <a:latin typeface="FangSong"/>
                <a:cs typeface="FangSong"/>
              </a:rPr>
              <a:t>用相同</a:t>
            </a:r>
            <a:r>
              <a:rPr sz="2000" spc="-15" dirty="0">
                <a:latin typeface="FangSong"/>
                <a:cs typeface="FangSong"/>
              </a:rPr>
              <a:t>的</a:t>
            </a:r>
            <a:r>
              <a:rPr sz="2000" dirty="0">
                <a:latin typeface="FangSong"/>
                <a:cs typeface="FangSong"/>
              </a:rPr>
              <a:t>连</a:t>
            </a:r>
            <a:r>
              <a:rPr sz="2000" spc="-15" dirty="0">
                <a:latin typeface="FangSong"/>
                <a:cs typeface="FangSong"/>
              </a:rPr>
              <a:t>接</a:t>
            </a:r>
            <a:r>
              <a:rPr sz="2000" dirty="0">
                <a:latin typeface="FangSong"/>
                <a:cs typeface="FangSong"/>
              </a:rPr>
              <a:t>权值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478015" y="3089847"/>
            <a:ext cx="185483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solidFill>
                  <a:srgbClr val="FF0000"/>
                </a:solidFill>
                <a:latin typeface="FangSong"/>
                <a:cs typeface="FangSong"/>
              </a:rPr>
              <a:t>减少需优化的参数</a:t>
            </a:r>
            <a:endParaRPr dirty="0">
              <a:latin typeface="FangSong"/>
              <a:cs typeface="FangSong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894739" y="4129834"/>
            <a:ext cx="1544955" cy="3385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98145" indent="-385445">
              <a:buClr>
                <a:schemeClr val="tx1"/>
              </a:buClr>
              <a:buFont typeface="Wingdings"/>
              <a:buChar char=""/>
              <a:tabLst>
                <a:tab pos="398780" algn="l"/>
              </a:tabLst>
            </a:pPr>
            <a:r>
              <a:rPr sz="2200" spc="-15" dirty="0">
                <a:solidFill>
                  <a:srgbClr val="FF0000"/>
                </a:solidFill>
                <a:latin typeface="Verdana"/>
                <a:cs typeface="Verdana"/>
              </a:rPr>
              <a:t>Dropout</a:t>
            </a:r>
            <a:endParaRPr sz="2200" dirty="0">
              <a:solidFill>
                <a:srgbClr val="FF0000"/>
              </a:solidFill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894739" y="4614826"/>
            <a:ext cx="8480425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tabLst>
                <a:tab pos="354965" algn="l"/>
              </a:tabLst>
            </a:pPr>
            <a:r>
              <a:rPr sz="2000" dirty="0">
                <a:latin typeface="Arial"/>
                <a:cs typeface="Arial"/>
              </a:rPr>
              <a:t>•	</a:t>
            </a:r>
            <a:r>
              <a:rPr sz="2000" spc="10" dirty="0">
                <a:latin typeface="FangSong"/>
                <a:cs typeface="FangSong"/>
              </a:rPr>
              <a:t>在每</a:t>
            </a:r>
            <a:r>
              <a:rPr sz="2000" dirty="0">
                <a:latin typeface="FangSong"/>
                <a:cs typeface="FangSong"/>
              </a:rPr>
              <a:t>轮训</a:t>
            </a:r>
            <a:r>
              <a:rPr sz="2000" spc="-15" dirty="0">
                <a:latin typeface="FangSong"/>
                <a:cs typeface="FangSong"/>
              </a:rPr>
              <a:t>练</a:t>
            </a:r>
            <a:r>
              <a:rPr sz="2000" dirty="0">
                <a:latin typeface="FangSong"/>
                <a:cs typeface="FangSong"/>
              </a:rPr>
              <a:t>时随</a:t>
            </a:r>
            <a:r>
              <a:rPr sz="2000" spc="-15" dirty="0">
                <a:latin typeface="FangSong"/>
                <a:cs typeface="FangSong"/>
              </a:rPr>
              <a:t>机</a:t>
            </a:r>
            <a:r>
              <a:rPr sz="2000" dirty="0">
                <a:latin typeface="FangSong"/>
                <a:cs typeface="FangSong"/>
              </a:rPr>
              <a:t>选择</a:t>
            </a:r>
            <a:r>
              <a:rPr sz="2000" spc="-15" dirty="0">
                <a:latin typeface="FangSong"/>
                <a:cs typeface="FangSong"/>
              </a:rPr>
              <a:t>一</a:t>
            </a:r>
            <a:r>
              <a:rPr sz="2000" dirty="0">
                <a:latin typeface="FangSong"/>
                <a:cs typeface="FangSong"/>
              </a:rPr>
              <a:t>些隐</a:t>
            </a:r>
            <a:r>
              <a:rPr sz="2000" spc="-15" dirty="0">
                <a:latin typeface="FangSong"/>
                <a:cs typeface="FangSong"/>
              </a:rPr>
              <a:t>结</a:t>
            </a:r>
            <a:r>
              <a:rPr sz="2000" dirty="0">
                <a:latin typeface="FangSong"/>
                <a:cs typeface="FangSong"/>
              </a:rPr>
              <a:t>点令</a:t>
            </a:r>
            <a:r>
              <a:rPr sz="2000" spc="-15" dirty="0">
                <a:latin typeface="FangSong"/>
                <a:cs typeface="FangSong"/>
              </a:rPr>
              <a:t>其</a:t>
            </a:r>
            <a:r>
              <a:rPr sz="2000" dirty="0">
                <a:latin typeface="FangSong"/>
                <a:cs typeface="FangSong"/>
              </a:rPr>
              <a:t>权重</a:t>
            </a:r>
            <a:r>
              <a:rPr sz="2000" spc="-15" dirty="0">
                <a:latin typeface="FangSong"/>
                <a:cs typeface="FangSong"/>
              </a:rPr>
              <a:t>不</a:t>
            </a:r>
            <a:r>
              <a:rPr sz="2000" dirty="0">
                <a:latin typeface="FangSong"/>
                <a:cs typeface="FangSong"/>
              </a:rPr>
              <a:t>被更</a:t>
            </a:r>
            <a:r>
              <a:rPr sz="2000" spc="-5" dirty="0">
                <a:latin typeface="FangSong"/>
                <a:cs typeface="FangSong"/>
              </a:rPr>
              <a:t>新</a:t>
            </a:r>
            <a:r>
              <a:rPr sz="2000" dirty="0">
                <a:latin typeface="Verdana"/>
                <a:cs typeface="Verdana"/>
              </a:rPr>
              <a:t>(</a:t>
            </a:r>
            <a:r>
              <a:rPr sz="2000" dirty="0">
                <a:latin typeface="FangSong"/>
                <a:cs typeface="FangSong"/>
              </a:rPr>
              <a:t>下一</a:t>
            </a:r>
            <a:r>
              <a:rPr sz="2000" spc="-15" dirty="0">
                <a:latin typeface="FangSong"/>
                <a:cs typeface="FangSong"/>
              </a:rPr>
              <a:t>轮</a:t>
            </a:r>
            <a:r>
              <a:rPr sz="2000" dirty="0">
                <a:latin typeface="FangSong"/>
                <a:cs typeface="FangSong"/>
              </a:rPr>
              <a:t>可能</a:t>
            </a:r>
            <a:r>
              <a:rPr sz="2000" spc="-15" dirty="0">
                <a:latin typeface="FangSong"/>
                <a:cs typeface="FangSong"/>
              </a:rPr>
              <a:t>被</a:t>
            </a:r>
            <a:r>
              <a:rPr sz="2000" dirty="0">
                <a:latin typeface="FangSong"/>
                <a:cs typeface="FangSong"/>
              </a:rPr>
              <a:t>更新</a:t>
            </a:r>
            <a:r>
              <a:rPr sz="2000" dirty="0">
                <a:latin typeface="Verdana"/>
                <a:cs typeface="Verdana"/>
              </a:rPr>
              <a:t>)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616066" y="4215380"/>
            <a:ext cx="336232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dirty="0" err="1">
                <a:solidFill>
                  <a:srgbClr val="0000FF"/>
                </a:solidFill>
                <a:latin typeface="FangSong"/>
                <a:cs typeface="FangSong"/>
              </a:rPr>
              <a:t>可能：降低</a:t>
            </a:r>
            <a:r>
              <a:rPr spc="-45" dirty="0" err="1">
                <a:solidFill>
                  <a:srgbClr val="0000FF"/>
                </a:solidFill>
                <a:latin typeface="Verdana"/>
                <a:cs typeface="Verdana"/>
              </a:rPr>
              <a:t>R</a:t>
            </a:r>
            <a:r>
              <a:rPr spc="-15" dirty="0" err="1">
                <a:solidFill>
                  <a:srgbClr val="0000FF"/>
                </a:solidFill>
                <a:latin typeface="Verdana"/>
                <a:cs typeface="Verdana"/>
              </a:rPr>
              <a:t>a</a:t>
            </a:r>
            <a:r>
              <a:rPr spc="-25" dirty="0" err="1">
                <a:solidFill>
                  <a:srgbClr val="0000FF"/>
                </a:solidFill>
                <a:latin typeface="Verdana"/>
                <a:cs typeface="Verdana"/>
              </a:rPr>
              <a:t>d</a:t>
            </a:r>
            <a:r>
              <a:rPr spc="-15" dirty="0" err="1">
                <a:solidFill>
                  <a:srgbClr val="0000FF"/>
                </a:solidFill>
                <a:latin typeface="Verdana"/>
                <a:cs typeface="Verdana"/>
              </a:rPr>
              <a:t>em</a:t>
            </a:r>
            <a:r>
              <a:rPr spc="-20" dirty="0" err="1">
                <a:solidFill>
                  <a:srgbClr val="0000FF"/>
                </a:solidFill>
                <a:latin typeface="Verdana"/>
                <a:cs typeface="Verdana"/>
              </a:rPr>
              <a:t>a</a:t>
            </a:r>
            <a:r>
              <a:rPr spc="-15" dirty="0" err="1">
                <a:solidFill>
                  <a:srgbClr val="0000FF"/>
                </a:solidFill>
                <a:latin typeface="Verdana"/>
                <a:cs typeface="Verdana"/>
              </a:rPr>
              <a:t>ch</a:t>
            </a:r>
            <a:r>
              <a:rPr spc="-20" dirty="0" err="1">
                <a:solidFill>
                  <a:srgbClr val="0000FF"/>
                </a:solidFill>
                <a:latin typeface="Verdana"/>
                <a:cs typeface="Verdana"/>
              </a:rPr>
              <a:t>e</a:t>
            </a:r>
            <a:r>
              <a:rPr spc="-10" dirty="0" err="1">
                <a:solidFill>
                  <a:srgbClr val="0000FF"/>
                </a:solidFill>
                <a:latin typeface="Verdana"/>
                <a:cs typeface="Verdana"/>
              </a:rPr>
              <a:t>r</a:t>
            </a:r>
            <a:r>
              <a:rPr dirty="0" err="1">
                <a:solidFill>
                  <a:srgbClr val="0000FF"/>
                </a:solidFill>
                <a:latin typeface="FangSong"/>
                <a:cs typeface="FangSong"/>
              </a:rPr>
              <a:t>复杂度</a:t>
            </a:r>
            <a:endParaRPr dirty="0">
              <a:latin typeface="FangSong"/>
              <a:cs typeface="FangSong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886508" y="5253657"/>
            <a:ext cx="3867150" cy="3385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98145" indent="-385445">
              <a:buClr>
                <a:schemeClr val="tx1"/>
              </a:buClr>
              <a:buFont typeface="Wingdings"/>
              <a:buChar char=""/>
              <a:tabLst>
                <a:tab pos="398780" algn="l"/>
              </a:tabLst>
            </a:pPr>
            <a:r>
              <a:rPr sz="2200" spc="-75" dirty="0">
                <a:solidFill>
                  <a:srgbClr val="FF0000"/>
                </a:solidFill>
                <a:latin typeface="Verdana"/>
                <a:cs typeface="Verdana"/>
              </a:rPr>
              <a:t>R</a:t>
            </a:r>
            <a:r>
              <a:rPr sz="2200" spc="-15" dirty="0">
                <a:solidFill>
                  <a:srgbClr val="FF0000"/>
                </a:solidFill>
                <a:latin typeface="Verdana"/>
                <a:cs typeface="Verdana"/>
              </a:rPr>
              <a:t>eLU</a:t>
            </a:r>
            <a:r>
              <a:rPr sz="2200" spc="5" dirty="0">
                <a:solidFill>
                  <a:srgbClr val="FF0000"/>
                </a:solidFill>
                <a:latin typeface="Verdana"/>
                <a:cs typeface="Verdana"/>
              </a:rPr>
              <a:t> </a:t>
            </a:r>
            <a:r>
              <a:rPr spc="-5" dirty="0">
                <a:solidFill>
                  <a:srgbClr val="FF0000"/>
                </a:solidFill>
                <a:latin typeface="Verdana"/>
                <a:cs typeface="Verdana"/>
              </a:rPr>
              <a:t>(</a:t>
            </a:r>
            <a:r>
              <a:rPr spc="-55" dirty="0">
                <a:solidFill>
                  <a:srgbClr val="FF0000"/>
                </a:solidFill>
                <a:latin typeface="Verdana"/>
                <a:cs typeface="Verdana"/>
              </a:rPr>
              <a:t>R</a:t>
            </a:r>
            <a:r>
              <a:rPr spc="-15" dirty="0">
                <a:solidFill>
                  <a:srgbClr val="FF0000"/>
                </a:solidFill>
                <a:latin typeface="Verdana"/>
                <a:cs typeface="Verdana"/>
              </a:rPr>
              <a:t>e</a:t>
            </a:r>
            <a:r>
              <a:rPr spc="-20" dirty="0">
                <a:solidFill>
                  <a:srgbClr val="FF0000"/>
                </a:solidFill>
                <a:latin typeface="Verdana"/>
                <a:cs typeface="Verdana"/>
              </a:rPr>
              <a:t>c</a:t>
            </a:r>
            <a:r>
              <a:rPr dirty="0">
                <a:solidFill>
                  <a:srgbClr val="FF0000"/>
                </a:solidFill>
                <a:latin typeface="Verdana"/>
                <a:cs typeface="Verdana"/>
              </a:rPr>
              <a:t>t</a:t>
            </a:r>
            <a:r>
              <a:rPr spc="5" dirty="0">
                <a:solidFill>
                  <a:srgbClr val="FF0000"/>
                </a:solidFill>
                <a:latin typeface="Verdana"/>
                <a:cs typeface="Verdana"/>
              </a:rPr>
              <a:t>i</a:t>
            </a:r>
            <a:r>
              <a:rPr spc="-10" dirty="0">
                <a:solidFill>
                  <a:srgbClr val="FF0000"/>
                </a:solidFill>
                <a:latin typeface="Verdana"/>
                <a:cs typeface="Verdana"/>
              </a:rPr>
              <a:t>f</a:t>
            </a:r>
            <a:r>
              <a:rPr dirty="0">
                <a:solidFill>
                  <a:srgbClr val="FF0000"/>
                </a:solidFill>
                <a:latin typeface="Verdana"/>
                <a:cs typeface="Verdana"/>
              </a:rPr>
              <a:t>i</a:t>
            </a:r>
            <a:r>
              <a:rPr spc="-15" dirty="0">
                <a:solidFill>
                  <a:srgbClr val="FF0000"/>
                </a:solidFill>
                <a:latin typeface="Verdana"/>
                <a:cs typeface="Verdana"/>
              </a:rPr>
              <a:t>ed</a:t>
            </a:r>
            <a:r>
              <a:rPr spc="10" dirty="0">
                <a:solidFill>
                  <a:srgbClr val="FF0000"/>
                </a:solidFill>
                <a:latin typeface="Verdana"/>
                <a:cs typeface="Verdana"/>
              </a:rPr>
              <a:t> </a:t>
            </a:r>
            <a:r>
              <a:rPr spc="-10" dirty="0">
                <a:solidFill>
                  <a:srgbClr val="FF0000"/>
                </a:solidFill>
                <a:latin typeface="Verdana"/>
                <a:cs typeface="Verdana"/>
              </a:rPr>
              <a:t>L</a:t>
            </a:r>
            <a:r>
              <a:rPr spc="5" dirty="0">
                <a:solidFill>
                  <a:srgbClr val="FF0000"/>
                </a:solidFill>
                <a:latin typeface="Verdana"/>
                <a:cs typeface="Verdana"/>
              </a:rPr>
              <a:t>i</a:t>
            </a:r>
            <a:r>
              <a:rPr spc="-15" dirty="0">
                <a:solidFill>
                  <a:srgbClr val="FF0000"/>
                </a:solidFill>
                <a:latin typeface="Verdana"/>
                <a:cs typeface="Verdana"/>
              </a:rPr>
              <a:t>ne</a:t>
            </a:r>
            <a:r>
              <a:rPr spc="-20" dirty="0">
                <a:solidFill>
                  <a:srgbClr val="FF0000"/>
                </a:solidFill>
                <a:latin typeface="Verdana"/>
                <a:cs typeface="Verdana"/>
              </a:rPr>
              <a:t>a</a:t>
            </a:r>
            <a:r>
              <a:rPr spc="-10" dirty="0">
                <a:solidFill>
                  <a:srgbClr val="FF0000"/>
                </a:solidFill>
                <a:latin typeface="Verdana"/>
                <a:cs typeface="Verdana"/>
              </a:rPr>
              <a:t>r</a:t>
            </a:r>
            <a:r>
              <a:rPr spc="-25" dirty="0">
                <a:solidFill>
                  <a:srgbClr val="FF0000"/>
                </a:solidFill>
                <a:latin typeface="Verdana"/>
                <a:cs typeface="Verdana"/>
              </a:rPr>
              <a:t> </a:t>
            </a:r>
            <a:r>
              <a:rPr dirty="0">
                <a:solidFill>
                  <a:srgbClr val="FF0000"/>
                </a:solidFill>
                <a:latin typeface="Verdana"/>
                <a:cs typeface="Verdana"/>
              </a:rPr>
              <a:t>Un</a:t>
            </a:r>
            <a:r>
              <a:rPr spc="10" dirty="0">
                <a:solidFill>
                  <a:srgbClr val="FF0000"/>
                </a:solidFill>
                <a:latin typeface="Verdana"/>
                <a:cs typeface="Verdana"/>
              </a:rPr>
              <a:t>i</a:t>
            </a:r>
            <a:r>
              <a:rPr dirty="0">
                <a:solidFill>
                  <a:srgbClr val="FF0000"/>
                </a:solidFill>
                <a:latin typeface="Verdana"/>
                <a:cs typeface="Verdana"/>
              </a:rPr>
              <a:t>ts)</a:t>
            </a:r>
            <a:endParaRPr>
              <a:solidFill>
                <a:srgbClr val="FF0000"/>
              </a:solidFill>
              <a:latin typeface="Verdana"/>
              <a:cs typeface="Verdana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052665" y="5715686"/>
            <a:ext cx="2020406" cy="28037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886509" y="5740717"/>
            <a:ext cx="7259955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tabLst>
                <a:tab pos="354965" algn="l"/>
                <a:tab pos="7246620" algn="l"/>
              </a:tabLst>
            </a:pPr>
            <a:r>
              <a:rPr sz="2000" dirty="0">
                <a:latin typeface="Arial"/>
                <a:cs typeface="Arial"/>
              </a:rPr>
              <a:t>•	</a:t>
            </a:r>
            <a:r>
              <a:rPr sz="2000" dirty="0">
                <a:latin typeface="FangSong"/>
                <a:cs typeface="FangSong"/>
              </a:rPr>
              <a:t>将</a:t>
            </a:r>
            <a:r>
              <a:rPr sz="2000" spc="-305" dirty="0">
                <a:latin typeface="FangSong"/>
                <a:cs typeface="FangSong"/>
              </a:rPr>
              <a:t> </a:t>
            </a:r>
            <a:r>
              <a:rPr spc="-10" dirty="0">
                <a:latin typeface="Verdana"/>
                <a:cs typeface="Verdana"/>
              </a:rPr>
              <a:t>S</a:t>
            </a:r>
            <a:r>
              <a:rPr spc="5" dirty="0">
                <a:latin typeface="Verdana"/>
                <a:cs typeface="Verdana"/>
              </a:rPr>
              <a:t>i</a:t>
            </a:r>
            <a:r>
              <a:rPr dirty="0">
                <a:latin typeface="Verdana"/>
                <a:cs typeface="Verdana"/>
              </a:rPr>
              <a:t>gmo</a:t>
            </a:r>
            <a:r>
              <a:rPr spc="10" dirty="0">
                <a:latin typeface="Verdana"/>
                <a:cs typeface="Verdana"/>
              </a:rPr>
              <a:t>i</a:t>
            </a:r>
            <a:r>
              <a:rPr dirty="0">
                <a:latin typeface="Verdana"/>
                <a:cs typeface="Verdana"/>
              </a:rPr>
              <a:t>d</a:t>
            </a:r>
            <a:r>
              <a:rPr spc="55" dirty="0">
                <a:latin typeface="Verdana"/>
                <a:cs typeface="Verdana"/>
              </a:rPr>
              <a:t> </a:t>
            </a:r>
            <a:r>
              <a:rPr sz="2000" spc="10" dirty="0">
                <a:latin typeface="FangSong"/>
                <a:cs typeface="FangSong"/>
              </a:rPr>
              <a:t>激活</a:t>
            </a:r>
            <a:r>
              <a:rPr sz="2000" dirty="0">
                <a:latin typeface="FangSong"/>
                <a:cs typeface="FangSong"/>
              </a:rPr>
              <a:t>函</a:t>
            </a:r>
            <a:r>
              <a:rPr sz="2000" spc="-15" dirty="0">
                <a:latin typeface="FangSong"/>
                <a:cs typeface="FangSong"/>
              </a:rPr>
              <a:t>数</a:t>
            </a:r>
            <a:r>
              <a:rPr sz="2000" dirty="0">
                <a:latin typeface="FangSong"/>
                <a:cs typeface="FangSong"/>
              </a:rPr>
              <a:t>修改</a:t>
            </a:r>
            <a:r>
              <a:rPr sz="2000" spc="-15" dirty="0">
                <a:latin typeface="FangSong"/>
                <a:cs typeface="FangSong"/>
              </a:rPr>
              <a:t>为</a:t>
            </a:r>
            <a:r>
              <a:rPr sz="2000" dirty="0">
                <a:latin typeface="FangSong"/>
                <a:cs typeface="FangSong"/>
              </a:rPr>
              <a:t>修正</a:t>
            </a:r>
            <a:r>
              <a:rPr sz="2000" spc="-15" dirty="0">
                <a:latin typeface="FangSong"/>
                <a:cs typeface="FangSong"/>
              </a:rPr>
              <a:t>线</a:t>
            </a:r>
            <a:r>
              <a:rPr sz="2000" dirty="0">
                <a:latin typeface="FangSong"/>
                <a:cs typeface="FangSong"/>
              </a:rPr>
              <a:t>性函数</a:t>
            </a:r>
            <a:r>
              <a:rPr sz="2000" spc="120" dirty="0">
                <a:latin typeface="FangSong"/>
                <a:cs typeface="FangSong"/>
              </a:rPr>
              <a:t> </a:t>
            </a:r>
            <a:r>
              <a:rPr sz="2000" u="heavy" dirty="0">
                <a:latin typeface="Times New Roman"/>
                <a:cs typeface="Times New Roman"/>
              </a:rPr>
              <a:t> 	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478015" y="5284907"/>
            <a:ext cx="368300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dirty="0">
                <a:solidFill>
                  <a:srgbClr val="FF0000"/>
                </a:solidFill>
                <a:latin typeface="FangSong"/>
                <a:cs typeface="FangSong"/>
              </a:rPr>
              <a:t>求导容易；</a:t>
            </a:r>
            <a:r>
              <a:rPr dirty="0">
                <a:solidFill>
                  <a:srgbClr val="0000FF"/>
                </a:solidFill>
                <a:latin typeface="FangSong"/>
                <a:cs typeface="FangSong"/>
              </a:rPr>
              <a:t>可能：缓解梯度消失现象</a:t>
            </a:r>
            <a:endParaRPr>
              <a:latin typeface="FangSong"/>
              <a:cs typeface="FangSong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6178297" y="76201"/>
            <a:ext cx="4490085" cy="1428115"/>
          </a:xfrm>
          <a:custGeom>
            <a:avLst/>
            <a:gdLst/>
            <a:ahLst/>
            <a:cxnLst/>
            <a:rect l="l" t="t" r="r" b="b"/>
            <a:pathLst>
              <a:path w="4490084" h="1428115">
                <a:moveTo>
                  <a:pt x="990092" y="239649"/>
                </a:moveTo>
                <a:lnTo>
                  <a:pt x="1181481" y="516763"/>
                </a:lnTo>
                <a:lnTo>
                  <a:pt x="257810" y="546735"/>
                </a:lnTo>
                <a:lnTo>
                  <a:pt x="865378" y="766318"/>
                </a:lnTo>
                <a:lnTo>
                  <a:pt x="0" y="851281"/>
                </a:lnTo>
                <a:lnTo>
                  <a:pt x="732282" y="1016127"/>
                </a:lnTo>
                <a:lnTo>
                  <a:pt x="282575" y="1178433"/>
                </a:lnTo>
                <a:lnTo>
                  <a:pt x="1056767" y="1205865"/>
                </a:lnTo>
                <a:lnTo>
                  <a:pt x="1081405" y="1427988"/>
                </a:lnTo>
                <a:lnTo>
                  <a:pt x="1655318" y="1198245"/>
                </a:lnTo>
                <a:lnTo>
                  <a:pt x="2087948" y="1198245"/>
                </a:lnTo>
                <a:lnTo>
                  <a:pt x="2171065" y="1148334"/>
                </a:lnTo>
                <a:lnTo>
                  <a:pt x="2616984" y="1148334"/>
                </a:lnTo>
                <a:lnTo>
                  <a:pt x="2678684" y="1053465"/>
                </a:lnTo>
                <a:lnTo>
                  <a:pt x="3254562" y="1053465"/>
                </a:lnTo>
                <a:lnTo>
                  <a:pt x="3219704" y="948690"/>
                </a:lnTo>
                <a:lnTo>
                  <a:pt x="3939657" y="948690"/>
                </a:lnTo>
                <a:lnTo>
                  <a:pt x="3602355" y="813816"/>
                </a:lnTo>
                <a:lnTo>
                  <a:pt x="4018026" y="746379"/>
                </a:lnTo>
                <a:lnTo>
                  <a:pt x="3735324" y="621538"/>
                </a:lnTo>
                <a:lnTo>
                  <a:pt x="4489703" y="486085"/>
                </a:lnTo>
                <a:lnTo>
                  <a:pt x="4489703" y="437591"/>
                </a:lnTo>
                <a:lnTo>
                  <a:pt x="3602355" y="431800"/>
                </a:lnTo>
                <a:lnTo>
                  <a:pt x="3618309" y="421894"/>
                </a:lnTo>
                <a:lnTo>
                  <a:pt x="1880362" y="421894"/>
                </a:lnTo>
                <a:lnTo>
                  <a:pt x="990092" y="239649"/>
                </a:lnTo>
                <a:close/>
              </a:path>
              <a:path w="4490084" h="1428115">
                <a:moveTo>
                  <a:pt x="2087948" y="1198245"/>
                </a:moveTo>
                <a:lnTo>
                  <a:pt x="1655318" y="1198245"/>
                </a:lnTo>
                <a:lnTo>
                  <a:pt x="1913255" y="1303147"/>
                </a:lnTo>
                <a:lnTo>
                  <a:pt x="2087948" y="1198245"/>
                </a:lnTo>
                <a:close/>
              </a:path>
              <a:path w="4490084" h="1428115">
                <a:moveTo>
                  <a:pt x="2616984" y="1148334"/>
                </a:moveTo>
                <a:lnTo>
                  <a:pt x="2171065" y="1148334"/>
                </a:lnTo>
                <a:lnTo>
                  <a:pt x="2553716" y="1245616"/>
                </a:lnTo>
                <a:lnTo>
                  <a:pt x="2616984" y="1148334"/>
                </a:lnTo>
                <a:close/>
              </a:path>
              <a:path w="4490084" h="1428115">
                <a:moveTo>
                  <a:pt x="3254562" y="1053465"/>
                </a:moveTo>
                <a:lnTo>
                  <a:pt x="2678684" y="1053465"/>
                </a:lnTo>
                <a:lnTo>
                  <a:pt x="3286125" y="1148334"/>
                </a:lnTo>
                <a:lnTo>
                  <a:pt x="3254562" y="1053465"/>
                </a:lnTo>
                <a:close/>
              </a:path>
              <a:path w="4490084" h="1428115">
                <a:moveTo>
                  <a:pt x="3939657" y="948690"/>
                </a:moveTo>
                <a:lnTo>
                  <a:pt x="3219704" y="948690"/>
                </a:lnTo>
                <a:lnTo>
                  <a:pt x="4151503" y="1033399"/>
                </a:lnTo>
                <a:lnTo>
                  <a:pt x="3939657" y="948690"/>
                </a:lnTo>
                <a:close/>
              </a:path>
              <a:path w="4490084" h="1428115">
                <a:moveTo>
                  <a:pt x="2138045" y="124714"/>
                </a:moveTo>
                <a:lnTo>
                  <a:pt x="1880362" y="421894"/>
                </a:lnTo>
                <a:lnTo>
                  <a:pt x="3618309" y="421894"/>
                </a:lnTo>
                <a:lnTo>
                  <a:pt x="3682743" y="381889"/>
                </a:lnTo>
                <a:lnTo>
                  <a:pt x="3194304" y="381889"/>
                </a:lnTo>
                <a:lnTo>
                  <a:pt x="3208785" y="287020"/>
                </a:lnTo>
                <a:lnTo>
                  <a:pt x="2520696" y="287020"/>
                </a:lnTo>
                <a:lnTo>
                  <a:pt x="2138045" y="124714"/>
                </a:lnTo>
                <a:close/>
              </a:path>
              <a:path w="4490084" h="1428115">
                <a:moveTo>
                  <a:pt x="3960114" y="209677"/>
                </a:moveTo>
                <a:lnTo>
                  <a:pt x="3194304" y="381889"/>
                </a:lnTo>
                <a:lnTo>
                  <a:pt x="3682743" y="381889"/>
                </a:lnTo>
                <a:lnTo>
                  <a:pt x="3960114" y="209677"/>
                </a:lnTo>
                <a:close/>
              </a:path>
              <a:path w="4490084" h="1428115">
                <a:moveTo>
                  <a:pt x="3252597" y="0"/>
                </a:moveTo>
                <a:lnTo>
                  <a:pt x="2520696" y="287020"/>
                </a:lnTo>
                <a:lnTo>
                  <a:pt x="3208785" y="287020"/>
                </a:lnTo>
                <a:lnTo>
                  <a:pt x="3252597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698993" y="76200"/>
            <a:ext cx="1969135" cy="438150"/>
          </a:xfrm>
          <a:custGeom>
            <a:avLst/>
            <a:gdLst/>
            <a:ahLst/>
            <a:cxnLst/>
            <a:rect l="l" t="t" r="r" b="b"/>
            <a:pathLst>
              <a:path w="1969134" h="438150">
                <a:moveTo>
                  <a:pt x="0" y="287020"/>
                </a:moveTo>
                <a:lnTo>
                  <a:pt x="731901" y="0"/>
                </a:lnTo>
                <a:lnTo>
                  <a:pt x="673608" y="381889"/>
                </a:lnTo>
                <a:lnTo>
                  <a:pt x="1439418" y="209677"/>
                </a:lnTo>
                <a:lnTo>
                  <a:pt x="1081659" y="431800"/>
                </a:lnTo>
                <a:lnTo>
                  <a:pt x="1969007" y="437591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178297" y="200914"/>
            <a:ext cx="4490085" cy="1303655"/>
          </a:xfrm>
          <a:custGeom>
            <a:avLst/>
            <a:gdLst/>
            <a:ahLst/>
            <a:cxnLst/>
            <a:rect l="l" t="t" r="r" b="b"/>
            <a:pathLst>
              <a:path w="4490084" h="1303655">
                <a:moveTo>
                  <a:pt x="4489703" y="361371"/>
                </a:moveTo>
                <a:lnTo>
                  <a:pt x="3735324" y="496823"/>
                </a:lnTo>
                <a:lnTo>
                  <a:pt x="4018026" y="621664"/>
                </a:lnTo>
                <a:lnTo>
                  <a:pt x="3602355" y="689101"/>
                </a:lnTo>
                <a:lnTo>
                  <a:pt x="4151503" y="908684"/>
                </a:lnTo>
                <a:lnTo>
                  <a:pt x="3219704" y="823975"/>
                </a:lnTo>
                <a:lnTo>
                  <a:pt x="3286125" y="1023619"/>
                </a:lnTo>
                <a:lnTo>
                  <a:pt x="2678684" y="928750"/>
                </a:lnTo>
                <a:lnTo>
                  <a:pt x="2553716" y="1120901"/>
                </a:lnTo>
                <a:lnTo>
                  <a:pt x="2171065" y="1023619"/>
                </a:lnTo>
                <a:lnTo>
                  <a:pt x="1913255" y="1178432"/>
                </a:lnTo>
                <a:lnTo>
                  <a:pt x="1655318" y="1073530"/>
                </a:lnTo>
                <a:lnTo>
                  <a:pt x="1081405" y="1303273"/>
                </a:lnTo>
                <a:lnTo>
                  <a:pt x="1056767" y="1081150"/>
                </a:lnTo>
                <a:lnTo>
                  <a:pt x="282575" y="1053718"/>
                </a:lnTo>
                <a:lnTo>
                  <a:pt x="732282" y="891412"/>
                </a:lnTo>
                <a:lnTo>
                  <a:pt x="0" y="726566"/>
                </a:lnTo>
                <a:lnTo>
                  <a:pt x="865378" y="641603"/>
                </a:lnTo>
                <a:lnTo>
                  <a:pt x="257810" y="422020"/>
                </a:lnTo>
                <a:lnTo>
                  <a:pt x="1181481" y="392048"/>
                </a:lnTo>
                <a:lnTo>
                  <a:pt x="990092" y="114934"/>
                </a:lnTo>
                <a:lnTo>
                  <a:pt x="1880362" y="297179"/>
                </a:lnTo>
                <a:lnTo>
                  <a:pt x="2138045" y="0"/>
                </a:lnTo>
                <a:lnTo>
                  <a:pt x="2520696" y="162305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1888337" y="542301"/>
            <a:ext cx="7994650" cy="22826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731520" algn="r"/>
            <a:r>
              <a:rPr sz="2000" dirty="0">
                <a:latin typeface="FangSong"/>
                <a:cs typeface="FangSong"/>
              </a:rPr>
              <a:t>绝大部</a:t>
            </a:r>
            <a:r>
              <a:rPr sz="2000" spc="-15" dirty="0">
                <a:latin typeface="FangSong"/>
                <a:cs typeface="FangSong"/>
              </a:rPr>
              <a:t>分</a:t>
            </a:r>
            <a:r>
              <a:rPr sz="2000" dirty="0">
                <a:latin typeface="FangSong"/>
                <a:cs typeface="FangSong"/>
              </a:rPr>
              <a:t>诀窍</a:t>
            </a:r>
          </a:p>
          <a:p>
            <a:pPr marR="604520" algn="r">
              <a:lnSpc>
                <a:spcPts val="2195"/>
              </a:lnSpc>
            </a:pPr>
            <a:r>
              <a:rPr sz="2000" dirty="0">
                <a:latin typeface="FangSong"/>
                <a:cs typeface="FangSong"/>
              </a:rPr>
              <a:t>并非</a:t>
            </a:r>
            <a:r>
              <a:rPr sz="2000" spc="-10" dirty="0">
                <a:latin typeface="FangSong"/>
                <a:cs typeface="FangSong"/>
              </a:rPr>
              <a:t>“</a:t>
            </a:r>
            <a:r>
              <a:rPr sz="2000" spc="-15" dirty="0">
                <a:latin typeface="FangSong"/>
                <a:cs typeface="FangSong"/>
              </a:rPr>
              <a:t>新</a:t>
            </a:r>
            <a:r>
              <a:rPr sz="2000" dirty="0">
                <a:latin typeface="FangSong"/>
                <a:cs typeface="FangSong"/>
              </a:rPr>
              <a:t>技</a:t>
            </a:r>
            <a:r>
              <a:rPr sz="2000" spc="-20" dirty="0">
                <a:latin typeface="FangSong"/>
                <a:cs typeface="FangSong"/>
              </a:rPr>
              <a:t>术</a:t>
            </a:r>
            <a:r>
              <a:rPr sz="2000" dirty="0">
                <a:latin typeface="FangSong"/>
                <a:cs typeface="FangSong"/>
              </a:rPr>
              <a:t>”</a:t>
            </a:r>
          </a:p>
          <a:p>
            <a:pPr marL="12700">
              <a:lnSpc>
                <a:spcPts val="2435"/>
              </a:lnSpc>
            </a:pPr>
            <a:r>
              <a:rPr sz="2200" spc="-20" dirty="0">
                <a:latin typeface="Wingdings"/>
                <a:cs typeface="Wingdings"/>
              </a:rPr>
              <a:t></a:t>
            </a:r>
            <a:r>
              <a:rPr sz="2200" spc="-1125" dirty="0">
                <a:latin typeface="Wingdings"/>
                <a:cs typeface="Wingdings"/>
              </a:rPr>
              <a:t> </a:t>
            </a:r>
            <a:r>
              <a:rPr sz="2200" spc="-15" dirty="0">
                <a:latin typeface="FangSong"/>
                <a:cs typeface="FangSong"/>
              </a:rPr>
              <a:t>预训练</a:t>
            </a:r>
            <a:r>
              <a:rPr sz="2200" spc="-20" dirty="0">
                <a:latin typeface="Verdana"/>
                <a:cs typeface="Verdana"/>
              </a:rPr>
              <a:t>+</a:t>
            </a:r>
            <a:r>
              <a:rPr sz="2200" spc="-15" dirty="0">
                <a:latin typeface="FangSong"/>
                <a:cs typeface="FangSong"/>
              </a:rPr>
              <a:t>微调</a:t>
            </a:r>
            <a:endParaRPr sz="2200" dirty="0">
              <a:latin typeface="FangSong"/>
              <a:cs typeface="FangSong"/>
            </a:endParaRPr>
          </a:p>
          <a:p>
            <a:pPr marL="12700">
              <a:spcBef>
                <a:spcPts val="1205"/>
              </a:spcBef>
              <a:tabLst>
                <a:tab pos="354965" algn="l"/>
              </a:tabLst>
            </a:pPr>
            <a:r>
              <a:rPr sz="2000" dirty="0">
                <a:latin typeface="Arial"/>
                <a:cs typeface="Arial"/>
              </a:rPr>
              <a:t>•	</a:t>
            </a:r>
            <a:r>
              <a:rPr sz="2000" spc="10" dirty="0">
                <a:latin typeface="FangSong"/>
                <a:cs typeface="FangSong"/>
              </a:rPr>
              <a:t>预训</a:t>
            </a:r>
            <a:r>
              <a:rPr sz="2000" spc="-5" dirty="0">
                <a:latin typeface="FangSong"/>
                <a:cs typeface="FangSong"/>
              </a:rPr>
              <a:t>练</a:t>
            </a:r>
            <a:r>
              <a:rPr sz="2000" dirty="0">
                <a:latin typeface="Verdana"/>
                <a:cs typeface="Verdana"/>
              </a:rPr>
              <a:t>:</a:t>
            </a:r>
            <a:r>
              <a:rPr sz="2000" spc="-45" dirty="0">
                <a:latin typeface="Verdana"/>
                <a:cs typeface="Verdana"/>
              </a:rPr>
              <a:t> </a:t>
            </a:r>
            <a:r>
              <a:rPr lang="zh-CN" altLang="en-US" sz="2000" spc="-45" dirty="0">
                <a:latin typeface="Verdana"/>
                <a:cs typeface="Verdana"/>
              </a:rPr>
              <a:t>有</a:t>
            </a:r>
            <a:r>
              <a:rPr sz="2000" spc="10" dirty="0" err="1">
                <a:latin typeface="FangSong"/>
                <a:cs typeface="FangSong"/>
              </a:rPr>
              <a:t>监督</a:t>
            </a:r>
            <a:r>
              <a:rPr sz="2000" dirty="0" err="1">
                <a:latin typeface="FangSong"/>
                <a:cs typeface="FangSong"/>
              </a:rPr>
              <a:t>逐层训</a:t>
            </a:r>
            <a:r>
              <a:rPr sz="2000" spc="-15" dirty="0" err="1">
                <a:latin typeface="FangSong"/>
                <a:cs typeface="FangSong"/>
              </a:rPr>
              <a:t>练</a:t>
            </a:r>
            <a:r>
              <a:rPr sz="2000" dirty="0" err="1">
                <a:latin typeface="FangSong"/>
                <a:cs typeface="FangSong"/>
              </a:rPr>
              <a:t>，每</a:t>
            </a:r>
            <a:r>
              <a:rPr sz="2000" spc="-15" dirty="0" err="1">
                <a:latin typeface="FangSong"/>
                <a:cs typeface="FangSong"/>
              </a:rPr>
              <a:t>次</a:t>
            </a:r>
            <a:r>
              <a:rPr sz="2000" dirty="0" err="1">
                <a:latin typeface="FangSong"/>
                <a:cs typeface="FangSong"/>
              </a:rPr>
              <a:t>训练</a:t>
            </a:r>
            <a:r>
              <a:rPr sz="2000" spc="-15" dirty="0" err="1">
                <a:latin typeface="FangSong"/>
                <a:cs typeface="FangSong"/>
              </a:rPr>
              <a:t>一</a:t>
            </a:r>
            <a:r>
              <a:rPr sz="2000" spc="5" dirty="0" err="1">
                <a:latin typeface="FangSong"/>
                <a:cs typeface="FangSong"/>
              </a:rPr>
              <a:t>层</a:t>
            </a:r>
            <a:r>
              <a:rPr sz="2000" dirty="0" err="1">
                <a:latin typeface="FangSong"/>
                <a:cs typeface="FangSong"/>
              </a:rPr>
              <a:t>隐</a:t>
            </a:r>
            <a:r>
              <a:rPr sz="2000" spc="-15" dirty="0" err="1">
                <a:latin typeface="FangSong"/>
                <a:cs typeface="FangSong"/>
              </a:rPr>
              <a:t>结</a:t>
            </a:r>
            <a:r>
              <a:rPr sz="2000" dirty="0" err="1">
                <a:latin typeface="FangSong"/>
                <a:cs typeface="FangSong"/>
              </a:rPr>
              <a:t>点</a:t>
            </a:r>
            <a:endParaRPr sz="2000" dirty="0">
              <a:latin typeface="FangSong"/>
              <a:cs typeface="FangSong"/>
            </a:endParaRPr>
          </a:p>
          <a:p>
            <a:pPr marL="12700">
              <a:spcBef>
                <a:spcPts val="1200"/>
              </a:spcBef>
              <a:tabLst>
                <a:tab pos="354965" algn="l"/>
              </a:tabLst>
            </a:pPr>
            <a:r>
              <a:rPr sz="2000" dirty="0">
                <a:latin typeface="Arial"/>
                <a:cs typeface="Arial"/>
              </a:rPr>
              <a:t>•	</a:t>
            </a:r>
            <a:r>
              <a:rPr sz="2000" spc="10" dirty="0">
                <a:latin typeface="FangSong"/>
                <a:cs typeface="FangSong"/>
              </a:rPr>
              <a:t>微调</a:t>
            </a:r>
            <a:r>
              <a:rPr sz="2000" dirty="0">
                <a:latin typeface="FangSong"/>
                <a:cs typeface="FangSong"/>
              </a:rPr>
              <a:t>：</a:t>
            </a:r>
            <a:r>
              <a:rPr sz="2000" spc="-5" dirty="0">
                <a:latin typeface="FangSong"/>
                <a:cs typeface="FangSong"/>
              </a:rPr>
              <a:t>预</a:t>
            </a:r>
            <a:r>
              <a:rPr sz="2000" spc="-15" dirty="0">
                <a:latin typeface="FangSong"/>
                <a:cs typeface="FangSong"/>
              </a:rPr>
              <a:t>训</a:t>
            </a:r>
            <a:r>
              <a:rPr sz="2000" dirty="0">
                <a:latin typeface="FangSong"/>
                <a:cs typeface="FangSong"/>
              </a:rPr>
              <a:t>练全</a:t>
            </a:r>
            <a:r>
              <a:rPr sz="2000" spc="-15" dirty="0">
                <a:latin typeface="FangSong"/>
                <a:cs typeface="FangSong"/>
              </a:rPr>
              <a:t>部</a:t>
            </a:r>
            <a:r>
              <a:rPr sz="2000" dirty="0">
                <a:latin typeface="FangSong"/>
                <a:cs typeface="FangSong"/>
              </a:rPr>
              <a:t>完成</a:t>
            </a:r>
            <a:r>
              <a:rPr sz="2000" spc="-10" dirty="0">
                <a:latin typeface="FangSong"/>
                <a:cs typeface="FangSong"/>
              </a:rPr>
              <a:t>后</a:t>
            </a:r>
            <a:r>
              <a:rPr sz="2000" dirty="0">
                <a:latin typeface="Verdana"/>
                <a:cs typeface="Verdana"/>
              </a:rPr>
              <a:t>,</a:t>
            </a:r>
            <a:r>
              <a:rPr sz="2000" spc="-45" dirty="0">
                <a:latin typeface="Verdana"/>
                <a:cs typeface="Verdana"/>
              </a:rPr>
              <a:t> </a:t>
            </a:r>
            <a:r>
              <a:rPr sz="2000" spc="10" dirty="0">
                <a:latin typeface="FangSong"/>
                <a:cs typeface="FangSong"/>
              </a:rPr>
              <a:t>对全</a:t>
            </a:r>
            <a:r>
              <a:rPr sz="2000" dirty="0">
                <a:latin typeface="FangSong"/>
                <a:cs typeface="FangSong"/>
              </a:rPr>
              <a:t>网</a:t>
            </a:r>
            <a:r>
              <a:rPr sz="2000" spc="5" dirty="0">
                <a:latin typeface="FangSong"/>
                <a:cs typeface="FangSong"/>
              </a:rPr>
              <a:t>络</a:t>
            </a:r>
            <a:r>
              <a:rPr sz="2000" spc="-15" dirty="0">
                <a:latin typeface="FangSong"/>
                <a:cs typeface="FangSong"/>
              </a:rPr>
              <a:t>进</a:t>
            </a:r>
            <a:r>
              <a:rPr sz="2000" dirty="0">
                <a:latin typeface="FangSong"/>
                <a:cs typeface="FangSong"/>
              </a:rPr>
              <a:t>行微</a:t>
            </a:r>
            <a:r>
              <a:rPr sz="2000" spc="-15" dirty="0">
                <a:latin typeface="FangSong"/>
                <a:cs typeface="FangSong"/>
              </a:rPr>
              <a:t>调</a:t>
            </a:r>
            <a:r>
              <a:rPr sz="2000" dirty="0">
                <a:latin typeface="FangSong"/>
                <a:cs typeface="FangSong"/>
              </a:rPr>
              <a:t>训练</a:t>
            </a:r>
            <a:r>
              <a:rPr sz="2000" spc="-15" dirty="0">
                <a:latin typeface="FangSong"/>
                <a:cs typeface="FangSong"/>
              </a:rPr>
              <a:t>，</a:t>
            </a:r>
            <a:r>
              <a:rPr sz="2000" dirty="0">
                <a:latin typeface="FangSong"/>
                <a:cs typeface="FangSong"/>
              </a:rPr>
              <a:t>通常</a:t>
            </a:r>
            <a:r>
              <a:rPr sz="2000" spc="-15" dirty="0">
                <a:latin typeface="FangSong"/>
                <a:cs typeface="FangSong"/>
              </a:rPr>
              <a:t>使</a:t>
            </a:r>
            <a:r>
              <a:rPr sz="2000" dirty="0">
                <a:latin typeface="FangSong"/>
                <a:cs typeface="FangSong"/>
              </a:rPr>
              <a:t>用</a:t>
            </a:r>
            <a:r>
              <a:rPr sz="2000" spc="-10" dirty="0">
                <a:latin typeface="Verdana"/>
                <a:cs typeface="Verdana"/>
              </a:rPr>
              <a:t>BP</a:t>
            </a:r>
            <a:r>
              <a:rPr sz="2000" dirty="0">
                <a:latin typeface="FangSong"/>
                <a:cs typeface="FangSong"/>
              </a:rPr>
              <a:t>算法</a:t>
            </a:r>
          </a:p>
          <a:p>
            <a:pPr marL="12700">
              <a:spcBef>
                <a:spcPts val="1200"/>
              </a:spcBef>
            </a:pPr>
            <a:r>
              <a:rPr sz="2000" spc="5" dirty="0">
                <a:solidFill>
                  <a:srgbClr val="FF0000"/>
                </a:solidFill>
                <a:latin typeface="FangSong"/>
                <a:cs typeface="FangSong"/>
              </a:rPr>
              <a:t>可视</a:t>
            </a:r>
            <a:r>
              <a:rPr sz="2000" dirty="0">
                <a:solidFill>
                  <a:srgbClr val="FF0000"/>
                </a:solidFill>
                <a:latin typeface="FangSong"/>
                <a:cs typeface="FangSong"/>
              </a:rPr>
              <a:t>为将</a:t>
            </a:r>
            <a:r>
              <a:rPr sz="2000" spc="-20" dirty="0">
                <a:solidFill>
                  <a:srgbClr val="FF0000"/>
                </a:solidFill>
                <a:latin typeface="FangSong"/>
                <a:cs typeface="FangSong"/>
              </a:rPr>
              <a:t>大</a:t>
            </a:r>
            <a:r>
              <a:rPr sz="2000" dirty="0">
                <a:solidFill>
                  <a:srgbClr val="FF0000"/>
                </a:solidFill>
                <a:latin typeface="FangSong"/>
                <a:cs typeface="FangSong"/>
              </a:rPr>
              <a:t>量参</a:t>
            </a:r>
            <a:r>
              <a:rPr sz="2000" spc="-15" dirty="0">
                <a:solidFill>
                  <a:srgbClr val="FF0000"/>
                </a:solidFill>
                <a:latin typeface="FangSong"/>
                <a:cs typeface="FangSong"/>
              </a:rPr>
              <a:t>数</a:t>
            </a:r>
            <a:r>
              <a:rPr sz="2000" dirty="0">
                <a:solidFill>
                  <a:srgbClr val="FF0000"/>
                </a:solidFill>
                <a:latin typeface="FangSong"/>
                <a:cs typeface="FangSong"/>
              </a:rPr>
              <a:t>分组</a:t>
            </a:r>
            <a:r>
              <a:rPr sz="2000" spc="-20" dirty="0">
                <a:solidFill>
                  <a:srgbClr val="FF0000"/>
                </a:solidFill>
                <a:latin typeface="FangSong"/>
                <a:cs typeface="FangSong"/>
              </a:rPr>
              <a:t>，</a:t>
            </a:r>
            <a:r>
              <a:rPr sz="2000" dirty="0">
                <a:solidFill>
                  <a:srgbClr val="FF0000"/>
                </a:solidFill>
                <a:latin typeface="FangSong"/>
                <a:cs typeface="FangSong"/>
              </a:rPr>
              <a:t>对每</a:t>
            </a:r>
            <a:r>
              <a:rPr sz="2000" spc="-20" dirty="0">
                <a:solidFill>
                  <a:srgbClr val="FF0000"/>
                </a:solidFill>
                <a:latin typeface="FangSong"/>
                <a:cs typeface="FangSong"/>
              </a:rPr>
              <a:t>组</a:t>
            </a:r>
            <a:r>
              <a:rPr sz="2000" spc="-5" dirty="0">
                <a:solidFill>
                  <a:srgbClr val="FF0000"/>
                </a:solidFill>
                <a:latin typeface="FangSong"/>
                <a:cs typeface="FangSong"/>
              </a:rPr>
              <a:t>先</a:t>
            </a:r>
            <a:r>
              <a:rPr sz="2000" dirty="0">
                <a:solidFill>
                  <a:srgbClr val="FF0000"/>
                </a:solidFill>
                <a:latin typeface="FangSong"/>
                <a:cs typeface="FangSong"/>
              </a:rPr>
              <a:t>找</a:t>
            </a:r>
            <a:r>
              <a:rPr sz="2000" spc="-20" dirty="0">
                <a:solidFill>
                  <a:srgbClr val="FF0000"/>
                </a:solidFill>
                <a:latin typeface="FangSong"/>
                <a:cs typeface="FangSong"/>
              </a:rPr>
              <a:t>到</a:t>
            </a:r>
            <a:r>
              <a:rPr sz="2000" dirty="0">
                <a:solidFill>
                  <a:srgbClr val="FF0000"/>
                </a:solidFill>
                <a:latin typeface="FangSong"/>
                <a:cs typeface="FangSong"/>
              </a:rPr>
              <a:t>较好</a:t>
            </a:r>
            <a:r>
              <a:rPr sz="2000" spc="-20" dirty="0">
                <a:solidFill>
                  <a:srgbClr val="FF0000"/>
                </a:solidFill>
                <a:latin typeface="FangSong"/>
                <a:cs typeface="FangSong"/>
              </a:rPr>
              <a:t>的</a:t>
            </a:r>
            <a:r>
              <a:rPr sz="2000" dirty="0">
                <a:solidFill>
                  <a:srgbClr val="FF0000"/>
                </a:solidFill>
                <a:latin typeface="FangSong"/>
                <a:cs typeface="FangSong"/>
              </a:rPr>
              <a:t>局部</a:t>
            </a:r>
            <a:r>
              <a:rPr sz="2000" spc="-20" dirty="0">
                <a:solidFill>
                  <a:srgbClr val="FF0000"/>
                </a:solidFill>
                <a:latin typeface="FangSong"/>
                <a:cs typeface="FangSong"/>
              </a:rPr>
              <a:t>配</a:t>
            </a:r>
            <a:r>
              <a:rPr sz="2000" dirty="0">
                <a:solidFill>
                  <a:srgbClr val="FF0000"/>
                </a:solidFill>
                <a:latin typeface="FangSong"/>
                <a:cs typeface="FangSong"/>
              </a:rPr>
              <a:t>置，</a:t>
            </a:r>
            <a:r>
              <a:rPr sz="2000" spc="-20" dirty="0">
                <a:solidFill>
                  <a:srgbClr val="FF0000"/>
                </a:solidFill>
                <a:latin typeface="FangSong"/>
                <a:cs typeface="FangSong"/>
              </a:rPr>
              <a:t>再</a:t>
            </a:r>
            <a:r>
              <a:rPr sz="2000" dirty="0">
                <a:solidFill>
                  <a:srgbClr val="FF0000"/>
                </a:solidFill>
                <a:latin typeface="FangSong"/>
                <a:cs typeface="FangSong"/>
              </a:rPr>
              <a:t>全局</a:t>
            </a:r>
            <a:r>
              <a:rPr sz="2000" spc="-15" dirty="0">
                <a:solidFill>
                  <a:srgbClr val="FF0000"/>
                </a:solidFill>
                <a:latin typeface="FangSong"/>
                <a:cs typeface="FangSong"/>
              </a:rPr>
              <a:t>寻优</a:t>
            </a:r>
            <a:endParaRPr sz="2000" dirty="0">
              <a:latin typeface="FangSong"/>
              <a:cs typeface="FangSong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891385" y="3035756"/>
            <a:ext cx="3482340" cy="3385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98145" indent="-385445">
              <a:buFont typeface="Wingdings"/>
              <a:buChar char=""/>
              <a:tabLst>
                <a:tab pos="398780" algn="l"/>
              </a:tabLst>
            </a:pPr>
            <a:r>
              <a:rPr sz="2200" spc="-15" dirty="0">
                <a:latin typeface="FangSong"/>
                <a:cs typeface="FangSong"/>
              </a:rPr>
              <a:t>权共</a:t>
            </a:r>
            <a:r>
              <a:rPr sz="2200" spc="-25" dirty="0">
                <a:latin typeface="FangSong"/>
                <a:cs typeface="FangSong"/>
              </a:rPr>
              <a:t>享</a:t>
            </a:r>
            <a:r>
              <a:rPr sz="2200" spc="-345" dirty="0">
                <a:latin typeface="FangSong"/>
                <a:cs typeface="FangSong"/>
              </a:rPr>
              <a:t> </a:t>
            </a:r>
            <a:r>
              <a:rPr sz="2000" spc="-5" dirty="0">
                <a:latin typeface="Verdana"/>
                <a:cs typeface="Verdana"/>
              </a:rPr>
              <a:t>(</a:t>
            </a:r>
            <a:r>
              <a:rPr sz="2000" dirty="0">
                <a:latin typeface="Verdana"/>
                <a:cs typeface="Verdana"/>
              </a:rPr>
              <a:t>w</a:t>
            </a:r>
            <a:r>
              <a:rPr sz="2000" spc="-10" dirty="0">
                <a:latin typeface="Verdana"/>
                <a:cs typeface="Verdana"/>
              </a:rPr>
              <a:t>e</a:t>
            </a:r>
            <a:r>
              <a:rPr sz="2000" spc="-5" dirty="0">
                <a:latin typeface="Verdana"/>
                <a:cs typeface="Verdana"/>
              </a:rPr>
              <a:t>igh</a:t>
            </a:r>
            <a:r>
              <a:rPr sz="2000" spc="-25" dirty="0">
                <a:latin typeface="Verdana"/>
                <a:cs typeface="Verdana"/>
              </a:rPr>
              <a:t>t</a:t>
            </a:r>
            <a:r>
              <a:rPr sz="2000" dirty="0">
                <a:latin typeface="Verdana"/>
                <a:cs typeface="Verdana"/>
              </a:rPr>
              <a:t>-shar</a:t>
            </a:r>
            <a:r>
              <a:rPr sz="2000" spc="-15" dirty="0">
                <a:latin typeface="Verdana"/>
                <a:cs typeface="Verdana"/>
              </a:rPr>
              <a:t>i</a:t>
            </a:r>
            <a:r>
              <a:rPr sz="2000" dirty="0">
                <a:latin typeface="Verdana"/>
                <a:cs typeface="Verdana"/>
              </a:rPr>
              <a:t>ng)</a:t>
            </a:r>
            <a:endParaRPr sz="2000"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30960678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神经元与神经网络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868220" y="1148996"/>
            <a:ext cx="8355330" cy="16876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88265"/>
            <a:r>
              <a:rPr sz="2000" dirty="0">
                <a:solidFill>
                  <a:srgbClr val="0000FF"/>
                </a:solidFill>
                <a:latin typeface="Verdana"/>
                <a:cs typeface="Verdana"/>
              </a:rPr>
              <a:t>neu</a:t>
            </a:r>
            <a:r>
              <a:rPr sz="2000" spc="-40" dirty="0">
                <a:solidFill>
                  <a:srgbClr val="0000FF"/>
                </a:solidFill>
                <a:latin typeface="Verdana"/>
                <a:cs typeface="Verdana"/>
              </a:rPr>
              <a:t>r</a:t>
            </a:r>
            <a:r>
              <a:rPr sz="2000" dirty="0">
                <a:solidFill>
                  <a:srgbClr val="0000FF"/>
                </a:solidFill>
                <a:latin typeface="Verdana"/>
                <a:cs typeface="Verdana"/>
              </a:rPr>
              <a:t>al</a:t>
            </a:r>
            <a:r>
              <a:rPr sz="2000" spc="-40" dirty="0">
                <a:solidFill>
                  <a:srgbClr val="0000FF"/>
                </a:solidFill>
                <a:latin typeface="Verdana"/>
                <a:cs typeface="Verdana"/>
              </a:rPr>
              <a:t> </a:t>
            </a:r>
            <a:r>
              <a:rPr sz="2000" dirty="0">
                <a:solidFill>
                  <a:srgbClr val="0000FF"/>
                </a:solidFill>
                <a:latin typeface="Verdana"/>
                <a:cs typeface="Verdana"/>
              </a:rPr>
              <a:t>networks</a:t>
            </a:r>
            <a:r>
              <a:rPr sz="2000" spc="-35" dirty="0">
                <a:solidFill>
                  <a:srgbClr val="0000FF"/>
                </a:solidFill>
                <a:latin typeface="Verdana"/>
                <a:cs typeface="Verdana"/>
              </a:rPr>
              <a:t> </a:t>
            </a:r>
            <a:r>
              <a:rPr sz="2000" dirty="0">
                <a:latin typeface="Verdana"/>
                <a:cs typeface="Verdana"/>
              </a:rPr>
              <a:t>a</a:t>
            </a:r>
            <a:r>
              <a:rPr sz="2000" spc="-10" dirty="0">
                <a:latin typeface="Verdana"/>
                <a:cs typeface="Verdana"/>
              </a:rPr>
              <a:t>r</a:t>
            </a:r>
            <a:r>
              <a:rPr sz="2000" dirty="0">
                <a:latin typeface="Verdana"/>
                <a:cs typeface="Verdana"/>
              </a:rPr>
              <a:t>e</a:t>
            </a:r>
            <a:r>
              <a:rPr sz="2000" spc="-15" dirty="0">
                <a:latin typeface="Verdana"/>
                <a:cs typeface="Verdana"/>
              </a:rPr>
              <a:t> </a:t>
            </a:r>
            <a:r>
              <a:rPr sz="2000" dirty="0">
                <a:latin typeface="Verdana"/>
                <a:cs typeface="Verdana"/>
              </a:rPr>
              <a:t>m</a:t>
            </a:r>
            <a:r>
              <a:rPr sz="2000" spc="-10" dirty="0">
                <a:latin typeface="Verdana"/>
                <a:cs typeface="Verdana"/>
              </a:rPr>
              <a:t>a</a:t>
            </a:r>
            <a:r>
              <a:rPr sz="2000" dirty="0">
                <a:latin typeface="Verdana"/>
                <a:cs typeface="Verdana"/>
              </a:rPr>
              <a:t>ssi</a:t>
            </a:r>
            <a:r>
              <a:rPr sz="2000" spc="-25" dirty="0">
                <a:latin typeface="Verdana"/>
                <a:cs typeface="Verdana"/>
              </a:rPr>
              <a:t>v</a:t>
            </a:r>
            <a:r>
              <a:rPr sz="2000" spc="-10" dirty="0">
                <a:latin typeface="Verdana"/>
                <a:cs typeface="Verdana"/>
              </a:rPr>
              <a:t>el</a:t>
            </a:r>
            <a:r>
              <a:rPr sz="2000" dirty="0">
                <a:latin typeface="Verdana"/>
                <a:cs typeface="Verdana"/>
              </a:rPr>
              <a:t>y</a:t>
            </a:r>
            <a:r>
              <a:rPr sz="2000" spc="5" dirty="0">
                <a:latin typeface="Verdana"/>
                <a:cs typeface="Verdana"/>
              </a:rPr>
              <a:t> </a:t>
            </a:r>
            <a:r>
              <a:rPr sz="2000" dirty="0">
                <a:latin typeface="Verdana"/>
                <a:cs typeface="Verdana"/>
              </a:rPr>
              <a:t>pa</a:t>
            </a:r>
            <a:r>
              <a:rPr sz="2000" spc="-45" dirty="0">
                <a:latin typeface="Verdana"/>
                <a:cs typeface="Verdana"/>
              </a:rPr>
              <a:t>r</a:t>
            </a:r>
            <a:r>
              <a:rPr sz="2000" dirty="0">
                <a:latin typeface="Verdana"/>
                <a:cs typeface="Verdana"/>
              </a:rPr>
              <a:t>a</a:t>
            </a:r>
            <a:r>
              <a:rPr sz="2000" spc="-15" dirty="0">
                <a:latin typeface="Verdana"/>
                <a:cs typeface="Verdana"/>
              </a:rPr>
              <a:t>l</a:t>
            </a:r>
            <a:r>
              <a:rPr sz="2000" spc="-5" dirty="0">
                <a:latin typeface="Verdana"/>
                <a:cs typeface="Verdana"/>
              </a:rPr>
              <a:t>l</a:t>
            </a:r>
            <a:r>
              <a:rPr sz="2000" spc="-15" dirty="0">
                <a:latin typeface="Verdana"/>
                <a:cs typeface="Verdana"/>
              </a:rPr>
              <a:t>e</a:t>
            </a:r>
            <a:r>
              <a:rPr sz="2000" dirty="0">
                <a:latin typeface="Verdana"/>
                <a:cs typeface="Verdana"/>
              </a:rPr>
              <a:t>l</a:t>
            </a:r>
            <a:r>
              <a:rPr sz="2000" spc="15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inte</a:t>
            </a:r>
            <a:r>
              <a:rPr sz="2000" spc="5" dirty="0">
                <a:latin typeface="Verdana"/>
                <a:cs typeface="Verdana"/>
              </a:rPr>
              <a:t>r</a:t>
            </a:r>
            <a:r>
              <a:rPr sz="2000" dirty="0">
                <a:latin typeface="Verdana"/>
                <a:cs typeface="Verdana"/>
              </a:rPr>
              <a:t>connect</a:t>
            </a:r>
            <a:r>
              <a:rPr sz="2000" spc="-10" dirty="0">
                <a:latin typeface="Verdana"/>
                <a:cs typeface="Verdana"/>
              </a:rPr>
              <a:t>e</a:t>
            </a:r>
            <a:r>
              <a:rPr sz="2000" dirty="0">
                <a:latin typeface="Verdana"/>
                <a:cs typeface="Verdana"/>
              </a:rPr>
              <a:t>d</a:t>
            </a:r>
            <a:r>
              <a:rPr sz="2000" spc="-45" dirty="0">
                <a:latin typeface="Verdana"/>
                <a:cs typeface="Verdana"/>
              </a:rPr>
              <a:t> </a:t>
            </a:r>
            <a:r>
              <a:rPr sz="2000" dirty="0">
                <a:latin typeface="Verdana"/>
                <a:cs typeface="Verdana"/>
              </a:rPr>
              <a:t>networks of</a:t>
            </a:r>
            <a:r>
              <a:rPr sz="2000" spc="-15" dirty="0">
                <a:latin typeface="Verdana"/>
                <a:cs typeface="Verdana"/>
              </a:rPr>
              <a:t> </a:t>
            </a:r>
            <a:r>
              <a:rPr sz="2000" dirty="0">
                <a:solidFill>
                  <a:srgbClr val="FF0000"/>
                </a:solidFill>
                <a:latin typeface="Verdana"/>
                <a:cs typeface="Verdana"/>
              </a:rPr>
              <a:t>s</a:t>
            </a:r>
            <a:r>
              <a:rPr sz="2000" spc="-15" dirty="0">
                <a:solidFill>
                  <a:srgbClr val="FF0000"/>
                </a:solidFill>
                <a:latin typeface="Verdana"/>
                <a:cs typeface="Verdana"/>
              </a:rPr>
              <a:t>i</a:t>
            </a:r>
            <a:r>
              <a:rPr sz="2000" spc="-10" dirty="0">
                <a:solidFill>
                  <a:srgbClr val="FF0000"/>
                </a:solidFill>
                <a:latin typeface="Verdana"/>
                <a:cs typeface="Verdana"/>
              </a:rPr>
              <a:t>m</a:t>
            </a:r>
            <a:r>
              <a:rPr sz="2000" dirty="0">
                <a:solidFill>
                  <a:srgbClr val="FF0000"/>
                </a:solidFill>
                <a:latin typeface="Verdana"/>
                <a:cs typeface="Verdana"/>
              </a:rPr>
              <a:t>p</a:t>
            </a:r>
            <a:r>
              <a:rPr sz="2000" spc="-15" dirty="0">
                <a:solidFill>
                  <a:srgbClr val="FF0000"/>
                </a:solidFill>
                <a:latin typeface="Verdana"/>
                <a:cs typeface="Verdana"/>
              </a:rPr>
              <a:t>l</a:t>
            </a:r>
            <a:r>
              <a:rPr sz="2000" dirty="0">
                <a:solidFill>
                  <a:srgbClr val="FF0000"/>
                </a:solidFill>
                <a:latin typeface="Verdana"/>
                <a:cs typeface="Verdana"/>
              </a:rPr>
              <a:t>e</a:t>
            </a:r>
            <a:r>
              <a:rPr sz="2000" spc="5" dirty="0">
                <a:solidFill>
                  <a:srgbClr val="FF0000"/>
                </a:solidFill>
                <a:latin typeface="Verdana"/>
                <a:cs typeface="Verdana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Verdana"/>
                <a:cs typeface="Verdana"/>
              </a:rPr>
              <a:t>(usua</a:t>
            </a:r>
            <a:r>
              <a:rPr sz="2000" spc="-15" dirty="0">
                <a:solidFill>
                  <a:srgbClr val="FF0000"/>
                </a:solidFill>
                <a:latin typeface="Verdana"/>
                <a:cs typeface="Verdana"/>
              </a:rPr>
              <a:t>l</a:t>
            </a:r>
            <a:r>
              <a:rPr sz="2000" spc="-10" dirty="0">
                <a:solidFill>
                  <a:srgbClr val="FF0000"/>
                </a:solidFill>
                <a:latin typeface="Verdana"/>
                <a:cs typeface="Verdana"/>
              </a:rPr>
              <a:t>l</a:t>
            </a:r>
            <a:r>
              <a:rPr sz="2000" dirty="0">
                <a:solidFill>
                  <a:srgbClr val="FF0000"/>
                </a:solidFill>
                <a:latin typeface="Verdana"/>
                <a:cs typeface="Verdana"/>
              </a:rPr>
              <a:t>y</a:t>
            </a:r>
            <a:r>
              <a:rPr sz="2000" spc="-10" dirty="0">
                <a:solidFill>
                  <a:srgbClr val="FF0000"/>
                </a:solidFill>
                <a:latin typeface="Verdana"/>
                <a:cs typeface="Verdana"/>
              </a:rPr>
              <a:t> </a:t>
            </a:r>
            <a:r>
              <a:rPr sz="2000" dirty="0">
                <a:solidFill>
                  <a:srgbClr val="FF0000"/>
                </a:solidFill>
                <a:latin typeface="Verdana"/>
                <a:cs typeface="Verdana"/>
              </a:rPr>
              <a:t>a</a:t>
            </a:r>
            <a:r>
              <a:rPr sz="2000" spc="-10" dirty="0">
                <a:solidFill>
                  <a:srgbClr val="FF0000"/>
                </a:solidFill>
                <a:latin typeface="Verdana"/>
                <a:cs typeface="Verdana"/>
              </a:rPr>
              <a:t>d</a:t>
            </a:r>
            <a:r>
              <a:rPr sz="2000" dirty="0">
                <a:solidFill>
                  <a:srgbClr val="FF0000"/>
                </a:solidFill>
                <a:latin typeface="Verdana"/>
                <a:cs typeface="Verdana"/>
              </a:rPr>
              <a:t>a</a:t>
            </a:r>
            <a:r>
              <a:rPr sz="2000" spc="-10" dirty="0">
                <a:solidFill>
                  <a:srgbClr val="FF0000"/>
                </a:solidFill>
                <a:latin typeface="Verdana"/>
                <a:cs typeface="Verdana"/>
              </a:rPr>
              <a:t>p</a:t>
            </a:r>
            <a:r>
              <a:rPr sz="2000" dirty="0">
                <a:solidFill>
                  <a:srgbClr val="FF0000"/>
                </a:solidFill>
                <a:latin typeface="Verdana"/>
                <a:cs typeface="Verdana"/>
              </a:rPr>
              <a:t>ti</a:t>
            </a:r>
            <a:r>
              <a:rPr sz="2000" spc="-25" dirty="0">
                <a:solidFill>
                  <a:srgbClr val="FF0000"/>
                </a:solidFill>
                <a:latin typeface="Verdana"/>
                <a:cs typeface="Verdana"/>
              </a:rPr>
              <a:t>v</a:t>
            </a:r>
            <a:r>
              <a:rPr sz="2000" spc="-10" dirty="0">
                <a:solidFill>
                  <a:srgbClr val="FF0000"/>
                </a:solidFill>
                <a:latin typeface="Verdana"/>
                <a:cs typeface="Verdana"/>
              </a:rPr>
              <a:t>e</a:t>
            </a:r>
            <a:r>
              <a:rPr sz="2000" dirty="0">
                <a:solidFill>
                  <a:srgbClr val="FF0000"/>
                </a:solidFill>
                <a:latin typeface="Verdana"/>
                <a:cs typeface="Verdana"/>
              </a:rPr>
              <a:t>)</a:t>
            </a:r>
            <a:r>
              <a:rPr sz="2000" spc="-10" dirty="0">
                <a:solidFill>
                  <a:srgbClr val="FF0000"/>
                </a:solidFill>
                <a:latin typeface="Verdana"/>
                <a:cs typeface="Verdana"/>
              </a:rPr>
              <a:t> e</a:t>
            </a:r>
            <a:r>
              <a:rPr sz="2000" spc="-5" dirty="0">
                <a:solidFill>
                  <a:srgbClr val="FF0000"/>
                </a:solidFill>
                <a:latin typeface="Verdana"/>
                <a:cs typeface="Verdana"/>
              </a:rPr>
              <a:t>l</a:t>
            </a:r>
            <a:r>
              <a:rPr sz="2000" spc="-15" dirty="0">
                <a:solidFill>
                  <a:srgbClr val="FF0000"/>
                </a:solidFill>
                <a:latin typeface="Verdana"/>
                <a:cs typeface="Verdana"/>
              </a:rPr>
              <a:t>e</a:t>
            </a:r>
            <a:r>
              <a:rPr sz="2000" spc="-10" dirty="0">
                <a:solidFill>
                  <a:srgbClr val="FF0000"/>
                </a:solidFill>
                <a:latin typeface="Verdana"/>
                <a:cs typeface="Verdana"/>
              </a:rPr>
              <a:t>me</a:t>
            </a:r>
            <a:r>
              <a:rPr sz="2000" dirty="0">
                <a:solidFill>
                  <a:srgbClr val="FF0000"/>
                </a:solidFill>
                <a:latin typeface="Verdana"/>
                <a:cs typeface="Verdana"/>
              </a:rPr>
              <a:t>nts</a:t>
            </a:r>
            <a:r>
              <a:rPr sz="2000" spc="-10" dirty="0">
                <a:solidFill>
                  <a:srgbClr val="FF0000"/>
                </a:solidFill>
                <a:latin typeface="Verdana"/>
                <a:cs typeface="Verdana"/>
              </a:rPr>
              <a:t> </a:t>
            </a:r>
            <a:r>
              <a:rPr sz="2000" dirty="0">
                <a:latin typeface="Verdana"/>
                <a:cs typeface="Verdana"/>
              </a:rPr>
              <a:t>and</a:t>
            </a:r>
            <a:r>
              <a:rPr sz="2000" spc="-20" dirty="0">
                <a:latin typeface="Verdana"/>
                <a:cs typeface="Verdana"/>
              </a:rPr>
              <a:t> </a:t>
            </a:r>
            <a:r>
              <a:rPr sz="2000" dirty="0">
                <a:latin typeface="Verdana"/>
                <a:cs typeface="Verdana"/>
              </a:rPr>
              <a:t>the</a:t>
            </a:r>
            <a:r>
              <a:rPr sz="2000" spc="-15" dirty="0">
                <a:latin typeface="Verdana"/>
                <a:cs typeface="Verdana"/>
              </a:rPr>
              <a:t>i</a:t>
            </a:r>
            <a:r>
              <a:rPr sz="2000" dirty="0">
                <a:latin typeface="Verdana"/>
                <a:cs typeface="Verdana"/>
              </a:rPr>
              <a:t>r</a:t>
            </a:r>
            <a:r>
              <a:rPr sz="2000" spc="-15" dirty="0">
                <a:latin typeface="Verdana"/>
                <a:cs typeface="Verdana"/>
              </a:rPr>
              <a:t> </a:t>
            </a:r>
            <a:r>
              <a:rPr sz="2000" dirty="0">
                <a:latin typeface="Verdana"/>
                <a:cs typeface="Verdana"/>
              </a:rPr>
              <a:t>hi</a:t>
            </a:r>
            <a:r>
              <a:rPr sz="2000" spc="-20" dirty="0">
                <a:latin typeface="Verdana"/>
                <a:cs typeface="Verdana"/>
              </a:rPr>
              <a:t>e</a:t>
            </a:r>
            <a:r>
              <a:rPr sz="2000" spc="-40" dirty="0">
                <a:latin typeface="Verdana"/>
                <a:cs typeface="Verdana"/>
              </a:rPr>
              <a:t>r</a:t>
            </a:r>
            <a:r>
              <a:rPr sz="2000" dirty="0">
                <a:latin typeface="Verdana"/>
                <a:cs typeface="Verdana"/>
              </a:rPr>
              <a:t>a</a:t>
            </a:r>
            <a:r>
              <a:rPr sz="2000" spc="-10" dirty="0">
                <a:latin typeface="Verdana"/>
                <a:cs typeface="Verdana"/>
              </a:rPr>
              <a:t>r</a:t>
            </a:r>
            <a:r>
              <a:rPr sz="2000" dirty="0">
                <a:latin typeface="Verdana"/>
                <a:cs typeface="Verdana"/>
              </a:rPr>
              <a:t>chi</a:t>
            </a:r>
            <a:r>
              <a:rPr sz="2000" spc="-15" dirty="0">
                <a:latin typeface="Verdana"/>
                <a:cs typeface="Verdana"/>
              </a:rPr>
              <a:t>c</a:t>
            </a:r>
            <a:r>
              <a:rPr sz="2000" dirty="0">
                <a:latin typeface="Verdana"/>
                <a:cs typeface="Verdana"/>
              </a:rPr>
              <a:t>al o</a:t>
            </a:r>
            <a:r>
              <a:rPr sz="2000" spc="-10" dirty="0">
                <a:latin typeface="Verdana"/>
                <a:cs typeface="Verdana"/>
              </a:rPr>
              <a:t>r</a:t>
            </a:r>
            <a:r>
              <a:rPr sz="2000" dirty="0">
                <a:latin typeface="Verdana"/>
                <a:cs typeface="Verdana"/>
              </a:rPr>
              <a:t>gan</a:t>
            </a:r>
            <a:r>
              <a:rPr sz="2000" spc="-10" dirty="0">
                <a:latin typeface="Verdana"/>
                <a:cs typeface="Verdana"/>
              </a:rPr>
              <a:t>i</a:t>
            </a:r>
            <a:r>
              <a:rPr sz="2000" spc="-5" dirty="0">
                <a:latin typeface="Verdana"/>
                <a:cs typeface="Verdana"/>
              </a:rPr>
              <a:t>zati</a:t>
            </a:r>
            <a:r>
              <a:rPr sz="2000" spc="-10" dirty="0">
                <a:latin typeface="Verdana"/>
                <a:cs typeface="Verdana"/>
              </a:rPr>
              <a:t>o</a:t>
            </a:r>
            <a:r>
              <a:rPr sz="2000" dirty="0">
                <a:latin typeface="Verdana"/>
                <a:cs typeface="Verdana"/>
              </a:rPr>
              <a:t>ns</a:t>
            </a:r>
            <a:r>
              <a:rPr sz="2000" spc="-2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w</a:t>
            </a:r>
            <a:r>
              <a:rPr sz="2000" spc="5" dirty="0">
                <a:latin typeface="Verdana"/>
                <a:cs typeface="Verdana"/>
              </a:rPr>
              <a:t>h</a:t>
            </a:r>
            <a:r>
              <a:rPr sz="2000" spc="-10" dirty="0">
                <a:latin typeface="Verdana"/>
                <a:cs typeface="Verdana"/>
              </a:rPr>
              <a:t>ic</a:t>
            </a:r>
            <a:r>
              <a:rPr sz="2000" dirty="0">
                <a:latin typeface="Verdana"/>
                <a:cs typeface="Verdana"/>
              </a:rPr>
              <a:t>h</a:t>
            </a:r>
            <a:r>
              <a:rPr sz="2000" spc="-10" dirty="0">
                <a:latin typeface="Verdana"/>
                <a:cs typeface="Verdana"/>
              </a:rPr>
              <a:t> </a:t>
            </a:r>
            <a:r>
              <a:rPr sz="2000" dirty="0">
                <a:latin typeface="Verdana"/>
                <a:cs typeface="Verdana"/>
              </a:rPr>
              <a:t>a</a:t>
            </a:r>
            <a:r>
              <a:rPr sz="2000" spc="-10" dirty="0">
                <a:latin typeface="Verdana"/>
                <a:cs typeface="Verdana"/>
              </a:rPr>
              <a:t>r</a:t>
            </a:r>
            <a:r>
              <a:rPr sz="2000" dirty="0">
                <a:latin typeface="Verdana"/>
                <a:cs typeface="Verdana"/>
              </a:rPr>
              <a:t>e</a:t>
            </a:r>
            <a:r>
              <a:rPr sz="2000" spc="-15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intend</a:t>
            </a:r>
            <a:r>
              <a:rPr sz="2000" spc="15" dirty="0">
                <a:latin typeface="Verdana"/>
                <a:cs typeface="Verdana"/>
              </a:rPr>
              <a:t>e</a:t>
            </a:r>
            <a:r>
              <a:rPr sz="2000" dirty="0">
                <a:latin typeface="Verdana"/>
                <a:cs typeface="Verdana"/>
              </a:rPr>
              <a:t>d</a:t>
            </a:r>
            <a:r>
              <a:rPr sz="2000" spc="-25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t</a:t>
            </a:r>
            <a:r>
              <a:rPr sz="2000" dirty="0">
                <a:latin typeface="Verdana"/>
                <a:cs typeface="Verdana"/>
              </a:rPr>
              <a:t>o</a:t>
            </a:r>
            <a:r>
              <a:rPr sz="2000" spc="-15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inte</a:t>
            </a:r>
            <a:r>
              <a:rPr sz="2000" spc="-35" dirty="0">
                <a:latin typeface="Verdana"/>
                <a:cs typeface="Verdana"/>
              </a:rPr>
              <a:t>r</a:t>
            </a:r>
            <a:r>
              <a:rPr sz="2000" dirty="0">
                <a:latin typeface="Verdana"/>
                <a:cs typeface="Verdana"/>
              </a:rPr>
              <a:t>act</a:t>
            </a:r>
            <a:r>
              <a:rPr sz="2000" spc="-3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wit</a:t>
            </a:r>
            <a:r>
              <a:rPr sz="2000" dirty="0">
                <a:latin typeface="Verdana"/>
                <a:cs typeface="Verdana"/>
              </a:rPr>
              <a:t>h </a:t>
            </a:r>
            <a:r>
              <a:rPr sz="2000" spc="-5" dirty="0">
                <a:latin typeface="Verdana"/>
                <a:cs typeface="Verdana"/>
              </a:rPr>
              <a:t>th</a:t>
            </a:r>
            <a:r>
              <a:rPr sz="2000" dirty="0">
                <a:latin typeface="Verdana"/>
                <a:cs typeface="Verdana"/>
              </a:rPr>
              <a:t>e</a:t>
            </a:r>
            <a:r>
              <a:rPr sz="2000" spc="-25" dirty="0">
                <a:latin typeface="Verdana"/>
                <a:cs typeface="Verdana"/>
              </a:rPr>
              <a:t> </a:t>
            </a:r>
            <a:r>
              <a:rPr sz="2000" dirty="0">
                <a:latin typeface="Verdana"/>
                <a:cs typeface="Verdana"/>
              </a:rPr>
              <a:t>ob</a:t>
            </a:r>
            <a:r>
              <a:rPr sz="2000" spc="-15" dirty="0">
                <a:latin typeface="Verdana"/>
                <a:cs typeface="Verdana"/>
              </a:rPr>
              <a:t>j</a:t>
            </a:r>
            <a:r>
              <a:rPr sz="2000" spc="-10" dirty="0">
                <a:latin typeface="Verdana"/>
                <a:cs typeface="Verdana"/>
              </a:rPr>
              <a:t>e</a:t>
            </a:r>
            <a:r>
              <a:rPr sz="2000" dirty="0">
                <a:latin typeface="Verdana"/>
                <a:cs typeface="Verdana"/>
              </a:rPr>
              <a:t>cts</a:t>
            </a:r>
            <a:r>
              <a:rPr sz="2000" spc="-20" dirty="0">
                <a:latin typeface="Verdana"/>
                <a:cs typeface="Verdana"/>
              </a:rPr>
              <a:t> </a:t>
            </a:r>
            <a:r>
              <a:rPr sz="2000" dirty="0">
                <a:latin typeface="Verdana"/>
                <a:cs typeface="Verdana"/>
              </a:rPr>
              <a:t>of </a:t>
            </a:r>
            <a:r>
              <a:rPr sz="2000" spc="-5" dirty="0">
                <a:latin typeface="Verdana"/>
                <a:cs typeface="Verdana"/>
              </a:rPr>
              <a:t>th</a:t>
            </a:r>
            <a:r>
              <a:rPr sz="2000" dirty="0">
                <a:latin typeface="Verdana"/>
                <a:cs typeface="Verdana"/>
              </a:rPr>
              <a:t>e</a:t>
            </a:r>
            <a:r>
              <a:rPr sz="2000" spc="-20" dirty="0">
                <a:latin typeface="Verdana"/>
                <a:cs typeface="Verdana"/>
              </a:rPr>
              <a:t> </a:t>
            </a:r>
            <a:r>
              <a:rPr sz="2000" dirty="0">
                <a:latin typeface="Verdana"/>
                <a:cs typeface="Verdana"/>
              </a:rPr>
              <a:t>r</a:t>
            </a:r>
            <a:r>
              <a:rPr sz="2000" spc="-10" dirty="0">
                <a:latin typeface="Verdana"/>
                <a:cs typeface="Verdana"/>
              </a:rPr>
              <a:t>e</a:t>
            </a:r>
            <a:r>
              <a:rPr sz="2000" dirty="0">
                <a:latin typeface="Verdana"/>
                <a:cs typeface="Verdana"/>
              </a:rPr>
              <a:t>al</a:t>
            </a:r>
            <a:r>
              <a:rPr sz="2000" spc="-15" dirty="0">
                <a:latin typeface="Verdana"/>
                <a:cs typeface="Verdana"/>
              </a:rPr>
              <a:t> </a:t>
            </a:r>
            <a:r>
              <a:rPr sz="2000" spc="5" dirty="0">
                <a:latin typeface="Verdana"/>
                <a:cs typeface="Verdana"/>
              </a:rPr>
              <a:t>w</a:t>
            </a:r>
            <a:r>
              <a:rPr sz="2000" dirty="0">
                <a:latin typeface="Verdana"/>
                <a:cs typeface="Verdana"/>
              </a:rPr>
              <a:t>o</a:t>
            </a:r>
            <a:r>
              <a:rPr sz="2000" spc="-10" dirty="0">
                <a:latin typeface="Verdana"/>
                <a:cs typeface="Verdana"/>
              </a:rPr>
              <a:t>rl</a:t>
            </a:r>
            <a:r>
              <a:rPr sz="2000" dirty="0">
                <a:latin typeface="Verdana"/>
                <a:cs typeface="Verdana"/>
              </a:rPr>
              <a:t>d</a:t>
            </a:r>
            <a:r>
              <a:rPr sz="2000" spc="5" dirty="0">
                <a:latin typeface="Verdana"/>
                <a:cs typeface="Verdana"/>
              </a:rPr>
              <a:t> </a:t>
            </a:r>
            <a:r>
              <a:rPr sz="2000" spc="-15" dirty="0">
                <a:latin typeface="Verdana"/>
                <a:cs typeface="Verdana"/>
              </a:rPr>
              <a:t>i</a:t>
            </a:r>
            <a:r>
              <a:rPr sz="2000" dirty="0">
                <a:latin typeface="Verdana"/>
                <a:cs typeface="Verdana"/>
              </a:rPr>
              <a:t>n the</a:t>
            </a:r>
            <a:r>
              <a:rPr sz="2000" spc="-30" dirty="0">
                <a:latin typeface="Verdana"/>
                <a:cs typeface="Verdana"/>
              </a:rPr>
              <a:t> </a:t>
            </a:r>
            <a:r>
              <a:rPr sz="2000" dirty="0">
                <a:latin typeface="Verdana"/>
                <a:cs typeface="Verdana"/>
              </a:rPr>
              <a:t>sa</a:t>
            </a:r>
            <a:r>
              <a:rPr sz="2000" spc="-10" dirty="0">
                <a:latin typeface="Verdana"/>
                <a:cs typeface="Verdana"/>
              </a:rPr>
              <a:t>m</a:t>
            </a:r>
            <a:r>
              <a:rPr sz="2000" dirty="0">
                <a:latin typeface="Verdana"/>
                <a:cs typeface="Verdana"/>
              </a:rPr>
              <a:t>e</a:t>
            </a:r>
            <a:r>
              <a:rPr sz="2000" spc="-5" dirty="0">
                <a:latin typeface="Verdana"/>
                <a:cs typeface="Verdana"/>
              </a:rPr>
              <a:t> </a:t>
            </a:r>
            <a:r>
              <a:rPr sz="2000" spc="-20" dirty="0">
                <a:latin typeface="Verdana"/>
                <a:cs typeface="Verdana"/>
              </a:rPr>
              <a:t>wa</a:t>
            </a:r>
            <a:r>
              <a:rPr sz="2000" dirty="0">
                <a:latin typeface="Verdana"/>
                <a:cs typeface="Verdana"/>
              </a:rPr>
              <a:t>y</a:t>
            </a:r>
            <a:r>
              <a:rPr sz="2000" spc="-20" dirty="0">
                <a:latin typeface="Verdana"/>
                <a:cs typeface="Verdana"/>
              </a:rPr>
              <a:t> </a:t>
            </a:r>
            <a:r>
              <a:rPr sz="2000" dirty="0">
                <a:latin typeface="Verdana"/>
                <a:cs typeface="Verdana"/>
              </a:rPr>
              <a:t>as</a:t>
            </a:r>
            <a:r>
              <a:rPr sz="2000" spc="-15" dirty="0">
                <a:latin typeface="Verdana"/>
                <a:cs typeface="Verdana"/>
              </a:rPr>
              <a:t> </a:t>
            </a:r>
            <a:r>
              <a:rPr sz="2000" dirty="0">
                <a:latin typeface="Verdana"/>
                <a:cs typeface="Verdana"/>
              </a:rPr>
              <a:t>bi</a:t>
            </a:r>
            <a:r>
              <a:rPr sz="2000" spc="-15" dirty="0">
                <a:latin typeface="Verdana"/>
                <a:cs typeface="Verdana"/>
              </a:rPr>
              <a:t>o</a:t>
            </a:r>
            <a:r>
              <a:rPr sz="2000" spc="-5" dirty="0">
                <a:latin typeface="Verdana"/>
                <a:cs typeface="Verdana"/>
              </a:rPr>
              <a:t>l</a:t>
            </a:r>
            <a:r>
              <a:rPr sz="2000" spc="-10" dirty="0">
                <a:latin typeface="Verdana"/>
                <a:cs typeface="Verdana"/>
              </a:rPr>
              <a:t>o</a:t>
            </a:r>
            <a:r>
              <a:rPr sz="2000" dirty="0">
                <a:latin typeface="Verdana"/>
                <a:cs typeface="Verdana"/>
              </a:rPr>
              <a:t>gic</a:t>
            </a:r>
            <a:r>
              <a:rPr sz="2000" spc="-15" dirty="0">
                <a:latin typeface="Verdana"/>
                <a:cs typeface="Verdana"/>
              </a:rPr>
              <a:t>a</a:t>
            </a:r>
            <a:r>
              <a:rPr sz="2000" dirty="0">
                <a:latin typeface="Verdana"/>
                <a:cs typeface="Verdana"/>
              </a:rPr>
              <a:t>l</a:t>
            </a:r>
            <a:r>
              <a:rPr sz="2000" spc="25" dirty="0">
                <a:latin typeface="Verdana"/>
                <a:cs typeface="Verdana"/>
              </a:rPr>
              <a:t> </a:t>
            </a:r>
            <a:r>
              <a:rPr sz="2000" dirty="0">
                <a:latin typeface="Verdana"/>
                <a:cs typeface="Verdana"/>
              </a:rPr>
              <a:t>ne</a:t>
            </a:r>
            <a:r>
              <a:rPr sz="2000" spc="-10" dirty="0">
                <a:latin typeface="Verdana"/>
                <a:cs typeface="Verdana"/>
              </a:rPr>
              <a:t>rv</a:t>
            </a:r>
            <a:r>
              <a:rPr sz="2000" dirty="0">
                <a:latin typeface="Verdana"/>
                <a:cs typeface="Verdana"/>
              </a:rPr>
              <a:t>ous</a:t>
            </a:r>
            <a:r>
              <a:rPr sz="2000" spc="-45" dirty="0">
                <a:latin typeface="Verdana"/>
                <a:cs typeface="Verdana"/>
              </a:rPr>
              <a:t> </a:t>
            </a:r>
            <a:r>
              <a:rPr sz="2000" dirty="0">
                <a:latin typeface="Verdana"/>
                <a:cs typeface="Verdana"/>
              </a:rPr>
              <a:t>syste</a:t>
            </a:r>
            <a:r>
              <a:rPr sz="2000" spc="-10" dirty="0">
                <a:latin typeface="Verdana"/>
                <a:cs typeface="Verdana"/>
              </a:rPr>
              <a:t>m</a:t>
            </a:r>
            <a:r>
              <a:rPr sz="2000" dirty="0">
                <a:latin typeface="Verdana"/>
                <a:cs typeface="Verdana"/>
              </a:rPr>
              <a:t>s</a:t>
            </a:r>
            <a:r>
              <a:rPr sz="2000" spc="-10" dirty="0">
                <a:latin typeface="Verdana"/>
                <a:cs typeface="Verdana"/>
              </a:rPr>
              <a:t> </a:t>
            </a:r>
            <a:r>
              <a:rPr sz="2000" dirty="0">
                <a:latin typeface="Verdana"/>
                <a:cs typeface="Verdana"/>
              </a:rPr>
              <a:t>do</a:t>
            </a:r>
          </a:p>
          <a:p>
            <a:pPr marR="5080" algn="r">
              <a:spcBef>
                <a:spcPts val="1400"/>
              </a:spcBef>
            </a:pPr>
            <a:r>
              <a:rPr spc="-5" dirty="0">
                <a:solidFill>
                  <a:srgbClr val="800000"/>
                </a:solidFill>
                <a:latin typeface="Verdana"/>
                <a:cs typeface="Verdana"/>
              </a:rPr>
              <a:t>[</a:t>
            </a:r>
            <a:r>
              <a:rPr spc="-260" dirty="0">
                <a:solidFill>
                  <a:srgbClr val="800000"/>
                </a:solidFill>
                <a:latin typeface="Verdana"/>
                <a:cs typeface="Verdana"/>
              </a:rPr>
              <a:t>T</a:t>
            </a:r>
            <a:r>
              <a:rPr spc="-10" dirty="0">
                <a:solidFill>
                  <a:srgbClr val="800000"/>
                </a:solidFill>
                <a:latin typeface="Verdana"/>
                <a:cs typeface="Verdana"/>
              </a:rPr>
              <a:t>.</a:t>
            </a:r>
            <a:r>
              <a:rPr spc="10" dirty="0">
                <a:solidFill>
                  <a:srgbClr val="800000"/>
                </a:solidFill>
                <a:latin typeface="Verdana"/>
                <a:cs typeface="Verdana"/>
              </a:rPr>
              <a:t> </a:t>
            </a:r>
            <a:r>
              <a:rPr spc="-75" dirty="0">
                <a:solidFill>
                  <a:srgbClr val="800000"/>
                </a:solidFill>
                <a:latin typeface="Verdana"/>
                <a:cs typeface="Verdana"/>
              </a:rPr>
              <a:t>K</a:t>
            </a:r>
            <a:r>
              <a:rPr spc="-15" dirty="0">
                <a:solidFill>
                  <a:srgbClr val="800000"/>
                </a:solidFill>
                <a:latin typeface="Verdana"/>
                <a:cs typeface="Verdana"/>
              </a:rPr>
              <a:t>ohone</a:t>
            </a:r>
            <a:r>
              <a:rPr spc="-20" dirty="0">
                <a:solidFill>
                  <a:srgbClr val="800000"/>
                </a:solidFill>
                <a:latin typeface="Verdana"/>
                <a:cs typeface="Verdana"/>
              </a:rPr>
              <a:t>n</a:t>
            </a:r>
            <a:r>
              <a:rPr spc="-10" dirty="0">
                <a:solidFill>
                  <a:srgbClr val="800000"/>
                </a:solidFill>
                <a:latin typeface="Verdana"/>
                <a:cs typeface="Verdana"/>
              </a:rPr>
              <a:t>,</a:t>
            </a:r>
            <a:r>
              <a:rPr spc="-20" dirty="0">
                <a:solidFill>
                  <a:srgbClr val="800000"/>
                </a:solidFill>
                <a:latin typeface="Verdana"/>
                <a:cs typeface="Verdana"/>
              </a:rPr>
              <a:t> </a:t>
            </a:r>
            <a:r>
              <a:rPr spc="-15" dirty="0">
                <a:solidFill>
                  <a:srgbClr val="800000"/>
                </a:solidFill>
                <a:latin typeface="Verdana"/>
                <a:cs typeface="Verdana"/>
              </a:rPr>
              <a:t>NN</a:t>
            </a:r>
            <a:r>
              <a:rPr spc="-25" dirty="0">
                <a:solidFill>
                  <a:srgbClr val="800000"/>
                </a:solidFill>
                <a:latin typeface="Verdana"/>
                <a:cs typeface="Verdana"/>
              </a:rPr>
              <a:t>8</a:t>
            </a:r>
            <a:r>
              <a:rPr spc="-10" dirty="0">
                <a:solidFill>
                  <a:srgbClr val="800000"/>
                </a:solidFill>
                <a:latin typeface="Verdana"/>
                <a:cs typeface="Verdana"/>
              </a:rPr>
              <a:t>8]</a:t>
            </a:r>
            <a:endParaRPr dirty="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995322" y="2985691"/>
            <a:ext cx="4295140" cy="3385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200" spc="-25" dirty="0">
                <a:latin typeface="Verdana"/>
                <a:cs typeface="Verdana"/>
              </a:rPr>
              <a:t>M</a:t>
            </a:r>
            <a:r>
              <a:rPr sz="2200" spc="-15" dirty="0">
                <a:latin typeface="Verdana"/>
                <a:cs typeface="Verdana"/>
              </a:rPr>
              <a:t>-P</a:t>
            </a:r>
            <a:r>
              <a:rPr sz="2200" dirty="0">
                <a:latin typeface="Verdana"/>
                <a:cs typeface="Verdana"/>
              </a:rPr>
              <a:t> </a:t>
            </a:r>
            <a:r>
              <a:rPr sz="2200" spc="-15" dirty="0">
                <a:latin typeface="FangSong"/>
                <a:cs typeface="FangSong"/>
              </a:rPr>
              <a:t>神经元模</a:t>
            </a:r>
            <a:r>
              <a:rPr sz="2200" spc="-25" dirty="0">
                <a:latin typeface="FangSong"/>
                <a:cs typeface="FangSong"/>
              </a:rPr>
              <a:t>型</a:t>
            </a:r>
            <a:r>
              <a:rPr sz="2200" spc="-345" dirty="0">
                <a:latin typeface="FangSong"/>
                <a:cs typeface="FangSong"/>
              </a:rPr>
              <a:t> </a:t>
            </a:r>
            <a:r>
              <a:rPr sz="1600" spc="-15" dirty="0">
                <a:solidFill>
                  <a:srgbClr val="C00000"/>
                </a:solidFill>
                <a:latin typeface="Verdana"/>
                <a:cs typeface="Verdana"/>
              </a:rPr>
              <a:t>[</a:t>
            </a:r>
            <a:r>
              <a:rPr sz="1600" spc="-25" dirty="0">
                <a:solidFill>
                  <a:srgbClr val="C00000"/>
                </a:solidFill>
                <a:latin typeface="Verdana"/>
                <a:cs typeface="Verdana"/>
              </a:rPr>
              <a:t>M</a:t>
            </a:r>
            <a:r>
              <a:rPr sz="1600" spc="-10" dirty="0">
                <a:solidFill>
                  <a:srgbClr val="C00000"/>
                </a:solidFill>
                <a:latin typeface="Verdana"/>
                <a:cs typeface="Verdana"/>
              </a:rPr>
              <a:t>cCu</a:t>
            </a:r>
            <a:r>
              <a:rPr sz="1600" spc="-20" dirty="0">
                <a:solidFill>
                  <a:srgbClr val="C00000"/>
                </a:solidFill>
                <a:latin typeface="Verdana"/>
                <a:cs typeface="Verdana"/>
              </a:rPr>
              <a:t>lloc</a:t>
            </a:r>
            <a:r>
              <a:rPr sz="1600" spc="-15" dirty="0">
                <a:solidFill>
                  <a:srgbClr val="C00000"/>
                </a:solidFill>
                <a:latin typeface="Verdana"/>
                <a:cs typeface="Verdana"/>
              </a:rPr>
              <a:t>h</a:t>
            </a:r>
            <a:r>
              <a:rPr sz="1600" spc="60" dirty="0">
                <a:solidFill>
                  <a:srgbClr val="C00000"/>
                </a:solidFill>
                <a:latin typeface="Verdana"/>
                <a:cs typeface="Verdana"/>
              </a:rPr>
              <a:t> </a:t>
            </a:r>
            <a:r>
              <a:rPr sz="1600" spc="-10" dirty="0">
                <a:solidFill>
                  <a:srgbClr val="C00000"/>
                </a:solidFill>
                <a:latin typeface="Verdana"/>
                <a:cs typeface="Verdana"/>
              </a:rPr>
              <a:t>and</a:t>
            </a:r>
            <a:r>
              <a:rPr sz="1600" spc="5" dirty="0">
                <a:solidFill>
                  <a:srgbClr val="C00000"/>
                </a:solidFill>
                <a:latin typeface="Verdana"/>
                <a:cs typeface="Verdana"/>
              </a:rPr>
              <a:t> </a:t>
            </a:r>
            <a:r>
              <a:rPr sz="1600" spc="-10" dirty="0">
                <a:solidFill>
                  <a:srgbClr val="C00000"/>
                </a:solidFill>
                <a:latin typeface="Verdana"/>
                <a:cs typeface="Verdana"/>
              </a:rPr>
              <a:t>Pi</a:t>
            </a:r>
            <a:r>
              <a:rPr sz="1600" spc="-25" dirty="0">
                <a:solidFill>
                  <a:srgbClr val="C00000"/>
                </a:solidFill>
                <a:latin typeface="Verdana"/>
                <a:cs typeface="Verdana"/>
              </a:rPr>
              <a:t>t</a:t>
            </a:r>
            <a:r>
              <a:rPr sz="1600" spc="-15" dirty="0">
                <a:solidFill>
                  <a:srgbClr val="C00000"/>
                </a:solidFill>
                <a:latin typeface="Verdana"/>
                <a:cs typeface="Verdana"/>
              </a:rPr>
              <a:t>t</a:t>
            </a:r>
            <a:r>
              <a:rPr sz="1600" spc="-10" dirty="0">
                <a:solidFill>
                  <a:srgbClr val="C00000"/>
                </a:solidFill>
                <a:latin typeface="Verdana"/>
                <a:cs typeface="Verdana"/>
              </a:rPr>
              <a:t>s,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409742" y="3048728"/>
            <a:ext cx="635000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600" spc="-10" dirty="0">
                <a:solidFill>
                  <a:srgbClr val="C00000"/>
                </a:solidFill>
                <a:latin typeface="Verdana"/>
                <a:cs typeface="Verdana"/>
              </a:rPr>
              <a:t>1943]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917191" y="3589021"/>
            <a:ext cx="5775960" cy="27111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8249793" y="3384228"/>
            <a:ext cx="1854200" cy="2705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algn="just">
              <a:lnSpc>
                <a:spcPct val="99100"/>
              </a:lnSpc>
            </a:pPr>
            <a:r>
              <a:rPr spc="-5" dirty="0">
                <a:latin typeface="FangSong"/>
                <a:cs typeface="FangSong"/>
              </a:rPr>
              <a:t>神经网络是一个很 </a:t>
            </a:r>
            <a:r>
              <a:rPr dirty="0">
                <a:latin typeface="FangSong"/>
                <a:cs typeface="FangSong"/>
              </a:rPr>
              <a:t>大的学科，本课程 仅讨论它与机器学 习的交集</a:t>
            </a:r>
          </a:p>
          <a:p>
            <a:pPr>
              <a:lnSpc>
                <a:spcPct val="100000"/>
              </a:lnSpc>
            </a:pPr>
            <a:endParaRPr dirty="0">
              <a:latin typeface="Times New Roman"/>
              <a:cs typeface="Times New Roman"/>
            </a:endParaRPr>
          </a:p>
          <a:p>
            <a:pPr>
              <a:spcBef>
                <a:spcPts val="12"/>
              </a:spcBef>
            </a:pPr>
            <a:endParaRPr sz="1450" dirty="0">
              <a:latin typeface="Times New Roman"/>
              <a:cs typeface="Times New Roman"/>
            </a:endParaRPr>
          </a:p>
          <a:p>
            <a:pPr marL="12700" marR="55244" algn="just">
              <a:lnSpc>
                <a:spcPct val="120000"/>
              </a:lnSpc>
            </a:pPr>
            <a:r>
              <a:rPr sz="2000" dirty="0">
                <a:solidFill>
                  <a:srgbClr val="0000FF"/>
                </a:solidFill>
                <a:latin typeface="FangSong"/>
                <a:cs typeface="FangSong"/>
              </a:rPr>
              <a:t>神经网</a:t>
            </a:r>
            <a:r>
              <a:rPr sz="2000" spc="-15" dirty="0">
                <a:solidFill>
                  <a:srgbClr val="0000FF"/>
                </a:solidFill>
                <a:latin typeface="FangSong"/>
                <a:cs typeface="FangSong"/>
              </a:rPr>
              <a:t>络</a:t>
            </a:r>
            <a:r>
              <a:rPr sz="2000" dirty="0">
                <a:solidFill>
                  <a:srgbClr val="0000FF"/>
                </a:solidFill>
                <a:latin typeface="FangSong"/>
                <a:cs typeface="FangSong"/>
              </a:rPr>
              <a:t>学</a:t>
            </a:r>
            <a:r>
              <a:rPr sz="2000" spc="-15" dirty="0">
                <a:solidFill>
                  <a:srgbClr val="0000FF"/>
                </a:solidFill>
                <a:latin typeface="FangSong"/>
                <a:cs typeface="FangSong"/>
              </a:rPr>
              <a:t>得</a:t>
            </a:r>
            <a:r>
              <a:rPr sz="2000" dirty="0">
                <a:solidFill>
                  <a:srgbClr val="0000FF"/>
                </a:solidFill>
                <a:latin typeface="FangSong"/>
                <a:cs typeface="FangSong"/>
              </a:rPr>
              <a:t>的 知识蕴</a:t>
            </a:r>
            <a:r>
              <a:rPr sz="2000" spc="-15" dirty="0">
                <a:solidFill>
                  <a:srgbClr val="0000FF"/>
                </a:solidFill>
                <a:latin typeface="FangSong"/>
                <a:cs typeface="FangSong"/>
              </a:rPr>
              <a:t>含</a:t>
            </a:r>
            <a:r>
              <a:rPr sz="2000" dirty="0">
                <a:solidFill>
                  <a:srgbClr val="0000FF"/>
                </a:solidFill>
                <a:latin typeface="FangSong"/>
                <a:cs typeface="FangSong"/>
              </a:rPr>
              <a:t>在</a:t>
            </a:r>
            <a:r>
              <a:rPr sz="2000" spc="-15" dirty="0">
                <a:solidFill>
                  <a:srgbClr val="0000FF"/>
                </a:solidFill>
                <a:latin typeface="FangSong"/>
                <a:cs typeface="FangSong"/>
              </a:rPr>
              <a:t>连</a:t>
            </a:r>
            <a:r>
              <a:rPr sz="2000" dirty="0">
                <a:solidFill>
                  <a:srgbClr val="0000FF"/>
                </a:solidFill>
                <a:latin typeface="FangSong"/>
                <a:cs typeface="FangSong"/>
              </a:rPr>
              <a:t>接 权与阈</a:t>
            </a:r>
            <a:r>
              <a:rPr sz="2000" spc="-15" dirty="0">
                <a:solidFill>
                  <a:srgbClr val="0000FF"/>
                </a:solidFill>
                <a:latin typeface="FangSong"/>
                <a:cs typeface="FangSong"/>
              </a:rPr>
              <a:t>值</a:t>
            </a:r>
            <a:r>
              <a:rPr sz="2000" dirty="0">
                <a:solidFill>
                  <a:srgbClr val="0000FF"/>
                </a:solidFill>
                <a:latin typeface="FangSong"/>
                <a:cs typeface="FangSong"/>
              </a:rPr>
              <a:t>中</a:t>
            </a:r>
            <a:endParaRPr sz="2000" dirty="0">
              <a:latin typeface="FangSong"/>
              <a:cs typeface="FangSong"/>
            </a:endParaRPr>
          </a:p>
        </p:txBody>
      </p:sp>
    </p:spTree>
    <p:extLst>
      <p:ext uri="{BB962C8B-B14F-4D97-AF65-F5344CB8AC3E}">
        <p14:creationId xmlns:p14="http://schemas.microsoft.com/office/powerpoint/2010/main" val="1217359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 animBg="1"/>
      <p:bldP spid="7" grpId="0"/>
    </p:bldLst>
  </p:timing>
  <p:extLst mod="1"/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本章小结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上一章：主要用于分类的决策树；本章：神经网络学习</a:t>
            </a:r>
            <a:endParaRPr lang="en-US" altLang="zh-CN" dirty="0"/>
          </a:p>
          <a:p>
            <a:r>
              <a:rPr lang="zh-CN" altLang="en-US" dirty="0"/>
              <a:t>受人类神经系统启发</a:t>
            </a:r>
            <a:endParaRPr lang="en-US" altLang="zh-CN" dirty="0"/>
          </a:p>
          <a:p>
            <a:pPr lvl="1"/>
            <a:r>
              <a:rPr lang="en-US" altLang="zh-CN" dirty="0"/>
              <a:t>M-P</a:t>
            </a:r>
            <a:r>
              <a:rPr lang="zh-CN" altLang="en-US" dirty="0"/>
              <a:t>神经元模型</a:t>
            </a:r>
            <a:endParaRPr lang="en-US" altLang="zh-CN" dirty="0"/>
          </a:p>
          <a:p>
            <a:r>
              <a:rPr lang="zh-CN" altLang="en-US" dirty="0"/>
              <a:t>感知机与多层网络</a:t>
            </a:r>
            <a:endParaRPr lang="en-US" altLang="zh-CN" dirty="0"/>
          </a:p>
          <a:p>
            <a:pPr lvl="1"/>
            <a:r>
              <a:rPr lang="zh-CN" altLang="en-US" dirty="0"/>
              <a:t>堆叠多个广义线性模型拟合任意函数</a:t>
            </a:r>
            <a:endParaRPr lang="en-US" altLang="zh-CN" dirty="0"/>
          </a:p>
          <a:p>
            <a:r>
              <a:rPr lang="en-US" altLang="zh-CN" dirty="0"/>
              <a:t>BP</a:t>
            </a:r>
            <a:r>
              <a:rPr lang="zh-CN" altLang="en-US" dirty="0"/>
              <a:t>算法</a:t>
            </a:r>
            <a:endParaRPr lang="en-US" altLang="zh-CN" dirty="0"/>
          </a:p>
          <a:p>
            <a:pPr lvl="1"/>
            <a:r>
              <a:rPr lang="zh-CN" altLang="en-US" dirty="0"/>
              <a:t>用来迭代计算网络参数</a:t>
            </a:r>
            <a:endParaRPr lang="en-US" altLang="zh-CN" dirty="0"/>
          </a:p>
          <a:p>
            <a:r>
              <a:rPr lang="zh-CN" altLang="en-US" dirty="0"/>
              <a:t>希望得到全局最小，避免局部最小</a:t>
            </a:r>
            <a:endParaRPr lang="en-US" altLang="zh-CN" dirty="0"/>
          </a:p>
          <a:p>
            <a:pPr lvl="1"/>
            <a:r>
              <a:rPr lang="zh-CN" altLang="en-US" dirty="0"/>
              <a:t>随机梯度下降等办法</a:t>
            </a:r>
            <a:endParaRPr lang="en-US" altLang="zh-CN" dirty="0"/>
          </a:p>
          <a:p>
            <a:r>
              <a:rPr lang="zh-CN" altLang="en-US" dirty="0"/>
              <a:t>其他常见网络与深度网络</a:t>
            </a:r>
            <a:endParaRPr lang="en-US" altLang="zh-CN" dirty="0"/>
          </a:p>
          <a:p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99746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神经元模型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905000" y="1066800"/>
            <a:ext cx="4295140" cy="3385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200" spc="-25" dirty="0">
                <a:latin typeface="Verdana"/>
                <a:cs typeface="Verdana"/>
              </a:rPr>
              <a:t>M</a:t>
            </a:r>
            <a:r>
              <a:rPr sz="2200" spc="-15" dirty="0">
                <a:latin typeface="Verdana"/>
                <a:cs typeface="Verdana"/>
              </a:rPr>
              <a:t>-P</a:t>
            </a:r>
            <a:r>
              <a:rPr sz="2200" dirty="0">
                <a:latin typeface="Verdana"/>
                <a:cs typeface="Verdana"/>
              </a:rPr>
              <a:t> </a:t>
            </a:r>
            <a:r>
              <a:rPr sz="2200" spc="-15" dirty="0">
                <a:latin typeface="FangSong"/>
                <a:cs typeface="FangSong"/>
              </a:rPr>
              <a:t>神经元模</a:t>
            </a:r>
            <a:r>
              <a:rPr sz="2200" spc="-25" dirty="0">
                <a:latin typeface="FangSong"/>
                <a:cs typeface="FangSong"/>
              </a:rPr>
              <a:t>型</a:t>
            </a:r>
            <a:r>
              <a:rPr sz="2200" spc="-345" dirty="0">
                <a:latin typeface="FangSong"/>
                <a:cs typeface="FangSong"/>
              </a:rPr>
              <a:t> </a:t>
            </a:r>
            <a:r>
              <a:rPr sz="1600" spc="-15" dirty="0">
                <a:solidFill>
                  <a:srgbClr val="C00000"/>
                </a:solidFill>
                <a:latin typeface="Verdana"/>
                <a:cs typeface="Verdana"/>
              </a:rPr>
              <a:t>[</a:t>
            </a:r>
            <a:r>
              <a:rPr sz="1600" spc="-25" dirty="0">
                <a:solidFill>
                  <a:srgbClr val="C00000"/>
                </a:solidFill>
                <a:latin typeface="Verdana"/>
                <a:cs typeface="Verdana"/>
              </a:rPr>
              <a:t>M</a:t>
            </a:r>
            <a:r>
              <a:rPr sz="1600" spc="-10" dirty="0">
                <a:solidFill>
                  <a:srgbClr val="C00000"/>
                </a:solidFill>
                <a:latin typeface="Verdana"/>
                <a:cs typeface="Verdana"/>
              </a:rPr>
              <a:t>cCu</a:t>
            </a:r>
            <a:r>
              <a:rPr sz="1600" spc="-20" dirty="0">
                <a:solidFill>
                  <a:srgbClr val="C00000"/>
                </a:solidFill>
                <a:latin typeface="Verdana"/>
                <a:cs typeface="Verdana"/>
              </a:rPr>
              <a:t>lloc</a:t>
            </a:r>
            <a:r>
              <a:rPr sz="1600" spc="-15" dirty="0">
                <a:solidFill>
                  <a:srgbClr val="C00000"/>
                </a:solidFill>
                <a:latin typeface="Verdana"/>
                <a:cs typeface="Verdana"/>
              </a:rPr>
              <a:t>h</a:t>
            </a:r>
            <a:r>
              <a:rPr sz="1600" spc="60" dirty="0">
                <a:solidFill>
                  <a:srgbClr val="C00000"/>
                </a:solidFill>
                <a:latin typeface="Verdana"/>
                <a:cs typeface="Verdana"/>
              </a:rPr>
              <a:t> </a:t>
            </a:r>
            <a:r>
              <a:rPr sz="1600" spc="-10" dirty="0">
                <a:solidFill>
                  <a:srgbClr val="C00000"/>
                </a:solidFill>
                <a:latin typeface="Verdana"/>
                <a:cs typeface="Verdana"/>
              </a:rPr>
              <a:t>and</a:t>
            </a:r>
            <a:r>
              <a:rPr sz="1600" spc="5" dirty="0">
                <a:solidFill>
                  <a:srgbClr val="C00000"/>
                </a:solidFill>
                <a:latin typeface="Verdana"/>
                <a:cs typeface="Verdana"/>
              </a:rPr>
              <a:t> </a:t>
            </a:r>
            <a:r>
              <a:rPr sz="1600" spc="-10" dirty="0">
                <a:solidFill>
                  <a:srgbClr val="C00000"/>
                </a:solidFill>
                <a:latin typeface="Verdana"/>
                <a:cs typeface="Verdana"/>
              </a:rPr>
              <a:t>Pi</a:t>
            </a:r>
            <a:r>
              <a:rPr sz="1600" spc="-25" dirty="0">
                <a:solidFill>
                  <a:srgbClr val="C00000"/>
                </a:solidFill>
                <a:latin typeface="Verdana"/>
                <a:cs typeface="Verdana"/>
              </a:rPr>
              <a:t>t</a:t>
            </a:r>
            <a:r>
              <a:rPr sz="1600" spc="-15" dirty="0">
                <a:solidFill>
                  <a:srgbClr val="C00000"/>
                </a:solidFill>
                <a:latin typeface="Verdana"/>
                <a:cs typeface="Verdana"/>
              </a:rPr>
              <a:t>t</a:t>
            </a:r>
            <a:r>
              <a:rPr sz="1600" spc="-10" dirty="0">
                <a:solidFill>
                  <a:srgbClr val="C00000"/>
                </a:solidFill>
                <a:latin typeface="Verdana"/>
                <a:cs typeface="Verdana"/>
              </a:rPr>
              <a:t>s,</a:t>
            </a:r>
            <a:endParaRPr sz="1600" dirty="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319420" y="1129837"/>
            <a:ext cx="635000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600" spc="-10" dirty="0">
                <a:solidFill>
                  <a:srgbClr val="C00000"/>
                </a:solidFill>
                <a:latin typeface="Verdana"/>
                <a:cs typeface="Verdana"/>
              </a:rPr>
              <a:t>1943]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826870" y="2057401"/>
            <a:ext cx="5127551" cy="213987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内容占位符 2"/>
          <p:cNvSpPr txBox="1">
            <a:spLocks/>
          </p:cNvSpPr>
          <p:nvPr/>
        </p:nvSpPr>
        <p:spPr>
          <a:xfrm>
            <a:off x="6979499" y="1828800"/>
            <a:ext cx="3210081" cy="3124200"/>
          </a:xfrm>
          <a:prstGeom prst="rect">
            <a:avLst/>
          </a:prstGeom>
        </p:spPr>
        <p:txBody>
          <a:bodyPr/>
          <a:lstStyle>
            <a:lvl1pPr marL="0">
              <a:defRPr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kern="0" dirty="0">
                <a:solidFill>
                  <a:sysClr val="windowText" lastClr="000000"/>
                </a:solidFill>
              </a:rPr>
              <a:t>输入：来自其他 </a:t>
            </a:r>
            <a:r>
              <a:rPr lang="en-US" altLang="zh-CN" kern="0" dirty="0">
                <a:solidFill>
                  <a:sysClr val="windowText" lastClr="000000"/>
                </a:solidFill>
              </a:rPr>
              <a:t>n</a:t>
            </a:r>
            <a:r>
              <a:rPr lang="zh-CN" altLang="en-US" kern="0" dirty="0">
                <a:solidFill>
                  <a:sysClr val="windowText" lastClr="000000"/>
                </a:solidFill>
              </a:rPr>
              <a:t> 个神经元传递过来的输入信号</a:t>
            </a:r>
            <a:endParaRPr lang="en-US" altLang="zh-CN" kern="0" dirty="0">
              <a:solidFill>
                <a:sysClr val="windowText" lastClr="0000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zh-CN" altLang="en-US" kern="0" dirty="0">
              <a:solidFill>
                <a:sysClr val="windowText" lastClr="0000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kern="0" dirty="0">
                <a:solidFill>
                  <a:sysClr val="windowText" lastClr="000000"/>
                </a:solidFill>
              </a:rPr>
              <a:t>处理：输入信号通过带权重的连接进行传递</a:t>
            </a:r>
            <a:r>
              <a:rPr lang="en-US" altLang="zh-CN" kern="0" dirty="0">
                <a:solidFill>
                  <a:sysClr val="windowText" lastClr="000000"/>
                </a:solidFill>
              </a:rPr>
              <a:t>, </a:t>
            </a:r>
            <a:r>
              <a:rPr lang="zh-CN" altLang="en-US" kern="0" dirty="0">
                <a:solidFill>
                  <a:sysClr val="windowText" lastClr="000000"/>
                </a:solidFill>
              </a:rPr>
              <a:t>神经元接受到总输入值将与神经元的</a:t>
            </a:r>
            <a:r>
              <a:rPr lang="zh-CN" altLang="en-US" kern="0" dirty="0">
                <a:solidFill>
                  <a:srgbClr val="FF0000"/>
                </a:solidFill>
              </a:rPr>
              <a:t>阈值</a:t>
            </a:r>
            <a:r>
              <a:rPr lang="zh-CN" altLang="en-US" kern="0" dirty="0">
                <a:solidFill>
                  <a:sysClr val="windowText" lastClr="000000"/>
                </a:solidFill>
              </a:rPr>
              <a:t>进行比较</a:t>
            </a:r>
            <a:endParaRPr lang="en-US" altLang="zh-CN" kern="0" dirty="0">
              <a:solidFill>
                <a:sysClr val="windowText" lastClr="0000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zh-CN" altLang="en-US" kern="0" dirty="0">
              <a:solidFill>
                <a:sysClr val="windowText" lastClr="0000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kern="0" dirty="0">
                <a:solidFill>
                  <a:sysClr val="windowText" lastClr="000000"/>
                </a:solidFill>
              </a:rPr>
              <a:t>输出：通过</a:t>
            </a:r>
            <a:r>
              <a:rPr lang="zh-CN" altLang="en-US" kern="0" dirty="0">
                <a:solidFill>
                  <a:srgbClr val="FF0000"/>
                </a:solidFill>
              </a:rPr>
              <a:t>激活函数</a:t>
            </a:r>
            <a:r>
              <a:rPr lang="zh-CN" altLang="en-US" kern="0" dirty="0">
                <a:solidFill>
                  <a:sysClr val="windowText" lastClr="000000"/>
                </a:solidFill>
              </a:rPr>
              <a:t>的处理以得到输出</a:t>
            </a:r>
          </a:p>
          <a:p>
            <a:endParaRPr lang="zh-CN" altLang="en-US" kern="0" dirty="0">
              <a:solidFill>
                <a:sysClr val="windowText" lastClr="000000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1806143" y="4881167"/>
            <a:ext cx="8579713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CMR10" charset="0"/>
              </a:rPr>
              <a:t>Although the success of deep learning nowadays is not necessarily due to its resemblance of the human brain (</a:t>
            </a:r>
            <a:r>
              <a:rPr lang="en-US" altLang="zh-CN" sz="2000" u="sng" dirty="0">
                <a:latin typeface="CMR10" charset="0"/>
              </a:rPr>
              <a:t>more due to its deep architecture</a:t>
            </a:r>
            <a:r>
              <a:rPr lang="en-US" altLang="zh-CN" sz="2000" dirty="0">
                <a:latin typeface="CMR10" charset="0"/>
              </a:rPr>
              <a:t>), the ambition to build a system that </a:t>
            </a:r>
            <a:r>
              <a:rPr lang="en-US" altLang="zh-CN" sz="2000" dirty="0">
                <a:solidFill>
                  <a:srgbClr val="FF0000"/>
                </a:solidFill>
                <a:latin typeface="CMR10" charset="0"/>
              </a:rPr>
              <a:t>simulate brain </a:t>
            </a:r>
            <a:r>
              <a:rPr lang="en-US" altLang="zh-CN" sz="2000" dirty="0">
                <a:latin typeface="CMR10" charset="0"/>
              </a:rPr>
              <a:t>indeed thrust the initial development of neural networks. </a:t>
            </a:r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2430750486"/>
      </p:ext>
    </p:extLst>
  </p:cSld>
  <p:clrMapOvr>
    <a:masterClrMapping/>
  </p:clrMapOvr>
  <p:extLst mod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激活函数</a:t>
            </a:r>
            <a:endParaRPr lang="zh-CN" altLang="en-US" dirty="0"/>
          </a:p>
        </p:txBody>
      </p:sp>
      <p:sp>
        <p:nvSpPr>
          <p:cNvPr id="3" name="object 3"/>
          <p:cNvSpPr/>
          <p:nvPr/>
        </p:nvSpPr>
        <p:spPr>
          <a:xfrm>
            <a:off x="2075688" y="2124455"/>
            <a:ext cx="7755635" cy="41727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048968" y="1157346"/>
            <a:ext cx="7338695" cy="70788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tabLst>
                <a:tab pos="354965" algn="l"/>
              </a:tabLst>
            </a:pPr>
            <a:r>
              <a:rPr dirty="0">
                <a:latin typeface="Arial"/>
                <a:cs typeface="Arial"/>
              </a:rPr>
              <a:t>•	</a:t>
            </a:r>
            <a:r>
              <a:rPr dirty="0">
                <a:latin typeface="FangSong"/>
                <a:cs typeface="FangSong"/>
              </a:rPr>
              <a:t>理想激活函数是</a:t>
            </a:r>
            <a:r>
              <a:rPr dirty="0">
                <a:solidFill>
                  <a:srgbClr val="FF0000"/>
                </a:solidFill>
                <a:latin typeface="FangSong"/>
                <a:cs typeface="FangSong"/>
              </a:rPr>
              <a:t>阶跃函数</a:t>
            </a:r>
            <a:r>
              <a:rPr spc="-10" dirty="0">
                <a:latin typeface="Verdana"/>
                <a:cs typeface="Verdana"/>
              </a:rPr>
              <a:t>, </a:t>
            </a:r>
            <a:r>
              <a:rPr spc="-25" dirty="0">
                <a:latin typeface="Verdana"/>
                <a:cs typeface="Verdana"/>
              </a:rPr>
              <a:t>0</a:t>
            </a:r>
            <a:r>
              <a:rPr dirty="0">
                <a:latin typeface="FangSong"/>
                <a:cs typeface="FangSong"/>
              </a:rPr>
              <a:t>表示抑制神经元</a:t>
            </a:r>
            <a:r>
              <a:rPr spc="-15" dirty="0">
                <a:latin typeface="FangSong"/>
                <a:cs typeface="FangSong"/>
              </a:rPr>
              <a:t>而</a:t>
            </a:r>
            <a:r>
              <a:rPr spc="-20" dirty="0">
                <a:latin typeface="Verdana"/>
                <a:cs typeface="Verdana"/>
              </a:rPr>
              <a:t>1</a:t>
            </a:r>
            <a:r>
              <a:rPr dirty="0">
                <a:latin typeface="FangSong"/>
                <a:cs typeface="FangSong"/>
              </a:rPr>
              <a:t>表示激活神经元</a:t>
            </a:r>
          </a:p>
          <a:p>
            <a:pPr marL="12700">
              <a:spcBef>
                <a:spcPts val="1200"/>
              </a:spcBef>
              <a:tabLst>
                <a:tab pos="354965" algn="l"/>
              </a:tabLst>
            </a:pPr>
            <a:r>
              <a:rPr dirty="0">
                <a:latin typeface="Arial"/>
                <a:cs typeface="Arial"/>
              </a:rPr>
              <a:t>•	</a:t>
            </a:r>
            <a:r>
              <a:rPr spc="-5" dirty="0">
                <a:latin typeface="FangSong"/>
                <a:cs typeface="FangSong"/>
              </a:rPr>
              <a:t>阶跃函数具有不连续、不光滑等不好的性</a:t>
            </a:r>
            <a:r>
              <a:rPr dirty="0">
                <a:latin typeface="FangSong"/>
                <a:cs typeface="FangSong"/>
              </a:rPr>
              <a:t>质</a:t>
            </a:r>
            <a:r>
              <a:rPr dirty="0">
                <a:latin typeface="Verdana"/>
                <a:cs typeface="Verdana"/>
              </a:rPr>
              <a:t>,</a:t>
            </a:r>
            <a:r>
              <a:rPr spc="-10" dirty="0">
                <a:latin typeface="Verdana"/>
                <a:cs typeface="Verdana"/>
              </a:rPr>
              <a:t> </a:t>
            </a:r>
            <a:r>
              <a:rPr spc="-5" dirty="0">
                <a:latin typeface="FangSong"/>
                <a:cs typeface="FangSong"/>
              </a:rPr>
              <a:t>常用的</a:t>
            </a:r>
            <a:r>
              <a:rPr dirty="0">
                <a:latin typeface="FangSong"/>
                <a:cs typeface="FangSong"/>
              </a:rPr>
              <a:t>是</a:t>
            </a:r>
            <a:r>
              <a:rPr spc="-265" dirty="0">
                <a:latin typeface="FangSong"/>
                <a:cs typeface="FangSong"/>
              </a:rPr>
              <a:t> </a:t>
            </a:r>
            <a:r>
              <a:rPr dirty="0">
                <a:latin typeface="Verdana"/>
                <a:cs typeface="Verdana"/>
              </a:rPr>
              <a:t>S</a:t>
            </a:r>
            <a:r>
              <a:rPr spc="10" dirty="0">
                <a:latin typeface="Verdana"/>
                <a:cs typeface="Verdana"/>
              </a:rPr>
              <a:t>i</a:t>
            </a:r>
            <a:r>
              <a:rPr spc="-10" dirty="0">
                <a:latin typeface="Verdana"/>
                <a:cs typeface="Verdana"/>
              </a:rPr>
              <a:t>g</a:t>
            </a:r>
            <a:r>
              <a:rPr dirty="0">
                <a:latin typeface="Verdana"/>
                <a:cs typeface="Verdana"/>
              </a:rPr>
              <a:t>moid</a:t>
            </a:r>
            <a:r>
              <a:rPr spc="-5" dirty="0">
                <a:latin typeface="Verdana"/>
                <a:cs typeface="Verdana"/>
              </a:rPr>
              <a:t> </a:t>
            </a:r>
            <a:r>
              <a:rPr spc="-5" dirty="0">
                <a:latin typeface="FangSong"/>
                <a:cs typeface="FangSong"/>
              </a:rPr>
              <a:t>函数</a:t>
            </a:r>
            <a:endParaRPr dirty="0">
              <a:latin typeface="FangSong"/>
              <a:cs typeface="FangSong"/>
            </a:endParaRPr>
          </a:p>
        </p:txBody>
      </p:sp>
    </p:spTree>
    <p:extLst>
      <p:ext uri="{BB962C8B-B14F-4D97-AF65-F5344CB8AC3E}">
        <p14:creationId xmlns:p14="http://schemas.microsoft.com/office/powerpoint/2010/main" val="3597377733"/>
      </p:ext>
    </p:extLst>
  </p:cSld>
  <p:clrMapOvr>
    <a:masterClrMapping/>
  </p:clrMapOvr>
  <p:extLst mod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常见激活函数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914400"/>
            <a:ext cx="6934200" cy="5402466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2057400" y="3962400"/>
            <a:ext cx="7239000" cy="609600"/>
          </a:xfrm>
          <a:prstGeom prst="rect">
            <a:avLst/>
          </a:prstGeom>
          <a:noFill/>
          <a:ln w="38100">
            <a:solidFill>
              <a:srgbClr val="FE00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2039112" y="2971800"/>
            <a:ext cx="7239000" cy="533400"/>
          </a:xfrm>
          <a:prstGeom prst="rect">
            <a:avLst/>
          </a:prstGeom>
          <a:noFill/>
          <a:ln w="38100">
            <a:solidFill>
              <a:srgbClr val="FE00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32476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  <p:extLst mod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常见激活函数（续）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9571" y="1676401"/>
            <a:ext cx="8372856" cy="3187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9217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二、感知机与多层网络</a:t>
            </a:r>
          </a:p>
        </p:txBody>
      </p:sp>
    </p:spTree>
    <p:extLst>
      <p:ext uri="{BB962C8B-B14F-4D97-AF65-F5344CB8AC3E}">
        <p14:creationId xmlns:p14="http://schemas.microsoft.com/office/powerpoint/2010/main" val="38361170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感知机（</a:t>
            </a:r>
            <a:r>
              <a:rPr lang="en-US" altLang="zh-CN" dirty="0"/>
              <a:t>Perceptron</a:t>
            </a:r>
            <a:r>
              <a:rPr lang="zh-CN" altLang="en-US" dirty="0"/>
              <a:t>）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800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dirty="0"/>
              <a:t>感知机由两层神经元组成</a:t>
            </a:r>
            <a:r>
              <a:rPr lang="en-US" altLang="zh-CN" dirty="0"/>
              <a:t>, </a:t>
            </a:r>
            <a:r>
              <a:rPr lang="zh-CN" altLang="en-US" dirty="0"/>
              <a:t>输入层接受外界输入信号传递给输出层</a:t>
            </a:r>
            <a:r>
              <a:rPr lang="en-US" altLang="zh-CN" dirty="0"/>
              <a:t>, </a:t>
            </a:r>
            <a:r>
              <a:rPr lang="zh-CN" altLang="en-US" dirty="0"/>
              <a:t>输出层是</a:t>
            </a:r>
            <a:r>
              <a:rPr lang="en-US" altLang="zh-CN" dirty="0"/>
              <a:t>M-P</a:t>
            </a:r>
            <a:r>
              <a:rPr lang="zh-CN" altLang="en-US" dirty="0"/>
              <a:t>神经元（</a:t>
            </a:r>
            <a:r>
              <a:rPr lang="zh-CN" altLang="en-US" dirty="0">
                <a:solidFill>
                  <a:srgbClr val="FF0000"/>
                </a:solidFill>
              </a:rPr>
              <a:t>阈值逻辑单元</a:t>
            </a:r>
            <a:r>
              <a:rPr lang="zh-CN" altLang="en-US" dirty="0"/>
              <a:t>）</a:t>
            </a:r>
            <a:r>
              <a:rPr lang="en-US" altLang="zh-CN" dirty="0"/>
              <a:t> 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dirty="0"/>
              <a:t>感知机能够容易地实现逻辑</a:t>
            </a:r>
            <a:r>
              <a:rPr lang="zh-CN" altLang="en-US" dirty="0">
                <a:solidFill>
                  <a:srgbClr val="FF0000"/>
                </a:solidFill>
              </a:rPr>
              <a:t>与、或、非</a:t>
            </a:r>
            <a:r>
              <a:rPr lang="zh-CN" altLang="en-US" dirty="0"/>
              <a:t>运算</a:t>
            </a:r>
            <a:r>
              <a:rPr lang="en-US" altLang="zh-CN" dirty="0"/>
              <a:t> </a:t>
            </a:r>
          </a:p>
          <a:p>
            <a:pPr marL="0" indent="0">
              <a:buNone/>
            </a:pPr>
            <a:endParaRPr lang="en-US" altLang="zh-CN" sz="1800" dirty="0"/>
          </a:p>
          <a:p>
            <a:pPr marL="0" indent="0">
              <a:buNone/>
            </a:pPr>
            <a:endParaRPr lang="en-US" altLang="zh-CN" sz="1800" dirty="0"/>
          </a:p>
          <a:p>
            <a:pPr marL="0" indent="0">
              <a:buNone/>
            </a:pPr>
            <a:endParaRPr lang="zh-CN" altLang="en-US" sz="1800" dirty="0"/>
          </a:p>
        </p:txBody>
      </p:sp>
      <p:pic>
        <p:nvPicPr>
          <p:cNvPr id="29" name="图片 28" descr="屏幕剪辑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0817" y="3143031"/>
            <a:ext cx="4908232" cy="2977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035249"/>
      </p:ext>
    </p:extLst>
  </p:cSld>
  <p:clrMapOvr>
    <a:masterClrMapping/>
  </p:clrMapOvr>
  <p:extLst mod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1219200" y="635000"/>
            <a:ext cx="97536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面试题一道（填数字）：</a:t>
            </a:r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25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，</a:t>
            </a:r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16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，</a:t>
            </a:r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9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，</a:t>
            </a:r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7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，（   ），</a:t>
            </a:r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5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0" y="278606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8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4"/>
            </p:custDataLst>
          </p:nvPr>
        </p:nvSpPr>
        <p:spPr>
          <a:xfrm>
            <a:off x="2438400" y="364331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2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7" name="文本框 6"/>
          <p:cNvSpPr txBox="1"/>
          <p:nvPr>
            <p:custDataLst>
              <p:tags r:id="rId5"/>
            </p:custDataLst>
          </p:nvPr>
        </p:nvSpPr>
        <p:spPr>
          <a:xfrm>
            <a:off x="2438400" y="450056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3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8" name="文本框 7"/>
          <p:cNvSpPr txBox="1"/>
          <p:nvPr>
            <p:custDataLst>
              <p:tags r:id="rId6"/>
            </p:custDataLst>
          </p:nvPr>
        </p:nvSpPr>
        <p:spPr>
          <a:xfrm>
            <a:off x="2438400" y="535781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6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9" name="椭圆 8"/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1571625" y="285035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A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0" name="椭圆 9"/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1571625" y="370760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B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1" name="椭圆 10"/>
          <p:cNvSpPr>
            <a:spLocks noChangeAspect="1"/>
          </p:cNvSpPr>
          <p:nvPr>
            <p:custDataLst>
              <p:tags r:id="rId9"/>
            </p:custDataLst>
          </p:nvPr>
        </p:nvSpPr>
        <p:spPr>
          <a:xfrm>
            <a:off x="1571625" y="456485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C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2" name="椭圆 11"/>
          <p:cNvSpPr>
            <a:spLocks noChangeAspect="1"/>
          </p:cNvSpPr>
          <p:nvPr>
            <p:custDataLst>
              <p:tags r:id="rId10"/>
            </p:custDataLst>
          </p:nvPr>
        </p:nvSpPr>
        <p:spPr>
          <a:xfrm>
            <a:off x="1571625" y="542210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D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3" name="圆角矩形 12"/>
          <p:cNvSpPr/>
          <p:nvPr>
            <p:custDataLst>
              <p:tags r:id="rId11"/>
            </p:custDataLst>
          </p:nvPr>
        </p:nvSpPr>
        <p:spPr>
          <a:xfrm>
            <a:off x="89154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提交</a:t>
            </a:r>
          </a:p>
        </p:txBody>
      </p:sp>
      <p:grpSp>
        <p:nvGrpSpPr>
          <p:cNvPr id="18" name="组合 17"/>
          <p:cNvGrpSpPr/>
          <p:nvPr>
            <p:custDataLst>
              <p:tags r:id="rId12"/>
            </p:custDataLst>
          </p:nvPr>
        </p:nvGrpSpPr>
        <p:grpSpPr>
          <a:xfrm>
            <a:off x="0" y="0"/>
            <a:ext cx="12192000" cy="635000"/>
            <a:chOff x="0" y="0"/>
            <a:chExt cx="12192000" cy="635000"/>
          </a:xfrm>
        </p:grpSpPr>
        <p:sp>
          <p:nvSpPr>
            <p:cNvPr id="14" name="TitleBackground"/>
            <p:cNvSpPr/>
            <p:nvPr>
              <p:custDataLst>
                <p:tags r:id="rId15"/>
              </p:custDataLst>
            </p:nvPr>
          </p:nvSpPr>
          <p:spPr>
            <a:xfrm>
              <a:off x="0" y="0"/>
              <a:ext cx="12192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ColorBlock"/>
            <p:cNvSpPr/>
            <p:nvPr>
              <p:custDataLst>
                <p:tags r:id="rId16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TypeText"/>
            <p:cNvSpPr txBox="1"/>
            <p:nvPr>
              <p:custDataLst>
                <p:tags r:id="rId17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单选题</a:t>
              </a:r>
            </a:p>
          </p:txBody>
        </p:sp>
        <p:sp>
          <p:nvSpPr>
            <p:cNvPr id="17" name="TipText"/>
            <p:cNvSpPr txBox="1"/>
            <p:nvPr>
              <p:custDataLst>
                <p:tags r:id="rId18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</a:t>
              </a:r>
              <a:r>
                <a:rPr lang="zh-CN" altLang="en-US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pic>
        <p:nvPicPr>
          <p:cNvPr id="3" name="图片 2"/>
          <p:cNvPicPr>
            <a:picLocks/>
          </p:cNvPicPr>
          <p:nvPr>
            <p:custDataLst>
              <p:tags r:id="rId13"/>
            </p:custDataLst>
          </p:nvPr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  <p:sp>
        <p:nvSpPr>
          <p:cNvPr id="19" name="文本框 18"/>
          <p:cNvSpPr txBox="1"/>
          <p:nvPr>
            <p:custDataLst>
              <p:tags r:id="rId14"/>
            </p:custDataLst>
          </p:nvPr>
        </p:nvSpPr>
        <p:spPr>
          <a:xfrm>
            <a:off x="1219200" y="635000"/>
            <a:ext cx="9753600" cy="487680"/>
          </a:xfrm>
          <a:prstGeom prst="rect">
            <a:avLst/>
          </a:prstGeom>
          <a:solidFill>
            <a:srgbClr val="FBFAEF">
              <a:alpha val="90000"/>
            </a:srgbClr>
          </a:solidFill>
        </p:spPr>
        <p:txBody>
          <a:bodyPr vert="horz" wrap="none" rtlCol="0" anchor="ctr" anchorCtr="1">
            <a:noAutofit/>
          </a:bodyPr>
          <a:lstStyle/>
          <a:p>
            <a:r>
              <a:rPr lang="zh-CN" altLang="en-US" sz="1600" dirty="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此题未设置答案，请点击右侧设置按钮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505787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屏幕剪辑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0" y="4517180"/>
            <a:ext cx="2862236" cy="173656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“与、或、非”感知机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2037334" y="2005584"/>
            <a:ext cx="7716266" cy="2337816"/>
            <a:chOff x="2037334" y="2005584"/>
            <a:chExt cx="7716266" cy="2337816"/>
          </a:xfrm>
        </p:grpSpPr>
        <p:pic>
          <p:nvPicPr>
            <p:cNvPr id="19" name="图片 1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46170" y="2005584"/>
              <a:ext cx="7707430" cy="418351"/>
            </a:xfrm>
            <a:prstGeom prst="rect">
              <a:avLst/>
            </a:prstGeom>
          </p:spPr>
        </p:pic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7334" y="2481871"/>
              <a:ext cx="7707430" cy="1861529"/>
            </a:xfrm>
            <a:prstGeom prst="rect">
              <a:avLst/>
            </a:prstGeom>
          </p:spPr>
        </p:pic>
        <p:sp>
          <p:nvSpPr>
            <p:cNvPr id="11" name="矩形 10"/>
            <p:cNvSpPr/>
            <p:nvPr/>
          </p:nvSpPr>
          <p:spPr>
            <a:xfrm>
              <a:off x="2037334" y="2049759"/>
              <a:ext cx="1902377" cy="409288"/>
            </a:xfrm>
            <a:prstGeom prst="rect">
              <a:avLst/>
            </a:prstGeom>
            <a:noFill/>
            <a:ln w="38100">
              <a:solidFill>
                <a:srgbClr val="C00000">
                  <a:alpha val="50196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2037334" y="2814361"/>
              <a:ext cx="1902377" cy="442790"/>
            </a:xfrm>
            <a:prstGeom prst="rect">
              <a:avLst/>
            </a:prstGeom>
            <a:noFill/>
            <a:ln w="38100">
              <a:solidFill>
                <a:srgbClr val="C00000">
                  <a:alpha val="50196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2089598" y="3682091"/>
              <a:ext cx="1505083" cy="367938"/>
            </a:xfrm>
            <a:prstGeom prst="rect">
              <a:avLst/>
            </a:prstGeom>
            <a:noFill/>
            <a:ln w="38100">
              <a:solidFill>
                <a:srgbClr val="C00000">
                  <a:alpha val="50196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pic>
        <p:nvPicPr>
          <p:cNvPr id="9" name="图片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7816" y="1032931"/>
            <a:ext cx="2578100" cy="944647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1784350" y="1250031"/>
            <a:ext cx="400685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/>
              <a:t>假定激活函数 </a:t>
            </a:r>
            <a:r>
              <a:rPr lang="en-US" altLang="zh-CN" sz="2400" i="1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f</a:t>
            </a:r>
            <a:r>
              <a:rPr lang="zh-CN" altLang="en-US" sz="2400" dirty="0"/>
              <a:t> 为</a:t>
            </a:r>
            <a:r>
              <a:rPr lang="zh-CN" altLang="en-US" sz="2400" dirty="0">
                <a:solidFill>
                  <a:srgbClr val="FF0000"/>
                </a:solidFill>
              </a:rPr>
              <a:t>阶跃函数</a:t>
            </a:r>
            <a:r>
              <a:rPr lang="zh-CN" altLang="en-US" sz="2400" dirty="0"/>
              <a:t>：</a:t>
            </a:r>
            <a:endParaRPr lang="zh-CN" altLang="en-US" sz="2400"/>
          </a:p>
        </p:txBody>
      </p:sp>
      <p:sp>
        <p:nvSpPr>
          <p:cNvPr id="3" name="文本框 2"/>
          <p:cNvSpPr txBox="1"/>
          <p:nvPr/>
        </p:nvSpPr>
        <p:spPr>
          <a:xfrm>
            <a:off x="1340576" y="2062973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与？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1339707" y="2857041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或？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1339707" y="3649367"/>
            <a:ext cx="7136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非？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81200" y="4851344"/>
            <a:ext cx="2578233" cy="109225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29942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神经网络发展史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4294967295"/>
          </p:nvPr>
        </p:nvSpPr>
        <p:spPr>
          <a:xfrm>
            <a:off x="685800" y="1149350"/>
            <a:ext cx="11506200" cy="457200"/>
          </a:xfrm>
        </p:spPr>
        <p:txBody>
          <a:bodyPr>
            <a:normAutofit/>
          </a:bodyPr>
          <a:lstStyle/>
          <a:p>
            <a:r>
              <a:rPr lang="zh-CN" altLang="en-US" dirty="0"/>
              <a:t>第一阶段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4294967295"/>
          </p:nvPr>
        </p:nvSpPr>
        <p:spPr>
          <a:xfrm>
            <a:off x="685800" y="1720850"/>
            <a:ext cx="10820400" cy="4343400"/>
          </a:xfrm>
        </p:spPr>
        <p:txBody>
          <a:bodyPr>
            <a:normAutofit lnSpcReduction="10000"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dirty="0"/>
              <a:t>1943</a:t>
            </a:r>
            <a:r>
              <a:rPr lang="zh-CN" altLang="en-US" dirty="0"/>
              <a:t>年</a:t>
            </a:r>
            <a:r>
              <a:rPr lang="en-US" altLang="zh-CN" dirty="0"/>
              <a:t>, </a:t>
            </a:r>
            <a:r>
              <a:rPr lang="en-US" altLang="zh-CN" u="sng" dirty="0"/>
              <a:t>McCulloch</a:t>
            </a:r>
            <a:r>
              <a:rPr lang="zh-CN" altLang="en-US" dirty="0"/>
              <a:t>和</a:t>
            </a:r>
            <a:r>
              <a:rPr lang="en-US" altLang="zh-CN" u="sng" dirty="0"/>
              <a:t>Pitts</a:t>
            </a:r>
            <a:r>
              <a:rPr lang="en-US" altLang="zh-CN" dirty="0"/>
              <a:t> </a:t>
            </a:r>
            <a:r>
              <a:rPr lang="zh-CN" altLang="en-US" dirty="0"/>
              <a:t>提出第一个神经元数学模型</a:t>
            </a:r>
            <a:r>
              <a:rPr lang="en-US" altLang="zh-CN" dirty="0"/>
              <a:t>, </a:t>
            </a:r>
            <a:r>
              <a:rPr lang="zh-CN" altLang="en-US" dirty="0"/>
              <a:t>即</a:t>
            </a:r>
            <a:r>
              <a:rPr lang="en-US" altLang="zh-CN" dirty="0">
                <a:solidFill>
                  <a:srgbClr val="C00000"/>
                </a:solidFill>
              </a:rPr>
              <a:t>M-P</a:t>
            </a:r>
            <a:r>
              <a:rPr lang="zh-CN" altLang="en-US" dirty="0">
                <a:solidFill>
                  <a:srgbClr val="C00000"/>
                </a:solidFill>
              </a:rPr>
              <a:t>模型</a:t>
            </a:r>
            <a:r>
              <a:rPr lang="en-US" altLang="zh-CN" dirty="0"/>
              <a:t>, </a:t>
            </a:r>
            <a:r>
              <a:rPr lang="zh-CN" altLang="en-US" dirty="0"/>
              <a:t>并从原理上证明了人工神经网络能够计算任何算数和逻辑函数</a:t>
            </a:r>
            <a:endParaRPr lang="en-US" altLang="zh-CN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dirty="0"/>
              <a:t>1949</a:t>
            </a:r>
            <a:r>
              <a:rPr lang="zh-CN" altLang="en-US" dirty="0"/>
              <a:t>年</a:t>
            </a:r>
            <a:r>
              <a:rPr lang="en-US" altLang="zh-CN" dirty="0"/>
              <a:t>, Hebb </a:t>
            </a:r>
            <a:r>
              <a:rPr lang="zh-CN" altLang="en-US" dirty="0"/>
              <a:t>发表</a:t>
            </a:r>
            <a:r>
              <a:rPr lang="en-US" altLang="zh-CN" dirty="0"/>
              <a:t>《The Organization of Behavior》</a:t>
            </a:r>
            <a:r>
              <a:rPr lang="zh-CN" altLang="en-US" dirty="0"/>
              <a:t>一书</a:t>
            </a:r>
            <a:r>
              <a:rPr lang="en-US" altLang="zh-CN" dirty="0"/>
              <a:t>, </a:t>
            </a:r>
            <a:r>
              <a:rPr lang="zh-CN" altLang="en-US" dirty="0"/>
              <a:t>提出生物神经元学习的机理</a:t>
            </a:r>
            <a:r>
              <a:rPr lang="en-US" altLang="zh-CN" dirty="0"/>
              <a:t>, </a:t>
            </a:r>
            <a:r>
              <a:rPr lang="zh-CN" altLang="en-US" dirty="0"/>
              <a:t>即</a:t>
            </a:r>
            <a:r>
              <a:rPr lang="en-US" altLang="zh-CN" dirty="0">
                <a:solidFill>
                  <a:srgbClr val="C00000"/>
                </a:solidFill>
              </a:rPr>
              <a:t>Hebb</a:t>
            </a:r>
            <a:r>
              <a:rPr lang="zh-CN" altLang="en-US" dirty="0">
                <a:solidFill>
                  <a:srgbClr val="C00000"/>
                </a:solidFill>
              </a:rPr>
              <a:t>学习规则</a:t>
            </a:r>
            <a:endParaRPr lang="en-US" altLang="zh-CN" dirty="0">
              <a:solidFill>
                <a:srgbClr val="C00000"/>
              </a:solidFill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dirty="0"/>
              <a:t>1958</a:t>
            </a:r>
            <a:r>
              <a:rPr lang="zh-CN" altLang="en-US" dirty="0"/>
              <a:t>年</a:t>
            </a:r>
            <a:r>
              <a:rPr lang="en-US" altLang="zh-CN" dirty="0"/>
              <a:t>, Rosenblatt </a:t>
            </a:r>
            <a:r>
              <a:rPr lang="zh-CN" altLang="en-US" dirty="0"/>
              <a:t>提出</a:t>
            </a:r>
            <a:r>
              <a:rPr lang="zh-CN" altLang="en-US" dirty="0">
                <a:solidFill>
                  <a:srgbClr val="C00000"/>
                </a:solidFill>
              </a:rPr>
              <a:t>感知机网络</a:t>
            </a:r>
            <a:r>
              <a:rPr lang="zh-CN" altLang="en-US" dirty="0"/>
              <a:t>（</a:t>
            </a:r>
            <a:r>
              <a:rPr lang="en-US" altLang="zh-CN" dirty="0"/>
              <a:t>Perceptron</a:t>
            </a:r>
            <a:r>
              <a:rPr lang="zh-CN" altLang="en-US" dirty="0"/>
              <a:t>）模型和其学习规则</a:t>
            </a:r>
            <a:endParaRPr lang="en-US" altLang="zh-CN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dirty="0"/>
              <a:t>1960</a:t>
            </a:r>
            <a:r>
              <a:rPr lang="zh-CN" altLang="en-US" dirty="0"/>
              <a:t>年</a:t>
            </a:r>
            <a:r>
              <a:rPr lang="en-US" altLang="zh-CN" dirty="0"/>
              <a:t>, </a:t>
            </a:r>
            <a:r>
              <a:rPr lang="en-US" altLang="zh-CN" dirty="0" err="1"/>
              <a:t>Widrow</a:t>
            </a:r>
            <a:r>
              <a:rPr lang="zh-CN" altLang="en-US" dirty="0"/>
              <a:t>和</a:t>
            </a:r>
            <a:r>
              <a:rPr lang="en-US" altLang="zh-CN" dirty="0"/>
              <a:t>Hoff</a:t>
            </a:r>
            <a:r>
              <a:rPr lang="zh-CN" altLang="en-US" dirty="0"/>
              <a:t>提出</a:t>
            </a:r>
            <a:r>
              <a:rPr lang="zh-CN" altLang="en-US" dirty="0">
                <a:solidFill>
                  <a:srgbClr val="C00000"/>
                </a:solidFill>
              </a:rPr>
              <a:t>自适应线性神经元</a:t>
            </a:r>
            <a:r>
              <a:rPr lang="zh-CN" altLang="en-US" dirty="0"/>
              <a:t>（</a:t>
            </a:r>
            <a:r>
              <a:rPr lang="en-US" altLang="zh-CN" dirty="0" err="1"/>
              <a:t>Adaline</a:t>
            </a:r>
            <a:r>
              <a:rPr lang="zh-CN" altLang="en-US" dirty="0"/>
              <a:t>）模型和</a:t>
            </a:r>
            <a:r>
              <a:rPr lang="zh-CN" altLang="en-US" dirty="0">
                <a:solidFill>
                  <a:srgbClr val="C00000"/>
                </a:solidFill>
              </a:rPr>
              <a:t>最小均方学习算法</a:t>
            </a:r>
            <a:endParaRPr lang="en-US" altLang="zh-CN" dirty="0">
              <a:solidFill>
                <a:srgbClr val="C00000"/>
              </a:solidFill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dirty="0"/>
              <a:t>1969</a:t>
            </a:r>
            <a:r>
              <a:rPr lang="zh-CN" altLang="en-US" dirty="0"/>
              <a:t>年</a:t>
            </a:r>
            <a:r>
              <a:rPr lang="en-US" altLang="zh-CN" dirty="0"/>
              <a:t>, Minsky</a:t>
            </a:r>
            <a:r>
              <a:rPr lang="zh-CN" altLang="en-US" dirty="0"/>
              <a:t>和</a:t>
            </a:r>
            <a:r>
              <a:rPr lang="en-US" altLang="zh-CN" dirty="0" err="1"/>
              <a:t>Papert</a:t>
            </a:r>
            <a:r>
              <a:rPr lang="en-US" altLang="zh-CN" dirty="0"/>
              <a:t> </a:t>
            </a:r>
            <a:r>
              <a:rPr lang="zh-CN" altLang="en-US" dirty="0"/>
              <a:t>发表</a:t>
            </a:r>
            <a:r>
              <a:rPr lang="en-US" altLang="zh-CN" dirty="0"/>
              <a:t>《</a:t>
            </a:r>
            <a:r>
              <a:rPr lang="en-US" altLang="zh-CN" dirty="0" err="1"/>
              <a:t>Perceptrons</a:t>
            </a:r>
            <a:r>
              <a:rPr lang="en-US" altLang="zh-CN" dirty="0"/>
              <a:t>》</a:t>
            </a:r>
            <a:r>
              <a:rPr lang="zh-CN" altLang="en-US" dirty="0"/>
              <a:t>一书</a:t>
            </a:r>
            <a:r>
              <a:rPr lang="en-US" altLang="zh-CN" dirty="0"/>
              <a:t>, </a:t>
            </a:r>
            <a:r>
              <a:rPr lang="zh-CN" altLang="en-US" dirty="0"/>
              <a:t>指出</a:t>
            </a:r>
            <a:r>
              <a:rPr lang="zh-CN" altLang="en-US" dirty="0">
                <a:solidFill>
                  <a:srgbClr val="0D1DFF"/>
                </a:solidFill>
              </a:rPr>
              <a:t>单层神经网路不能解决非线性问题</a:t>
            </a:r>
            <a:r>
              <a:rPr lang="en-US" altLang="zh-CN" dirty="0">
                <a:solidFill>
                  <a:srgbClr val="0D1DFF"/>
                </a:solidFill>
              </a:rPr>
              <a:t>, </a:t>
            </a:r>
            <a:r>
              <a:rPr lang="zh-CN" altLang="en-US" dirty="0">
                <a:solidFill>
                  <a:srgbClr val="0D1DFF"/>
                </a:solidFill>
              </a:rPr>
              <a:t>多层网络的训练算法尚无希望</a:t>
            </a:r>
            <a:r>
              <a:rPr lang="en-US" altLang="zh-CN" dirty="0"/>
              <a:t>. </a:t>
            </a:r>
            <a:r>
              <a:rPr lang="zh-CN" altLang="en-US" dirty="0"/>
              <a:t>这个论断导致神经网络进入低谷</a:t>
            </a:r>
          </a:p>
        </p:txBody>
      </p:sp>
    </p:spTree>
    <p:extLst>
      <p:ext uri="{BB962C8B-B14F-4D97-AF65-F5344CB8AC3E}">
        <p14:creationId xmlns:p14="http://schemas.microsoft.com/office/powerpoint/2010/main" val="223280988"/>
      </p:ext>
    </p:extLst>
  </p:cSld>
  <p:clrMapOvr>
    <a:masterClrMapping/>
  </p:clrMapOvr>
  <p:extLst mod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感知机学习</a:t>
            </a:r>
            <a:r>
              <a:rPr lang="en-US" altLang="zh-CN" dirty="0"/>
              <a:t>(PLA, Perceptron Learning Algorithm)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4294967295"/>
          </p:nvPr>
        </p:nvSpPr>
        <p:spPr>
          <a:xfrm>
            <a:off x="685800" y="1600200"/>
            <a:ext cx="10744200" cy="3689350"/>
          </a:xfrm>
        </p:spPr>
        <p:txBody>
          <a:bodyPr>
            <a:normAutofit/>
          </a:bodyPr>
          <a:lstStyle/>
          <a:p>
            <a:pPr marL="342900" indent="-342900">
              <a:lnSpc>
                <a:spcPct val="100000"/>
              </a:lnSpc>
            </a:pPr>
            <a:r>
              <a:rPr lang="zh-CN" altLang="en-US" dirty="0"/>
              <a:t>给定训练数据集</a:t>
            </a:r>
            <a:r>
              <a:rPr lang="en-US" altLang="zh-CN" dirty="0"/>
              <a:t>, </a:t>
            </a:r>
            <a:r>
              <a:rPr lang="zh-CN" altLang="en-US" dirty="0">
                <a:solidFill>
                  <a:srgbClr val="FF0000"/>
                </a:solidFill>
              </a:rPr>
              <a:t>权重                              与阈值   可以通过学习得到</a:t>
            </a:r>
            <a:endParaRPr lang="en-US" altLang="zh-CN" dirty="0">
              <a:solidFill>
                <a:srgbClr val="FF0000"/>
              </a:solidFill>
            </a:endParaRPr>
          </a:p>
          <a:p>
            <a:pPr marL="342900" indent="-342900">
              <a:lnSpc>
                <a:spcPct val="150000"/>
              </a:lnSpc>
            </a:pPr>
            <a:r>
              <a:rPr lang="zh-CN" altLang="en-US" dirty="0"/>
              <a:t>感知机学习规则</a:t>
            </a:r>
            <a:endParaRPr lang="en-US" altLang="zh-CN" dirty="0"/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dirty="0"/>
              <a:t>    </a:t>
            </a:r>
            <a:r>
              <a:rPr lang="zh-CN" altLang="en-US" sz="2000" dirty="0"/>
              <a:t>对训练样例           </a:t>
            </a:r>
            <a:r>
              <a:rPr lang="en-US" altLang="zh-CN" sz="2000" dirty="0"/>
              <a:t>, </a:t>
            </a:r>
            <a:r>
              <a:rPr lang="zh-CN" altLang="en-US" sz="2000" dirty="0"/>
              <a:t>若当前感知机的输出为   </a:t>
            </a:r>
            <a:r>
              <a:rPr lang="en-US" altLang="zh-CN" sz="2000" dirty="0"/>
              <a:t>, </a:t>
            </a:r>
            <a:r>
              <a:rPr lang="zh-CN" altLang="en-US" sz="2000" dirty="0"/>
              <a:t>则感知机</a:t>
            </a:r>
            <a:r>
              <a:rPr lang="zh-CN" altLang="en-US" sz="2000" dirty="0">
                <a:solidFill>
                  <a:srgbClr val="FF0000"/>
                </a:solidFill>
              </a:rPr>
              <a:t>权重调整规则</a:t>
            </a:r>
            <a:r>
              <a:rPr lang="zh-CN" altLang="en-US" sz="2000" dirty="0"/>
              <a:t>为：</a:t>
            </a:r>
            <a:endParaRPr lang="en-US" altLang="zh-CN" sz="2000" dirty="0"/>
          </a:p>
          <a:p>
            <a:pPr marL="0" indent="0">
              <a:lnSpc>
                <a:spcPct val="100000"/>
              </a:lnSpc>
              <a:buNone/>
            </a:pPr>
            <a:endParaRPr lang="en-US" altLang="zh-CN" sz="2000" dirty="0"/>
          </a:p>
          <a:p>
            <a:pPr marL="0" indent="0">
              <a:lnSpc>
                <a:spcPct val="100000"/>
              </a:lnSpc>
              <a:buNone/>
            </a:pPr>
            <a:endParaRPr lang="en-US" altLang="zh-CN" sz="2000" dirty="0"/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sz="2000" dirty="0"/>
              <a:t>其中                称为</a:t>
            </a:r>
            <a:r>
              <a:rPr lang="zh-CN" altLang="en-US" sz="2000" dirty="0">
                <a:solidFill>
                  <a:srgbClr val="FF0000"/>
                </a:solidFill>
              </a:rPr>
              <a:t>学习率</a:t>
            </a:r>
            <a:endParaRPr lang="en-US" altLang="zh-CN" sz="2000" dirty="0">
              <a:solidFill>
                <a:srgbClr val="FF0000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dirty="0"/>
              <a:t>    </a:t>
            </a:r>
            <a:r>
              <a:rPr lang="zh-CN" altLang="en-US" dirty="0"/>
              <a:t> </a:t>
            </a:r>
            <a:r>
              <a:rPr lang="zh-CN" altLang="en-US" sz="2000" dirty="0"/>
              <a:t>若感知机对训练样例          预测</a:t>
            </a:r>
            <a:r>
              <a:rPr lang="zh-CN" altLang="en-US" sz="2000" dirty="0">
                <a:solidFill>
                  <a:srgbClr val="FF0000"/>
                </a:solidFill>
              </a:rPr>
              <a:t>正确</a:t>
            </a:r>
            <a:r>
              <a:rPr lang="en-US" altLang="zh-CN" sz="2000" dirty="0">
                <a:solidFill>
                  <a:srgbClr val="FF0000"/>
                </a:solidFill>
              </a:rPr>
              <a:t>, </a:t>
            </a:r>
            <a:r>
              <a:rPr lang="zh-CN" altLang="en-US" sz="2000" dirty="0">
                <a:solidFill>
                  <a:srgbClr val="FF0000"/>
                </a:solidFill>
              </a:rPr>
              <a:t>则感知机不发生变化</a:t>
            </a:r>
            <a:r>
              <a:rPr lang="zh-CN" altLang="en-US" sz="2000" dirty="0"/>
              <a:t>；</a:t>
            </a:r>
            <a:r>
              <a:rPr lang="zh-CN" altLang="en-US" sz="2000" dirty="0">
                <a:solidFill>
                  <a:srgbClr val="FF0000"/>
                </a:solidFill>
              </a:rPr>
              <a:t>否则根据错误程度进行权重的调整</a:t>
            </a:r>
            <a:r>
              <a:rPr lang="en-US" altLang="zh-CN" sz="2000" dirty="0"/>
              <a:t>.</a:t>
            </a:r>
            <a:endParaRPr lang="zh-CN" altLang="en-US" sz="2000" dirty="0"/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76451854"/>
              </p:ext>
            </p:extLst>
          </p:nvPr>
        </p:nvGraphicFramePr>
        <p:xfrm>
          <a:off x="3810000" y="1632319"/>
          <a:ext cx="2463906" cy="369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83" name="Formula" r:id="rId4" imgW="1175040" imgH="176760" progId="Equation.Ribbit">
                  <p:embed/>
                </p:oleObj>
              </mc:Choice>
              <mc:Fallback>
                <p:oleObj name="Formula" r:id="rId4" imgW="1175040" imgH="176760" progId="Equation.Ribbit">
                  <p:embed/>
                  <p:pic>
                    <p:nvPicPr>
                      <p:cNvPr id="5" name="对象 4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810000" y="1632319"/>
                        <a:ext cx="2463906" cy="369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50212105"/>
              </p:ext>
            </p:extLst>
          </p:nvPr>
        </p:nvGraphicFramePr>
        <p:xfrm>
          <a:off x="7167271" y="1656444"/>
          <a:ext cx="164999" cy="3545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84" name="Formula" r:id="rId6" imgW="75240" imgH="160200" progId="Equation.Ribbit">
                  <p:embed/>
                </p:oleObj>
              </mc:Choice>
              <mc:Fallback>
                <p:oleObj name="Formula" r:id="rId6" imgW="75240" imgH="160200" progId="Equation.Ribbit">
                  <p:embed/>
                  <p:pic>
                    <p:nvPicPr>
                      <p:cNvPr id="8" name="对象 7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167271" y="1656444"/>
                        <a:ext cx="164999" cy="35457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71749277"/>
              </p:ext>
            </p:extLst>
          </p:nvPr>
        </p:nvGraphicFramePr>
        <p:xfrm>
          <a:off x="2423998" y="2726651"/>
          <a:ext cx="678305" cy="3475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85" name="Formula" r:id="rId8" imgW="344520" imgH="176760" progId="Equation.Ribbit">
                  <p:embed/>
                </p:oleObj>
              </mc:Choice>
              <mc:Fallback>
                <p:oleObj name="Formula" r:id="rId8" imgW="344520" imgH="176760" progId="Equation.Ribbit">
                  <p:embed/>
                  <p:pic>
                    <p:nvPicPr>
                      <p:cNvPr id="9" name="对象 8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423998" y="2726651"/>
                        <a:ext cx="678305" cy="34755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68585793"/>
              </p:ext>
            </p:extLst>
          </p:nvPr>
        </p:nvGraphicFramePr>
        <p:xfrm>
          <a:off x="5905310" y="2745643"/>
          <a:ext cx="180727" cy="3475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86" name="Formula" r:id="rId10" imgW="82800" imgH="158760" progId="Equation.Ribbit">
                  <p:embed/>
                </p:oleObj>
              </mc:Choice>
              <mc:Fallback>
                <p:oleObj name="Formula" r:id="rId10" imgW="82800" imgH="158760" progId="Equation.Ribbit">
                  <p:embed/>
                  <p:pic>
                    <p:nvPicPr>
                      <p:cNvPr id="10" name="对象 9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905310" y="2745643"/>
                        <a:ext cx="180727" cy="34755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40455942"/>
              </p:ext>
            </p:extLst>
          </p:nvPr>
        </p:nvGraphicFramePr>
        <p:xfrm>
          <a:off x="4562133" y="3177979"/>
          <a:ext cx="2687637" cy="831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87" name="Formula" r:id="rId12" imgW="1148400" imgH="355680" progId="Equation.Ribbit">
                  <p:embed/>
                </p:oleObj>
              </mc:Choice>
              <mc:Fallback>
                <p:oleObj name="Formula" r:id="rId12" imgW="1148400" imgH="355680" progId="Equation.Ribbit">
                  <p:embed/>
                  <p:pic>
                    <p:nvPicPr>
                      <p:cNvPr id="11" name="对象 10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4562133" y="3177979"/>
                        <a:ext cx="2687637" cy="831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11071613"/>
              </p:ext>
            </p:extLst>
          </p:nvPr>
        </p:nvGraphicFramePr>
        <p:xfrm>
          <a:off x="1355757" y="4068286"/>
          <a:ext cx="1039338" cy="3101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88" name="Formula" r:id="rId14" imgW="590760" imgH="176760" progId="Equation.Ribbit">
                  <p:embed/>
                </p:oleObj>
              </mc:Choice>
              <mc:Fallback>
                <p:oleObj name="Formula" r:id="rId14" imgW="590760" imgH="176760" progId="Equation.Ribbit">
                  <p:embed/>
                  <p:pic>
                    <p:nvPicPr>
                      <p:cNvPr id="13" name="对象 12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1355757" y="4068286"/>
                        <a:ext cx="1039338" cy="31012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73548714"/>
              </p:ext>
            </p:extLst>
          </p:nvPr>
        </p:nvGraphicFramePr>
        <p:xfrm>
          <a:off x="3512695" y="4527550"/>
          <a:ext cx="678305" cy="3475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89" name="Formula" r:id="rId16" imgW="344520" imgH="176760" progId="Equation.Ribbit">
                  <p:embed/>
                </p:oleObj>
              </mc:Choice>
              <mc:Fallback>
                <p:oleObj name="Formula" r:id="rId16" imgW="344520" imgH="176760" progId="Equation.Ribbit">
                  <p:embed/>
                  <p:pic>
                    <p:nvPicPr>
                      <p:cNvPr id="14" name="对象 13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512695" y="4527550"/>
                        <a:ext cx="678305" cy="34755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80655910"/>
      </p:ext>
    </p:extLst>
  </p:cSld>
  <p:clrMapOvr>
    <a:masterClrMapping/>
  </p:clrMapOvr>
  <p:extLst mod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PLA</a:t>
            </a:r>
            <a:r>
              <a:rPr lang="zh-CN" altLang="en-US" dirty="0"/>
              <a:t>的几何解释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1829564" y="1043001"/>
                <a:ext cx="2362200" cy="89177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zh-CN" alt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nary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9564" y="1043001"/>
                <a:ext cx="2362200" cy="89177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5487129" y="1043001"/>
                <a:ext cx="1780616" cy="8917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7129" y="1043001"/>
                <a:ext cx="1780616" cy="89171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8839964" y="1350360"/>
                <a:ext cx="11422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𝑤𝑥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9964" y="1350360"/>
                <a:ext cx="1142236" cy="276999"/>
              </a:xfrm>
              <a:prstGeom prst="rect">
                <a:avLst/>
              </a:prstGeom>
              <a:blipFill>
                <a:blip r:embed="rId8"/>
                <a:stretch>
                  <a:fillRect l="-3723" b="-4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右箭头 6"/>
          <p:cNvSpPr/>
          <p:nvPr/>
        </p:nvSpPr>
        <p:spPr>
          <a:xfrm>
            <a:off x="4450563" y="1355090"/>
            <a:ext cx="762000" cy="271343"/>
          </a:xfrm>
          <a:prstGeom prst="right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右箭头 7"/>
          <p:cNvSpPr/>
          <p:nvPr/>
        </p:nvSpPr>
        <p:spPr>
          <a:xfrm>
            <a:off x="7594748" y="1367246"/>
            <a:ext cx="762000" cy="271343"/>
          </a:xfrm>
          <a:prstGeom prst="right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1342496" y="2472354"/>
            <a:ext cx="3762869" cy="2242325"/>
            <a:chOff x="818903" y="2971799"/>
            <a:chExt cx="3762869" cy="2242325"/>
          </a:xfrm>
        </p:grpSpPr>
        <p:cxnSp>
          <p:nvCxnSpPr>
            <p:cNvPr id="12" name="直接箭头连接符 11"/>
            <p:cNvCxnSpPr/>
            <p:nvPr/>
          </p:nvCxnSpPr>
          <p:spPr>
            <a:xfrm flipV="1">
              <a:off x="2209800" y="4114800"/>
              <a:ext cx="2133600" cy="68580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箭头连接符 13"/>
            <p:cNvCxnSpPr/>
            <p:nvPr/>
          </p:nvCxnSpPr>
          <p:spPr>
            <a:xfrm flipH="1" flipV="1">
              <a:off x="1143000" y="3810000"/>
              <a:ext cx="1066800" cy="990600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箭头连接符 16"/>
            <p:cNvCxnSpPr/>
            <p:nvPr/>
          </p:nvCxnSpPr>
          <p:spPr>
            <a:xfrm flipV="1">
              <a:off x="2209800" y="3200400"/>
              <a:ext cx="1028700" cy="1600200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文本框 17"/>
            <p:cNvSpPr txBox="1"/>
            <p:nvPr/>
          </p:nvSpPr>
          <p:spPr>
            <a:xfrm>
              <a:off x="4260850" y="4191000"/>
              <a:ext cx="3209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endParaRPr lang="zh-CN" altLang="en-US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818903" y="3948668"/>
              <a:ext cx="3209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</a:t>
              </a:r>
              <a:endParaRPr lang="zh-CN" altLang="en-US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2" name="直接箭头连接符 21"/>
            <p:cNvCxnSpPr/>
            <p:nvPr/>
          </p:nvCxnSpPr>
          <p:spPr>
            <a:xfrm flipV="1">
              <a:off x="1139825" y="3200400"/>
              <a:ext cx="2098675" cy="609600"/>
            </a:xfrm>
            <a:prstGeom prst="straightConnector1">
              <a:avLst/>
            </a:prstGeom>
            <a:ln w="28575"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文本框 23"/>
                <p:cNvSpPr txBox="1"/>
                <p:nvPr/>
              </p:nvSpPr>
              <p:spPr>
                <a:xfrm>
                  <a:off x="1282442" y="4937125"/>
                  <a:ext cx="240598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C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</m:t>
                        </m:r>
                        <m:acc>
                          <m:accPr>
                            <m:chr m:val="̃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=0,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̃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 </m:t>
                        </m:r>
                      </m:oMath>
                    </m:oMathPara>
                  </a14:m>
                  <a:endParaRPr lang="en-US" altLang="zh-CN" b="0" dirty="0"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4" name="文本框 2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82442" y="4937125"/>
                  <a:ext cx="2405980" cy="276999"/>
                </a:xfrm>
                <a:prstGeom prst="rect">
                  <a:avLst/>
                </a:prstGeom>
                <a:blipFill>
                  <a:blip r:embed="rId9"/>
                  <a:stretch>
                    <a:fillRect l="-1519" t="-6667" b="-3111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文本框 8"/>
                <p:cNvSpPr txBox="1"/>
                <p:nvPr/>
              </p:nvSpPr>
              <p:spPr>
                <a:xfrm>
                  <a:off x="3287110" y="2971799"/>
                  <a:ext cx="84863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+∆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9" name="文本框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87110" y="2971799"/>
                  <a:ext cx="848630" cy="276999"/>
                </a:xfrm>
                <a:prstGeom prst="rect">
                  <a:avLst/>
                </a:prstGeom>
                <a:blipFill>
                  <a:blip r:embed="rId10"/>
                  <a:stretch>
                    <a:fillRect l="-2158" r="-2158" b="-1111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文本框 9"/>
                <p:cNvSpPr txBox="1"/>
                <p:nvPr/>
              </p:nvSpPr>
              <p:spPr>
                <a:xfrm>
                  <a:off x="1535557" y="3110298"/>
                  <a:ext cx="94987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i="1" smtClean="0">
                            <a:latin typeface="Cambria Math" panose="02040503050406030204" pitchFamily="18" charset="0"/>
                          </a:rPr>
                          <m:t>∆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zh-CN" altLang="en-US" b="0" i="1" smtClean="0">
                            <a:latin typeface="Cambria Math" panose="02040503050406030204" pitchFamily="18" charset="0"/>
                          </a:rPr>
                          <m:t>𝜂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0" name="文本框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35557" y="3110298"/>
                  <a:ext cx="949875" cy="276999"/>
                </a:xfrm>
                <a:prstGeom prst="rect">
                  <a:avLst/>
                </a:prstGeom>
                <a:blipFill>
                  <a:blip r:embed="rId11"/>
                  <a:stretch>
                    <a:fillRect l="-4487" r="-641" b="-2826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1" name="组合 20"/>
          <p:cNvGrpSpPr/>
          <p:nvPr/>
        </p:nvGrpSpPr>
        <p:grpSpPr>
          <a:xfrm>
            <a:off x="6629400" y="2589016"/>
            <a:ext cx="4049030" cy="2103826"/>
            <a:chOff x="532742" y="3110298"/>
            <a:chExt cx="4049030" cy="2103826"/>
          </a:xfrm>
        </p:grpSpPr>
        <p:cxnSp>
          <p:nvCxnSpPr>
            <p:cNvPr id="23" name="直接箭头连接符 22"/>
            <p:cNvCxnSpPr/>
            <p:nvPr/>
          </p:nvCxnSpPr>
          <p:spPr>
            <a:xfrm flipV="1">
              <a:off x="2209800" y="4114800"/>
              <a:ext cx="2133600" cy="68580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箭头连接符 24"/>
            <p:cNvCxnSpPr/>
            <p:nvPr/>
          </p:nvCxnSpPr>
          <p:spPr>
            <a:xfrm flipH="1" flipV="1">
              <a:off x="1143000" y="3810000"/>
              <a:ext cx="1066800" cy="990600"/>
            </a:xfrm>
            <a:prstGeom prst="straightConnector1">
              <a:avLst/>
            </a:prstGeom>
            <a:ln w="28575">
              <a:solidFill>
                <a:srgbClr val="00B050"/>
              </a:solidFill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箭头连接符 25"/>
            <p:cNvCxnSpPr/>
            <p:nvPr/>
          </p:nvCxnSpPr>
          <p:spPr>
            <a:xfrm flipV="1">
              <a:off x="2209800" y="3200400"/>
              <a:ext cx="1028700" cy="160020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文本框 26"/>
            <p:cNvSpPr txBox="1"/>
            <p:nvPr/>
          </p:nvSpPr>
          <p:spPr>
            <a:xfrm>
              <a:off x="4260850" y="4191000"/>
              <a:ext cx="3209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endParaRPr lang="zh-CN" altLang="en-US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3309567" y="3153676"/>
              <a:ext cx="3209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</a:t>
              </a:r>
              <a:endParaRPr lang="zh-CN" altLang="en-US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9" name="直接箭头连接符 28"/>
            <p:cNvCxnSpPr/>
            <p:nvPr/>
          </p:nvCxnSpPr>
          <p:spPr>
            <a:xfrm flipV="1">
              <a:off x="1139825" y="3200400"/>
              <a:ext cx="2098675" cy="609600"/>
            </a:xfrm>
            <a:prstGeom prst="straightConnector1">
              <a:avLst/>
            </a:prstGeom>
            <a:ln w="28575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文本框 29"/>
                <p:cNvSpPr txBox="1"/>
                <p:nvPr/>
              </p:nvSpPr>
              <p:spPr>
                <a:xfrm>
                  <a:off x="1282442" y="4937125"/>
                  <a:ext cx="257910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C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</m:t>
                        </m:r>
                        <m:acc>
                          <m:accPr>
                            <m:chr m:val="̃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=1,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̃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=−1 </m:t>
                        </m:r>
                      </m:oMath>
                    </m:oMathPara>
                  </a14:m>
                  <a:endParaRPr lang="en-US" altLang="zh-CN" b="0" dirty="0"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30" name="文本框 2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82442" y="4937125"/>
                  <a:ext cx="2579104" cy="276999"/>
                </a:xfrm>
                <a:prstGeom prst="rect">
                  <a:avLst/>
                </a:prstGeom>
                <a:blipFill>
                  <a:blip r:embed="rId12"/>
                  <a:stretch>
                    <a:fillRect l="-1179" t="-4348" b="-2826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文本框 30"/>
                <p:cNvSpPr txBox="1"/>
                <p:nvPr/>
              </p:nvSpPr>
              <p:spPr>
                <a:xfrm>
                  <a:off x="532742" y="3976300"/>
                  <a:ext cx="84863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+∆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31" name="文本框 3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2742" y="3976300"/>
                  <a:ext cx="848630" cy="276999"/>
                </a:xfrm>
                <a:prstGeom prst="rect">
                  <a:avLst/>
                </a:prstGeom>
                <a:blipFill>
                  <a:blip r:embed="rId13"/>
                  <a:stretch>
                    <a:fillRect l="-2158" r="-1439" b="-1111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文本框 31"/>
                <p:cNvSpPr txBox="1"/>
                <p:nvPr/>
              </p:nvSpPr>
              <p:spPr>
                <a:xfrm>
                  <a:off x="1535557" y="3110298"/>
                  <a:ext cx="112300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i="1" smtClean="0">
                            <a:latin typeface="Cambria Math" panose="02040503050406030204" pitchFamily="18" charset="0"/>
                          </a:rPr>
                          <m:t>∆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=−</m:t>
                        </m:r>
                        <m:r>
                          <a:rPr lang="zh-CN" altLang="en-US" b="0" i="1" smtClean="0">
                            <a:latin typeface="Cambria Math" panose="02040503050406030204" pitchFamily="18" charset="0"/>
                          </a:rPr>
                          <m:t>𝜂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32" name="文本框 3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35557" y="3110298"/>
                  <a:ext cx="1123000" cy="276999"/>
                </a:xfrm>
                <a:prstGeom prst="rect">
                  <a:avLst/>
                </a:prstGeom>
                <a:blipFill>
                  <a:blip r:embed="rId14"/>
                  <a:stretch>
                    <a:fillRect l="-3261" r="-1087" b="-3111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5" name="组合 14"/>
          <p:cNvGrpSpPr/>
          <p:nvPr/>
        </p:nvGrpSpPr>
        <p:grpSpPr>
          <a:xfrm>
            <a:off x="4449799" y="4591077"/>
            <a:ext cx="2743201" cy="1340115"/>
            <a:chOff x="4449799" y="4591077"/>
            <a:chExt cx="2743201" cy="134011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文本框 2"/>
                <p:cNvSpPr txBox="1"/>
                <p:nvPr/>
              </p:nvSpPr>
              <p:spPr>
                <a:xfrm>
                  <a:off x="4449799" y="5500305"/>
                  <a:ext cx="2743201" cy="43088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sz="2800" i="1" smtClean="0">
                            <a:latin typeface="Cambria Math" panose="02040503050406030204" pitchFamily="18" charset="0"/>
                          </a:rPr>
                          <m:t>∆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zh-CN" altLang="en-US" sz="2800" b="0" i="1" smtClean="0">
                            <a:latin typeface="Cambria Math" panose="02040503050406030204" pitchFamily="18" charset="0"/>
                          </a:rPr>
                          <m:t>𝜂</m:t>
                        </m:r>
                        <m:d>
                          <m:dPr>
                            <m:ctrlP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acc>
                              <m:accPr>
                                <m:chr m:val="̃"/>
                                <m:ctrlPr>
                                  <a:rPr lang="en-US" altLang="zh-CN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8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</m:d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zh-CN" altLang="en-US" sz="2800" dirty="0"/>
                </a:p>
              </p:txBody>
            </p:sp>
          </mc:Choice>
          <mc:Fallback xmlns="">
            <p:sp>
              <p:nvSpPr>
                <p:cNvPr id="3" name="文本框 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49799" y="5500305"/>
                  <a:ext cx="2743201" cy="430887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右箭头 12"/>
            <p:cNvSpPr/>
            <p:nvPr/>
          </p:nvSpPr>
          <p:spPr>
            <a:xfrm rot="2783440">
              <a:off x="4565090" y="4846417"/>
              <a:ext cx="919842" cy="409162"/>
            </a:xfrm>
            <a:prstGeom prst="rightArrow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右箭头 32"/>
            <p:cNvSpPr/>
            <p:nvPr/>
          </p:nvSpPr>
          <p:spPr>
            <a:xfrm rot="7912944">
              <a:off x="6247838" y="4846417"/>
              <a:ext cx="919842" cy="409162"/>
            </a:xfrm>
            <a:prstGeom prst="rightArrow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6" name="文本框 15">
            <a:extLst>
              <a:ext uri="{FF2B5EF4-FFF2-40B4-BE49-F238E27FC236}">
                <a16:creationId xmlns:a16="http://schemas.microsoft.com/office/drawing/2014/main" id="{89417207-60D7-40C4-9524-5D02186E152D}"/>
              </a:ext>
            </a:extLst>
          </p:cNvPr>
          <p:cNvSpPr txBox="1"/>
          <p:nvPr/>
        </p:nvSpPr>
        <p:spPr>
          <a:xfrm>
            <a:off x="4909618" y="2110812"/>
            <a:ext cx="23727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两种情况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y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预测错误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98452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 animBg="1"/>
      <p:bldP spid="8" grpId="0" animBg="1"/>
      <p:bldP spid="1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PLA</a:t>
            </a:r>
            <a:r>
              <a:rPr lang="zh-CN" altLang="en-US" dirty="0"/>
              <a:t>的误差最小化解释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2573758" y="1600200"/>
                <a:ext cx="297818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800" smtClean="0">
                          <a:latin typeface="Cambria Math" panose="02040503050406030204" pitchFamily="18" charset="0"/>
                        </a:rPr>
                        <m:t>E</m:t>
                      </m:r>
                      <m:d>
                        <m:d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zh-CN" sz="2800" i="1">
                          <a:latin typeface="Cambria Math" panose="02040503050406030204" pitchFamily="18" charset="0"/>
                        </a:rPr>
                        <m:t>𝑤𝑥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3758" y="1600200"/>
                <a:ext cx="2978188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2490818" y="4495800"/>
                <a:ext cx="3144066" cy="8192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CN" altLang="en-US" sz="2800" b="0" i="1" smtClean="0">
                          <a:latin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zh-CN" alt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US" altLang="zh-CN" sz="2800">
                          <a:latin typeface="Cambria Math" panose="02040503050406030204" pitchFamily="18" charset="0"/>
                        </a:rPr>
                        <m:t>E</m:t>
                      </m:r>
                      <m:d>
                        <m:d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0818" y="4495800"/>
                <a:ext cx="3144066" cy="81926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2438400" y="2971800"/>
                <a:ext cx="3248903" cy="8192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8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zh-CN" altLang="en-US" sz="28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US" altLang="zh-CN" sz="2800" smtClean="0">
                          <a:latin typeface="Cambria Math" panose="02040503050406030204" pitchFamily="18" charset="0"/>
                        </a:rPr>
                        <m:t>E</m:t>
                      </m:r>
                      <m:d>
                        <m:d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zh-CN" sz="2800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8400" y="2971800"/>
                <a:ext cx="3248903" cy="81926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本框 5"/>
          <p:cNvSpPr txBox="1"/>
          <p:nvPr/>
        </p:nvSpPr>
        <p:spPr>
          <a:xfrm>
            <a:off x="7467600" y="3083177"/>
            <a:ext cx="270619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/>
              <a:t>BGD/SGD</a:t>
            </a:r>
            <a:endParaRPr lang="zh-CN" altLang="en-US" sz="40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18182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感知机求解与、或、非问题</a:t>
            </a:r>
          </a:p>
        </p:txBody>
      </p:sp>
      <p:pic>
        <p:nvPicPr>
          <p:cNvPr id="8" name="内容占位符 7"/>
          <p:cNvPicPr>
            <a:picLocks noGrp="1" noChangeAspect="1"/>
          </p:cNvPicPr>
          <p:nvPr>
            <p:ph sz="quarter" idx="4294967295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5439" y="3840163"/>
            <a:ext cx="3211512" cy="240823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3437" y="987471"/>
            <a:ext cx="3191502" cy="239362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061" y="987471"/>
            <a:ext cx="3204269" cy="240320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3437" y="3840163"/>
            <a:ext cx="3191502" cy="2393627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4F7764A4-8C6B-4BDB-BC00-198CC0EA1275}"/>
              </a:ext>
            </a:extLst>
          </p:cNvPr>
          <p:cNvSpPr txBox="1"/>
          <p:nvPr/>
        </p:nvSpPr>
        <p:spPr>
          <a:xfrm>
            <a:off x="1403129" y="1999618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与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87558CC-E021-491D-B0DE-D44BCBF061E3}"/>
              </a:ext>
            </a:extLst>
          </p:cNvPr>
          <p:cNvSpPr txBox="1"/>
          <p:nvPr/>
        </p:nvSpPr>
        <p:spPr>
          <a:xfrm>
            <a:off x="1403129" y="4806143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非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2F320E8-66E6-4CEB-99FB-5DD35BE39FC5}"/>
              </a:ext>
            </a:extLst>
          </p:cNvPr>
          <p:cNvSpPr txBox="1"/>
          <p:nvPr/>
        </p:nvSpPr>
        <p:spPr>
          <a:xfrm>
            <a:off x="10072282" y="4806143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异或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6BE2D03-F3D1-4970-9997-EC34EEA7DAAE}"/>
              </a:ext>
            </a:extLst>
          </p:cNvPr>
          <p:cNvSpPr txBox="1"/>
          <p:nvPr/>
        </p:nvSpPr>
        <p:spPr>
          <a:xfrm>
            <a:off x="10072282" y="1999618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或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96365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感知机求解与、或、非问题</a:t>
            </a:r>
          </a:p>
        </p:txBody>
      </p:sp>
      <p:pic>
        <p:nvPicPr>
          <p:cNvPr id="9" name="内容占位符 8" descr="屏幕剪辑"/>
          <p:cNvPicPr>
            <a:picLocks noGrp="1" noChangeAspect="1"/>
          </p:cNvPicPr>
          <p:nvPr>
            <p:ph sz="quarter" idx="429496729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1300" y="938150"/>
            <a:ext cx="6629400" cy="5387074"/>
          </a:xfrm>
        </p:spPr>
      </p:pic>
    </p:spTree>
    <p:extLst>
      <p:ext uri="{BB962C8B-B14F-4D97-AF65-F5344CB8AC3E}">
        <p14:creationId xmlns:p14="http://schemas.microsoft.com/office/powerpoint/2010/main" val="17182343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感知机学习能力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lnSpc>
                <a:spcPct val="100000"/>
              </a:lnSpc>
            </a:pPr>
            <a:r>
              <a:rPr lang="zh-CN" altLang="en-US" dirty="0"/>
              <a:t>若两类模式</a:t>
            </a:r>
            <a:r>
              <a:rPr lang="zh-CN" altLang="en-US" dirty="0">
                <a:solidFill>
                  <a:srgbClr val="C00000"/>
                </a:solidFill>
              </a:rPr>
              <a:t>线性可分</a:t>
            </a:r>
            <a:r>
              <a:rPr lang="en-US" altLang="zh-CN" dirty="0"/>
              <a:t>, </a:t>
            </a:r>
            <a:r>
              <a:rPr lang="zh-CN" altLang="en-US" dirty="0"/>
              <a:t>则感知机的学习过程一定会</a:t>
            </a:r>
            <a:r>
              <a:rPr lang="zh-CN" altLang="en-US" dirty="0">
                <a:solidFill>
                  <a:srgbClr val="C00000"/>
                </a:solidFill>
              </a:rPr>
              <a:t>收敛</a:t>
            </a:r>
            <a:r>
              <a:rPr lang="zh-CN" altLang="en-US" dirty="0"/>
              <a:t>；否则感知机的学习过程将会发生</a:t>
            </a:r>
            <a:r>
              <a:rPr lang="zh-CN" altLang="en-US" dirty="0">
                <a:solidFill>
                  <a:srgbClr val="FF0000"/>
                </a:solidFill>
              </a:rPr>
              <a:t>震荡</a:t>
            </a:r>
            <a:endParaRPr lang="en-US" altLang="zh-CN" dirty="0">
              <a:solidFill>
                <a:srgbClr val="FF0000"/>
              </a:solidFill>
            </a:endParaRPr>
          </a:p>
          <a:p>
            <a:pPr marL="0" indent="0" fontAlgn="base">
              <a:spcBef>
                <a:spcPct val="0"/>
              </a:spcBef>
              <a:spcAft>
                <a:spcPct val="0"/>
              </a:spcAft>
              <a:buSzPct val="100000"/>
              <a:buNone/>
            </a:pPr>
            <a:r>
              <a:rPr lang="en-US" altLang="zh-CN" sz="1600" dirty="0">
                <a:solidFill>
                  <a:srgbClr val="FF0000"/>
                </a:solidFill>
                <a:latin typeface="+mj-lt"/>
              </a:rPr>
              <a:t>                                                                                 </a:t>
            </a:r>
            <a:r>
              <a:rPr lang="en-US" altLang="zh-CN" sz="1600" dirty="0">
                <a:solidFill>
                  <a:srgbClr val="C00000"/>
                </a:solidFill>
              </a:rPr>
              <a:t>[Minsky and </a:t>
            </a:r>
            <a:r>
              <a:rPr lang="en-US" altLang="zh-CN" sz="1600" dirty="0" err="1">
                <a:solidFill>
                  <a:srgbClr val="C00000"/>
                </a:solidFill>
              </a:rPr>
              <a:t>Papert</a:t>
            </a:r>
            <a:r>
              <a:rPr lang="en-US" altLang="zh-CN" sz="1600" dirty="0">
                <a:solidFill>
                  <a:srgbClr val="C00000"/>
                </a:solidFill>
              </a:rPr>
              <a:t>, 1969]</a:t>
            </a:r>
            <a:endParaRPr lang="zh-CN" altLang="en-US" sz="1600" dirty="0">
              <a:solidFill>
                <a:srgbClr val="C00000"/>
              </a:solidFill>
            </a:endParaRPr>
          </a:p>
          <a:p>
            <a:pPr marL="342900" indent="-342900">
              <a:lnSpc>
                <a:spcPct val="100000"/>
              </a:lnSpc>
            </a:pPr>
            <a:r>
              <a:rPr lang="zh-CN" altLang="en-US" dirty="0">
                <a:solidFill>
                  <a:srgbClr val="FF0000"/>
                </a:solidFill>
              </a:rPr>
              <a:t>单层感知机的学习能力非常有限</a:t>
            </a:r>
            <a:r>
              <a:rPr lang="en-US" altLang="zh-CN" dirty="0">
                <a:solidFill>
                  <a:srgbClr val="FF0000"/>
                </a:solidFill>
              </a:rPr>
              <a:t>, </a:t>
            </a:r>
            <a:r>
              <a:rPr lang="zh-CN" altLang="en-US" dirty="0">
                <a:solidFill>
                  <a:srgbClr val="FF0000"/>
                </a:solidFill>
              </a:rPr>
              <a:t>只能解决线性可分问题</a:t>
            </a:r>
            <a:endParaRPr lang="en-US" altLang="zh-CN" dirty="0">
              <a:solidFill>
                <a:srgbClr val="FF0000"/>
              </a:solidFill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/>
              <a:t>事实上</a:t>
            </a:r>
            <a:r>
              <a:rPr lang="en-US" altLang="zh-CN" sz="2000" dirty="0"/>
              <a:t>, </a:t>
            </a:r>
            <a:r>
              <a:rPr lang="zh-CN" altLang="en-US" sz="2000" dirty="0">
                <a:solidFill>
                  <a:srgbClr val="FF0000"/>
                </a:solidFill>
              </a:rPr>
              <a:t>与、或、非</a:t>
            </a:r>
            <a:r>
              <a:rPr lang="zh-CN" altLang="en-US" sz="2000" dirty="0"/>
              <a:t>问题是线性可分的</a:t>
            </a:r>
            <a:r>
              <a:rPr lang="en-US" altLang="zh-CN" sz="2000" dirty="0"/>
              <a:t>, </a:t>
            </a:r>
            <a:r>
              <a:rPr lang="zh-CN" altLang="en-US" sz="2000" dirty="0"/>
              <a:t>因此感知机学习过程能够求得适当的</a:t>
            </a:r>
            <a:r>
              <a:rPr lang="zh-CN" altLang="en-US" sz="2000" dirty="0">
                <a:solidFill>
                  <a:srgbClr val="FF0000"/>
                </a:solidFill>
              </a:rPr>
              <a:t>权值向量</a:t>
            </a:r>
            <a:r>
              <a:rPr lang="en-US" altLang="zh-CN" sz="2000" dirty="0"/>
              <a:t>. </a:t>
            </a:r>
            <a:r>
              <a:rPr lang="zh-CN" altLang="en-US" sz="2000" dirty="0"/>
              <a:t>而</a:t>
            </a:r>
            <a:r>
              <a:rPr lang="zh-CN" altLang="en-US" sz="2000" dirty="0">
                <a:solidFill>
                  <a:srgbClr val="FF0000"/>
                </a:solidFill>
              </a:rPr>
              <a:t>异或</a:t>
            </a:r>
            <a:r>
              <a:rPr lang="zh-CN" altLang="en-US" sz="2000" dirty="0"/>
              <a:t>问题</a:t>
            </a:r>
            <a:r>
              <a:rPr lang="zh-CN" altLang="en-US" sz="2000" dirty="0">
                <a:solidFill>
                  <a:srgbClr val="FF0000"/>
                </a:solidFill>
              </a:rPr>
              <a:t>不是线性可分的</a:t>
            </a:r>
            <a:r>
              <a:rPr lang="en-US" altLang="zh-CN" sz="2000" dirty="0"/>
              <a:t>, </a:t>
            </a:r>
            <a:r>
              <a:rPr lang="zh-CN" altLang="en-US" sz="2000" dirty="0"/>
              <a:t>感知机学习不能求得合适解</a:t>
            </a:r>
            <a:r>
              <a:rPr lang="en-US" altLang="zh-CN" sz="2000" dirty="0"/>
              <a:t> 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zh-CN" altLang="en-US" sz="4400" dirty="0">
                <a:solidFill>
                  <a:srgbClr val="0D1DFF"/>
                </a:solidFill>
              </a:rPr>
              <a:t>对于非线性可分问题</a:t>
            </a:r>
            <a:r>
              <a:rPr lang="en-US" altLang="zh-CN" sz="4400" dirty="0">
                <a:solidFill>
                  <a:srgbClr val="0D1DFF"/>
                </a:solidFill>
              </a:rPr>
              <a:t>, </a:t>
            </a:r>
            <a:r>
              <a:rPr lang="zh-CN" altLang="en-US" sz="4400" dirty="0">
                <a:solidFill>
                  <a:srgbClr val="0D1DFF"/>
                </a:solidFill>
              </a:rPr>
              <a:t>如何求解？</a:t>
            </a:r>
            <a:endParaRPr lang="en-US" altLang="zh-CN" sz="4400" dirty="0">
              <a:solidFill>
                <a:srgbClr val="0D1DFF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035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多层感知机</a:t>
            </a:r>
            <a:r>
              <a:rPr lang="en-US" altLang="zh-CN"/>
              <a:t>(MLP)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解决异或问题的</a:t>
            </a:r>
            <a:r>
              <a:rPr lang="zh-CN" altLang="en-US" dirty="0">
                <a:solidFill>
                  <a:srgbClr val="FF0000"/>
                </a:solidFill>
              </a:rPr>
              <a:t>两层感知机</a:t>
            </a:r>
            <a:endParaRPr lang="en-US" altLang="zh-CN" dirty="0">
              <a:solidFill>
                <a:srgbClr val="FF0000"/>
              </a:solidFill>
            </a:endParaRP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zh-CN" sz="2000" dirty="0"/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zh-CN" sz="2000" dirty="0"/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zh-CN" sz="2000" dirty="0"/>
          </a:p>
          <a:p>
            <a:pPr marL="342900" indent="-342900">
              <a:lnSpc>
                <a:spcPct val="11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/>
              <a:t>输出层与输入层之间的一层神经元</a:t>
            </a:r>
            <a:r>
              <a:rPr lang="en-US" altLang="zh-CN" sz="2000" dirty="0"/>
              <a:t>, </a:t>
            </a:r>
            <a:r>
              <a:rPr lang="zh-CN" altLang="en-US" sz="2000" dirty="0"/>
              <a:t>被称之为</a:t>
            </a:r>
            <a:r>
              <a:rPr lang="zh-CN" altLang="en-US" sz="2000" dirty="0">
                <a:solidFill>
                  <a:srgbClr val="C00000"/>
                </a:solidFill>
              </a:rPr>
              <a:t>隐层或隐含层</a:t>
            </a:r>
            <a:r>
              <a:rPr lang="en-US" altLang="zh-CN" sz="2000" dirty="0"/>
              <a:t>, </a:t>
            </a:r>
            <a:r>
              <a:rPr lang="zh-CN" altLang="en-US" sz="2000" dirty="0">
                <a:solidFill>
                  <a:srgbClr val="FF0000"/>
                </a:solidFill>
              </a:rPr>
              <a:t>隐含层和输出层神经元</a:t>
            </a:r>
            <a:r>
              <a:rPr lang="zh-CN" altLang="en-US" sz="2000" dirty="0"/>
              <a:t>都是具有</a:t>
            </a:r>
            <a:r>
              <a:rPr lang="zh-CN" altLang="en-US" sz="2000" dirty="0">
                <a:solidFill>
                  <a:srgbClr val="FF0000"/>
                </a:solidFill>
              </a:rPr>
              <a:t>激活函数</a:t>
            </a:r>
            <a:r>
              <a:rPr lang="zh-CN" altLang="en-US" sz="2000" dirty="0"/>
              <a:t>的功能神经元</a:t>
            </a:r>
            <a:endParaRPr lang="en-US" altLang="zh-CN" sz="2000" dirty="0"/>
          </a:p>
          <a:p>
            <a:pPr marL="0" indent="0">
              <a:buNone/>
            </a:pPr>
            <a:endParaRPr lang="en-US" altLang="zh-CN" sz="2000" dirty="0"/>
          </a:p>
          <a:p>
            <a:pPr marL="0" indent="0">
              <a:buNone/>
            </a:pPr>
            <a:endParaRPr lang="zh-CN" altLang="en-US" dirty="0"/>
          </a:p>
          <a:p>
            <a:endParaRPr lang="zh-CN" altLang="en-US" dirty="0"/>
          </a:p>
        </p:txBody>
      </p:sp>
      <p:pic>
        <p:nvPicPr>
          <p:cNvPr id="6" name="图片 5" descr="屏幕剪辑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46"/>
          <a:stretch/>
        </p:blipFill>
        <p:spPr>
          <a:xfrm>
            <a:off x="3048000" y="1752600"/>
            <a:ext cx="5805823" cy="2945757"/>
          </a:xfrm>
          <a:prstGeom prst="rect">
            <a:avLst/>
          </a:prstGeom>
        </p:spPr>
      </p:pic>
      <p:cxnSp>
        <p:nvCxnSpPr>
          <p:cNvPr id="7" name="曲线连接符 6"/>
          <p:cNvCxnSpPr/>
          <p:nvPr/>
        </p:nvCxnSpPr>
        <p:spPr>
          <a:xfrm rot="10800000">
            <a:off x="3124200" y="2743200"/>
            <a:ext cx="3467778" cy="2209800"/>
          </a:xfrm>
          <a:prstGeom prst="curvedConnector3">
            <a:avLst>
              <a:gd name="adj1" fmla="val 114254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69251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多层前馈神经网络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/>
            <a:r>
              <a:rPr lang="zh-CN" altLang="en-US" dirty="0">
                <a:solidFill>
                  <a:srgbClr val="C00000"/>
                </a:solidFill>
              </a:rPr>
              <a:t>定义</a:t>
            </a:r>
            <a:r>
              <a:rPr lang="zh-CN" altLang="en-US" dirty="0"/>
              <a:t>：每层神经元与下一层神经元</a:t>
            </a:r>
            <a:r>
              <a:rPr lang="zh-CN" altLang="en-US" dirty="0">
                <a:solidFill>
                  <a:srgbClr val="FF0000"/>
                </a:solidFill>
              </a:rPr>
              <a:t>全互联</a:t>
            </a:r>
            <a:r>
              <a:rPr lang="en-US" altLang="zh-CN" dirty="0"/>
              <a:t>, </a:t>
            </a:r>
            <a:r>
              <a:rPr lang="zh-CN" altLang="en-US" dirty="0"/>
              <a:t>神经元之间</a:t>
            </a:r>
            <a:r>
              <a:rPr lang="zh-CN" altLang="en-US" dirty="0">
                <a:solidFill>
                  <a:srgbClr val="FF0000"/>
                </a:solidFill>
              </a:rPr>
              <a:t>不存在同层连接也不存在跨层连接</a:t>
            </a:r>
            <a:endParaRPr lang="en-US" altLang="zh-CN" dirty="0">
              <a:solidFill>
                <a:srgbClr val="FF0000"/>
              </a:solidFill>
            </a:endParaRPr>
          </a:p>
          <a:p>
            <a:pPr marL="342900" indent="-342900"/>
            <a:r>
              <a:rPr lang="zh-CN" altLang="en-US" dirty="0">
                <a:solidFill>
                  <a:srgbClr val="C00000"/>
                </a:solidFill>
              </a:rPr>
              <a:t>前馈</a:t>
            </a:r>
            <a:r>
              <a:rPr lang="zh-CN" altLang="en-US" dirty="0"/>
              <a:t>：输入层接受外界输入</a:t>
            </a:r>
            <a:r>
              <a:rPr lang="en-US" altLang="zh-CN" dirty="0"/>
              <a:t>, </a:t>
            </a:r>
            <a:r>
              <a:rPr lang="zh-CN" altLang="en-US" dirty="0"/>
              <a:t>隐含层与输出层神经元对信号进行加工</a:t>
            </a:r>
            <a:r>
              <a:rPr lang="en-US" altLang="zh-CN" dirty="0"/>
              <a:t>, </a:t>
            </a:r>
            <a:r>
              <a:rPr lang="zh-CN" altLang="en-US" dirty="0"/>
              <a:t>最终结果由输出层神经元输出</a:t>
            </a:r>
            <a:endParaRPr lang="en-US" altLang="zh-CN" dirty="0"/>
          </a:p>
          <a:p>
            <a:pPr marL="342900" indent="-342900"/>
            <a:r>
              <a:rPr lang="zh-CN" altLang="en-US" dirty="0">
                <a:solidFill>
                  <a:srgbClr val="C00000"/>
                </a:solidFill>
              </a:rPr>
              <a:t>学习</a:t>
            </a:r>
            <a:r>
              <a:rPr lang="zh-CN" altLang="en-US" dirty="0"/>
              <a:t>：根据训练数据来调整神经元之间的</a:t>
            </a:r>
            <a:r>
              <a:rPr lang="zh-CN" altLang="en-US" dirty="0">
                <a:solidFill>
                  <a:srgbClr val="C00000"/>
                </a:solidFill>
              </a:rPr>
              <a:t>“连接权”</a:t>
            </a:r>
            <a:r>
              <a:rPr lang="zh-CN" altLang="en-US" dirty="0"/>
              <a:t>以及每个功能神经元的</a:t>
            </a:r>
            <a:r>
              <a:rPr lang="zh-CN" altLang="en-US" dirty="0">
                <a:solidFill>
                  <a:srgbClr val="C00000"/>
                </a:solidFill>
              </a:rPr>
              <a:t>“阈值”</a:t>
            </a:r>
            <a:endParaRPr lang="en-US" altLang="zh-CN" dirty="0">
              <a:solidFill>
                <a:srgbClr val="C00000"/>
              </a:solidFill>
            </a:endParaRPr>
          </a:p>
          <a:p>
            <a:pPr marL="342900" indent="-342900"/>
            <a:r>
              <a:rPr lang="zh-CN" altLang="en-US" dirty="0"/>
              <a:t>多层网络：包含</a:t>
            </a:r>
            <a:r>
              <a:rPr lang="zh-CN" altLang="en-US" dirty="0">
                <a:solidFill>
                  <a:srgbClr val="FF0000"/>
                </a:solidFill>
              </a:rPr>
              <a:t>隐层</a:t>
            </a:r>
            <a:r>
              <a:rPr lang="zh-CN" altLang="en-US" dirty="0"/>
              <a:t>的网络</a:t>
            </a:r>
            <a:r>
              <a:rPr lang="en-US" altLang="zh-CN" dirty="0"/>
              <a:t> </a:t>
            </a:r>
          </a:p>
        </p:txBody>
      </p:sp>
      <p:pic>
        <p:nvPicPr>
          <p:cNvPr id="6" name="图片 5" descr="屏幕剪辑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3885" y="3276600"/>
            <a:ext cx="4262096" cy="256923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0705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  <p:extLst mod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0633" rIns="0" bIns="0" rtlCol="0">
            <a:spAutoFit/>
          </a:bodyPr>
          <a:lstStyle/>
          <a:p>
            <a:pPr marL="34925"/>
            <a:r>
              <a:rPr spc="-20" dirty="0"/>
              <a:t>多</a:t>
            </a:r>
            <a:r>
              <a:rPr spc="-30" dirty="0"/>
              <a:t>层前馈</a:t>
            </a:r>
            <a:r>
              <a:rPr spc="-25" dirty="0"/>
              <a:t>网</a:t>
            </a:r>
            <a:r>
              <a:rPr spc="-30" dirty="0"/>
              <a:t>络结构</a:t>
            </a:r>
          </a:p>
        </p:txBody>
      </p:sp>
      <p:sp>
        <p:nvSpPr>
          <p:cNvPr id="3" name="object 3"/>
          <p:cNvSpPr/>
          <p:nvPr/>
        </p:nvSpPr>
        <p:spPr>
          <a:xfrm>
            <a:off x="6629400" y="1072969"/>
            <a:ext cx="3700272" cy="223113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14400" y="1254259"/>
            <a:ext cx="9415272" cy="33470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5244" indent="-3175"/>
            <a:r>
              <a:rPr dirty="0">
                <a:latin typeface="FangSong"/>
                <a:cs typeface="FangSong"/>
              </a:rPr>
              <a:t>多层网络：包含隐层的网络</a:t>
            </a:r>
          </a:p>
          <a:p>
            <a:pPr>
              <a:spcBef>
                <a:spcPts val="38"/>
              </a:spcBef>
            </a:pPr>
            <a:endParaRPr sz="1900" dirty="0">
              <a:latin typeface="Times New Roman"/>
              <a:cs typeface="Times New Roman"/>
            </a:endParaRPr>
          </a:p>
          <a:p>
            <a:pPr marL="55244" marR="4200525">
              <a:lnSpc>
                <a:spcPts val="2100"/>
              </a:lnSpc>
            </a:pPr>
            <a:r>
              <a:rPr dirty="0" err="1">
                <a:latin typeface="FangSong"/>
                <a:cs typeface="FangSong"/>
              </a:rPr>
              <a:t>前馈网络：神经元之间不存在同层连接也不存在跨层连接</a:t>
            </a:r>
            <a:endParaRPr dirty="0">
              <a:latin typeface="FangSong"/>
              <a:cs typeface="FangSong"/>
            </a:endParaRPr>
          </a:p>
          <a:p>
            <a:pPr>
              <a:spcBef>
                <a:spcPts val="23"/>
              </a:spcBef>
            </a:pPr>
            <a:endParaRPr sz="2300" dirty="0">
              <a:latin typeface="Times New Roman"/>
              <a:cs typeface="Times New Roman"/>
            </a:endParaRPr>
          </a:p>
          <a:p>
            <a:pPr marL="12700" marR="3302000" indent="45085">
              <a:lnSpc>
                <a:spcPts val="2140"/>
              </a:lnSpc>
            </a:pPr>
            <a:r>
              <a:rPr dirty="0">
                <a:latin typeface="FangSong"/>
                <a:cs typeface="FangSong"/>
              </a:rPr>
              <a:t>隐层和输出层神经元亦称“功能单元”</a:t>
            </a:r>
            <a:r>
              <a:rPr sz="1600" spc="-15" dirty="0">
                <a:latin typeface="Verdana"/>
                <a:cs typeface="Verdana"/>
              </a:rPr>
              <a:t>(fun</a:t>
            </a:r>
            <a:r>
              <a:rPr sz="1600" spc="-10" dirty="0">
                <a:latin typeface="Verdana"/>
                <a:cs typeface="Verdana"/>
              </a:rPr>
              <a:t>c</a:t>
            </a:r>
            <a:r>
              <a:rPr sz="1600" spc="-20" dirty="0">
                <a:latin typeface="Verdana"/>
                <a:cs typeface="Verdana"/>
              </a:rPr>
              <a:t>tiona</a:t>
            </a:r>
            <a:r>
              <a:rPr sz="1600" spc="-5" dirty="0">
                <a:latin typeface="Verdana"/>
                <a:cs typeface="Verdana"/>
              </a:rPr>
              <a:t>l</a:t>
            </a:r>
            <a:r>
              <a:rPr sz="1600" spc="65" dirty="0">
                <a:latin typeface="Verdana"/>
                <a:cs typeface="Verdana"/>
              </a:rPr>
              <a:t> </a:t>
            </a:r>
            <a:r>
              <a:rPr sz="1600" spc="-15" dirty="0">
                <a:latin typeface="Verdana"/>
                <a:cs typeface="Verdana"/>
              </a:rPr>
              <a:t>un</a:t>
            </a:r>
            <a:r>
              <a:rPr sz="1600" spc="-20" dirty="0">
                <a:latin typeface="Verdana"/>
                <a:cs typeface="Verdana"/>
              </a:rPr>
              <a:t>i</a:t>
            </a:r>
            <a:r>
              <a:rPr sz="1600" spc="-15" dirty="0">
                <a:latin typeface="Verdana"/>
                <a:cs typeface="Verdana"/>
              </a:rPr>
              <a:t>t</a:t>
            </a:r>
            <a:r>
              <a:rPr sz="1600" spc="-10" dirty="0">
                <a:latin typeface="Verdana"/>
                <a:cs typeface="Verdana"/>
              </a:rPr>
              <a:t>)</a:t>
            </a:r>
            <a:endParaRPr sz="1600" dirty="0">
              <a:latin typeface="Verdana"/>
              <a:cs typeface="Verdana"/>
            </a:endParaRPr>
          </a:p>
          <a:p>
            <a:pPr>
              <a:lnSpc>
                <a:spcPct val="100000"/>
              </a:lnSpc>
            </a:pPr>
            <a:endParaRPr dirty="0">
              <a:latin typeface="Times New Roman"/>
              <a:cs typeface="Times New Roman"/>
            </a:endParaRPr>
          </a:p>
          <a:p>
            <a:pPr>
              <a:spcBef>
                <a:spcPts val="10"/>
              </a:spcBef>
            </a:pPr>
            <a:endParaRPr sz="2200" dirty="0">
              <a:latin typeface="Times New Roman"/>
              <a:cs typeface="Times New Roman"/>
            </a:endParaRPr>
          </a:p>
          <a:p>
            <a:pPr marL="12700"/>
            <a:r>
              <a:rPr sz="2200" spc="-15" dirty="0">
                <a:latin typeface="FangSong"/>
                <a:cs typeface="FangSong"/>
              </a:rPr>
              <a:t>多</a:t>
            </a:r>
            <a:r>
              <a:rPr sz="2200" spc="-25" dirty="0">
                <a:latin typeface="FangSong"/>
                <a:cs typeface="FangSong"/>
              </a:rPr>
              <a:t>层前</a:t>
            </a:r>
            <a:r>
              <a:rPr sz="2200" spc="-10" dirty="0">
                <a:latin typeface="FangSong"/>
                <a:cs typeface="FangSong"/>
              </a:rPr>
              <a:t>馈</a:t>
            </a:r>
            <a:r>
              <a:rPr sz="2200" spc="-25" dirty="0">
                <a:latin typeface="FangSong"/>
                <a:cs typeface="FangSong"/>
              </a:rPr>
              <a:t>网</a:t>
            </a:r>
            <a:r>
              <a:rPr sz="2200" spc="-10" dirty="0">
                <a:latin typeface="FangSong"/>
                <a:cs typeface="FangSong"/>
              </a:rPr>
              <a:t>络</a:t>
            </a:r>
            <a:r>
              <a:rPr sz="2200" spc="-25" dirty="0">
                <a:latin typeface="FangSong"/>
                <a:cs typeface="FangSong"/>
              </a:rPr>
              <a:t>有强</a:t>
            </a:r>
            <a:r>
              <a:rPr sz="2200" spc="-10" dirty="0">
                <a:latin typeface="FangSong"/>
                <a:cs typeface="FangSong"/>
              </a:rPr>
              <a:t>大</a:t>
            </a:r>
            <a:r>
              <a:rPr sz="2200" spc="-25" dirty="0">
                <a:latin typeface="FangSong"/>
                <a:cs typeface="FangSong"/>
              </a:rPr>
              <a:t>的</a:t>
            </a:r>
            <a:r>
              <a:rPr sz="2200" spc="-10" dirty="0">
                <a:latin typeface="FangSong"/>
                <a:cs typeface="FangSong"/>
              </a:rPr>
              <a:t>表</a:t>
            </a:r>
            <a:r>
              <a:rPr sz="2200" spc="-25" dirty="0">
                <a:latin typeface="FangSong"/>
                <a:cs typeface="FangSong"/>
              </a:rPr>
              <a:t>示能力</a:t>
            </a:r>
            <a:endParaRPr sz="2200" dirty="0">
              <a:latin typeface="FangSong"/>
              <a:cs typeface="FangSong"/>
            </a:endParaRPr>
          </a:p>
          <a:p>
            <a:pPr>
              <a:spcBef>
                <a:spcPts val="25"/>
              </a:spcBef>
            </a:pPr>
            <a:endParaRPr sz="2300" dirty="0">
              <a:latin typeface="Times New Roman"/>
              <a:cs typeface="Times New Roman"/>
            </a:endParaRPr>
          </a:p>
          <a:p>
            <a:pPr marL="447675">
              <a:lnSpc>
                <a:spcPts val="2360"/>
              </a:lnSpc>
            </a:pPr>
            <a:r>
              <a:rPr lang="en-US" sz="2000" spc="10" dirty="0">
                <a:solidFill>
                  <a:srgbClr val="FF0000"/>
                </a:solidFill>
                <a:latin typeface="FangSong"/>
                <a:cs typeface="FangSong"/>
              </a:rPr>
              <a:t>           </a:t>
            </a:r>
            <a:r>
              <a:rPr sz="2000" spc="10" dirty="0" err="1">
                <a:solidFill>
                  <a:srgbClr val="FF0000"/>
                </a:solidFill>
                <a:latin typeface="FangSong"/>
                <a:cs typeface="FangSong"/>
              </a:rPr>
              <a:t>只需</a:t>
            </a:r>
            <a:r>
              <a:rPr sz="2000" dirty="0" err="1">
                <a:solidFill>
                  <a:srgbClr val="FF0000"/>
                </a:solidFill>
                <a:latin typeface="FangSong"/>
                <a:cs typeface="FangSong"/>
              </a:rPr>
              <a:t>一个</a:t>
            </a:r>
            <a:r>
              <a:rPr sz="2000" spc="-15" dirty="0" err="1">
                <a:solidFill>
                  <a:srgbClr val="FF0000"/>
                </a:solidFill>
                <a:latin typeface="FangSong"/>
                <a:cs typeface="FangSong"/>
              </a:rPr>
              <a:t>包</a:t>
            </a:r>
            <a:r>
              <a:rPr sz="2000" dirty="0" err="1">
                <a:solidFill>
                  <a:srgbClr val="FF0000"/>
                </a:solidFill>
                <a:latin typeface="FangSong"/>
                <a:cs typeface="FangSong"/>
              </a:rPr>
              <a:t>含足</a:t>
            </a:r>
            <a:r>
              <a:rPr sz="2000" spc="-15" dirty="0" err="1">
                <a:solidFill>
                  <a:srgbClr val="FF0000"/>
                </a:solidFill>
                <a:latin typeface="FangSong"/>
                <a:cs typeface="FangSong"/>
              </a:rPr>
              <a:t>够</a:t>
            </a:r>
            <a:r>
              <a:rPr sz="2000" dirty="0" err="1">
                <a:solidFill>
                  <a:srgbClr val="FF0000"/>
                </a:solidFill>
                <a:latin typeface="FangSong"/>
                <a:cs typeface="FangSong"/>
              </a:rPr>
              <a:t>多神</a:t>
            </a:r>
            <a:r>
              <a:rPr sz="2000" spc="-15" dirty="0" err="1">
                <a:solidFill>
                  <a:srgbClr val="FF0000"/>
                </a:solidFill>
                <a:latin typeface="FangSong"/>
                <a:cs typeface="FangSong"/>
              </a:rPr>
              <a:t>经</a:t>
            </a:r>
            <a:r>
              <a:rPr sz="2000" dirty="0" err="1">
                <a:solidFill>
                  <a:srgbClr val="FF0000"/>
                </a:solidFill>
                <a:latin typeface="FangSong"/>
                <a:cs typeface="FangSong"/>
              </a:rPr>
              <a:t>元的</a:t>
            </a:r>
            <a:r>
              <a:rPr sz="2000" spc="-15" dirty="0" err="1">
                <a:solidFill>
                  <a:srgbClr val="FF0000"/>
                </a:solidFill>
                <a:latin typeface="FangSong"/>
                <a:cs typeface="FangSong"/>
              </a:rPr>
              <a:t>隐</a:t>
            </a:r>
            <a:r>
              <a:rPr sz="2000" dirty="0" err="1">
                <a:solidFill>
                  <a:srgbClr val="FF0000"/>
                </a:solidFill>
                <a:latin typeface="FangSong"/>
                <a:cs typeface="FangSong"/>
              </a:rPr>
              <a:t>层</a:t>
            </a:r>
            <a:r>
              <a:rPr sz="2000" dirty="0">
                <a:solidFill>
                  <a:srgbClr val="FF0000"/>
                </a:solidFill>
                <a:latin typeface="Verdana"/>
                <a:cs typeface="Verdana"/>
              </a:rPr>
              <a:t>,</a:t>
            </a:r>
            <a:r>
              <a:rPr sz="2000" spc="-45" dirty="0">
                <a:solidFill>
                  <a:srgbClr val="FF0000"/>
                </a:solidFill>
                <a:latin typeface="Verdana"/>
                <a:cs typeface="Verdana"/>
              </a:rPr>
              <a:t> </a:t>
            </a:r>
            <a:r>
              <a:rPr sz="2000" spc="10" dirty="0">
                <a:solidFill>
                  <a:srgbClr val="FF0000"/>
                </a:solidFill>
                <a:latin typeface="FangSong"/>
                <a:cs typeface="FangSong"/>
              </a:rPr>
              <a:t>多层</a:t>
            </a:r>
            <a:r>
              <a:rPr sz="2000" dirty="0">
                <a:solidFill>
                  <a:srgbClr val="FF0000"/>
                </a:solidFill>
                <a:latin typeface="FangSong"/>
                <a:cs typeface="FangSong"/>
              </a:rPr>
              <a:t>前</a:t>
            </a:r>
            <a:r>
              <a:rPr sz="2000" spc="-15" dirty="0">
                <a:solidFill>
                  <a:srgbClr val="FF0000"/>
                </a:solidFill>
                <a:latin typeface="FangSong"/>
                <a:cs typeface="FangSong"/>
              </a:rPr>
              <a:t>馈</a:t>
            </a:r>
            <a:r>
              <a:rPr sz="2000" dirty="0">
                <a:solidFill>
                  <a:srgbClr val="FF0000"/>
                </a:solidFill>
                <a:latin typeface="FangSong"/>
                <a:cs typeface="FangSong"/>
              </a:rPr>
              <a:t>神经</a:t>
            </a:r>
            <a:r>
              <a:rPr sz="2000" spc="-15" dirty="0">
                <a:solidFill>
                  <a:srgbClr val="FF0000"/>
                </a:solidFill>
                <a:latin typeface="FangSong"/>
                <a:cs typeface="FangSong"/>
              </a:rPr>
              <a:t>网</a:t>
            </a:r>
            <a:r>
              <a:rPr sz="2000" dirty="0">
                <a:solidFill>
                  <a:srgbClr val="FF0000"/>
                </a:solidFill>
                <a:latin typeface="FangSong"/>
                <a:cs typeface="FangSong"/>
              </a:rPr>
              <a:t>络就</a:t>
            </a:r>
            <a:r>
              <a:rPr sz="2000" spc="-15" dirty="0">
                <a:solidFill>
                  <a:srgbClr val="FF0000"/>
                </a:solidFill>
                <a:latin typeface="FangSong"/>
                <a:cs typeface="FangSong"/>
              </a:rPr>
              <a:t>能</a:t>
            </a:r>
            <a:r>
              <a:rPr sz="2000" dirty="0">
                <a:solidFill>
                  <a:srgbClr val="FF0000"/>
                </a:solidFill>
                <a:latin typeface="FangSong"/>
                <a:cs typeface="FangSong"/>
              </a:rPr>
              <a:t>以</a:t>
            </a:r>
          </a:p>
        </p:txBody>
      </p:sp>
      <p:grpSp>
        <p:nvGrpSpPr>
          <p:cNvPr id="9" name="组合 8"/>
          <p:cNvGrpSpPr/>
          <p:nvPr/>
        </p:nvGrpSpPr>
        <p:grpSpPr>
          <a:xfrm>
            <a:off x="2651051" y="4186039"/>
            <a:ext cx="7187389" cy="830580"/>
            <a:chOff x="1103374" y="4459223"/>
            <a:chExt cx="7187389" cy="830580"/>
          </a:xfrm>
        </p:grpSpPr>
        <p:sp>
          <p:nvSpPr>
            <p:cNvPr id="4" name="object 4"/>
            <p:cNvSpPr/>
            <p:nvPr/>
          </p:nvSpPr>
          <p:spPr>
            <a:xfrm>
              <a:off x="1103374" y="4459223"/>
              <a:ext cx="7187389" cy="830580"/>
            </a:xfrm>
            <a:custGeom>
              <a:avLst/>
              <a:gdLst/>
              <a:ahLst/>
              <a:cxnLst/>
              <a:rect l="l" t="t" r="r" b="b"/>
              <a:pathLst>
                <a:path w="7124700" h="830579">
                  <a:moveTo>
                    <a:pt x="0" y="830579"/>
                  </a:moveTo>
                  <a:lnTo>
                    <a:pt x="7124700" y="830579"/>
                  </a:lnTo>
                  <a:lnTo>
                    <a:pt x="7124700" y="0"/>
                  </a:lnTo>
                  <a:lnTo>
                    <a:pt x="0" y="0"/>
                  </a:lnTo>
                  <a:lnTo>
                    <a:pt x="0" y="830579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 txBox="1"/>
            <p:nvPr/>
          </p:nvSpPr>
          <p:spPr>
            <a:xfrm>
              <a:off x="1194511" y="4937517"/>
              <a:ext cx="4291889" cy="30777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>
                <a:lnSpc>
                  <a:spcPts val="2360"/>
                </a:lnSpc>
              </a:pPr>
              <a:r>
                <a:rPr sz="2000" spc="10" dirty="0">
                  <a:solidFill>
                    <a:srgbClr val="FF0000"/>
                  </a:solidFill>
                  <a:latin typeface="FangSong"/>
                  <a:cs typeface="FangSong"/>
                </a:rPr>
                <a:t>任意</a:t>
              </a:r>
              <a:r>
                <a:rPr sz="2000" dirty="0">
                  <a:solidFill>
                    <a:srgbClr val="FF0000"/>
                  </a:solidFill>
                  <a:latin typeface="FangSong"/>
                  <a:cs typeface="FangSong"/>
                </a:rPr>
                <a:t>精度</a:t>
              </a:r>
              <a:r>
                <a:rPr sz="2000" spc="-15" dirty="0">
                  <a:solidFill>
                    <a:srgbClr val="FF0000"/>
                  </a:solidFill>
                  <a:latin typeface="FangSong"/>
                  <a:cs typeface="FangSong"/>
                </a:rPr>
                <a:t>逼</a:t>
              </a:r>
              <a:r>
                <a:rPr sz="2000" dirty="0">
                  <a:solidFill>
                    <a:srgbClr val="FF0000"/>
                  </a:solidFill>
                  <a:latin typeface="FangSong"/>
                  <a:cs typeface="FangSong"/>
                </a:rPr>
                <a:t>近任</a:t>
              </a:r>
              <a:r>
                <a:rPr sz="2000" spc="-15" dirty="0">
                  <a:solidFill>
                    <a:srgbClr val="FF0000"/>
                  </a:solidFill>
                  <a:latin typeface="FangSong"/>
                  <a:cs typeface="FangSong"/>
                </a:rPr>
                <a:t>意</a:t>
              </a:r>
              <a:r>
                <a:rPr sz="2000" dirty="0">
                  <a:solidFill>
                    <a:srgbClr val="FF0000"/>
                  </a:solidFill>
                  <a:latin typeface="FangSong"/>
                  <a:cs typeface="FangSong"/>
                </a:rPr>
                <a:t>复杂</a:t>
              </a:r>
              <a:r>
                <a:rPr sz="2000" spc="-15" dirty="0">
                  <a:solidFill>
                    <a:srgbClr val="FF0000"/>
                  </a:solidFill>
                  <a:latin typeface="FangSong"/>
                  <a:cs typeface="FangSong"/>
                </a:rPr>
                <a:t>度</a:t>
              </a:r>
              <a:r>
                <a:rPr sz="2000" dirty="0">
                  <a:solidFill>
                    <a:srgbClr val="FF0000"/>
                  </a:solidFill>
                  <a:latin typeface="FangSong"/>
                  <a:cs typeface="FangSong"/>
                </a:rPr>
                <a:t>的连</a:t>
              </a:r>
              <a:r>
                <a:rPr sz="2000" spc="-15" dirty="0">
                  <a:solidFill>
                    <a:srgbClr val="FF0000"/>
                  </a:solidFill>
                  <a:latin typeface="FangSong"/>
                  <a:cs typeface="FangSong"/>
                </a:rPr>
                <a:t>续</a:t>
              </a:r>
              <a:r>
                <a:rPr sz="2000" dirty="0">
                  <a:solidFill>
                    <a:srgbClr val="FF0000"/>
                  </a:solidFill>
                  <a:latin typeface="FangSong"/>
                  <a:cs typeface="FangSong"/>
                </a:rPr>
                <a:t>函数</a:t>
              </a:r>
            </a:p>
          </p:txBody>
        </p:sp>
        <p:sp>
          <p:nvSpPr>
            <p:cNvPr id="7" name="object 7"/>
            <p:cNvSpPr txBox="1"/>
            <p:nvPr/>
          </p:nvSpPr>
          <p:spPr>
            <a:xfrm>
              <a:off x="5703061" y="4978618"/>
              <a:ext cx="2099945" cy="243656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>
                <a:lnSpc>
                  <a:spcPts val="1875"/>
                </a:lnSpc>
              </a:pPr>
              <a:r>
                <a:rPr sz="1600" spc="-15" dirty="0">
                  <a:latin typeface="Verdana"/>
                  <a:cs typeface="Verdana"/>
                </a:rPr>
                <a:t>[Ho</a:t>
              </a:r>
              <a:r>
                <a:rPr sz="1600" spc="-5" dirty="0">
                  <a:latin typeface="Verdana"/>
                  <a:cs typeface="Verdana"/>
                </a:rPr>
                <a:t>r</a:t>
              </a:r>
              <a:r>
                <a:rPr sz="1600" spc="-10" dirty="0">
                  <a:latin typeface="Verdana"/>
                  <a:cs typeface="Verdana"/>
                </a:rPr>
                <a:t>nik</a:t>
              </a:r>
              <a:r>
                <a:rPr sz="1600" spc="20" dirty="0">
                  <a:latin typeface="Verdana"/>
                  <a:cs typeface="Verdana"/>
                </a:rPr>
                <a:t> </a:t>
              </a:r>
              <a:r>
                <a:rPr sz="1600" spc="-10" dirty="0">
                  <a:latin typeface="Verdana"/>
                  <a:cs typeface="Verdana"/>
                </a:rPr>
                <a:t>et al</a:t>
              </a:r>
              <a:r>
                <a:rPr sz="1600" spc="-114" dirty="0">
                  <a:latin typeface="Verdana"/>
                  <a:cs typeface="Verdana"/>
                </a:rPr>
                <a:t>.</a:t>
              </a:r>
              <a:r>
                <a:rPr sz="1600" spc="-10" dirty="0">
                  <a:latin typeface="Verdana"/>
                  <a:cs typeface="Verdana"/>
                </a:rPr>
                <a:t>,</a:t>
              </a:r>
              <a:r>
                <a:rPr sz="1600" spc="15" dirty="0">
                  <a:latin typeface="Verdana"/>
                  <a:cs typeface="Verdana"/>
                </a:rPr>
                <a:t> </a:t>
              </a:r>
              <a:r>
                <a:rPr sz="1600" spc="-15" dirty="0">
                  <a:latin typeface="Verdana"/>
                  <a:cs typeface="Verdana"/>
                </a:rPr>
                <a:t>198</a:t>
              </a:r>
              <a:r>
                <a:rPr sz="1600" spc="-5" dirty="0">
                  <a:latin typeface="Verdana"/>
                  <a:cs typeface="Verdana"/>
                </a:rPr>
                <a:t>9</a:t>
              </a:r>
              <a:r>
                <a:rPr sz="1600" spc="-10" dirty="0">
                  <a:latin typeface="Verdana"/>
                  <a:cs typeface="Verdana"/>
                </a:rPr>
                <a:t>]</a:t>
              </a:r>
              <a:endParaRPr sz="1600">
                <a:latin typeface="Verdana"/>
                <a:cs typeface="Verdana"/>
              </a:endParaRPr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2672283" y="5610872"/>
            <a:ext cx="7142480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000" dirty="0">
                <a:solidFill>
                  <a:srgbClr val="0000FF"/>
                </a:solidFill>
                <a:latin typeface="FangSong"/>
                <a:cs typeface="FangSong"/>
              </a:rPr>
              <a:t>但是，</a:t>
            </a:r>
            <a:r>
              <a:rPr sz="2000" spc="-15" dirty="0">
                <a:solidFill>
                  <a:srgbClr val="0000FF"/>
                </a:solidFill>
                <a:latin typeface="FangSong"/>
                <a:cs typeface="FangSong"/>
              </a:rPr>
              <a:t>如</a:t>
            </a:r>
            <a:r>
              <a:rPr sz="2000" dirty="0">
                <a:solidFill>
                  <a:srgbClr val="0000FF"/>
                </a:solidFill>
                <a:latin typeface="FangSong"/>
                <a:cs typeface="FangSong"/>
              </a:rPr>
              <a:t>何</a:t>
            </a:r>
            <a:r>
              <a:rPr sz="2000" spc="-10" dirty="0">
                <a:solidFill>
                  <a:srgbClr val="0000FF"/>
                </a:solidFill>
                <a:latin typeface="FangSong"/>
                <a:cs typeface="FangSong"/>
              </a:rPr>
              <a:t>设</a:t>
            </a:r>
            <a:r>
              <a:rPr sz="2000" dirty="0">
                <a:solidFill>
                  <a:srgbClr val="0000FF"/>
                </a:solidFill>
                <a:latin typeface="FangSong"/>
                <a:cs typeface="FangSong"/>
              </a:rPr>
              <a:t>置隐层</a:t>
            </a:r>
            <a:r>
              <a:rPr sz="2000" spc="-15" dirty="0">
                <a:solidFill>
                  <a:srgbClr val="0000FF"/>
                </a:solidFill>
                <a:latin typeface="FangSong"/>
                <a:cs typeface="FangSong"/>
              </a:rPr>
              <a:t>神</a:t>
            </a:r>
            <a:r>
              <a:rPr sz="2000" dirty="0">
                <a:solidFill>
                  <a:srgbClr val="0000FF"/>
                </a:solidFill>
                <a:latin typeface="FangSong"/>
                <a:cs typeface="FangSong"/>
              </a:rPr>
              <a:t>经</a:t>
            </a:r>
            <a:r>
              <a:rPr sz="2000" spc="-15" dirty="0">
                <a:solidFill>
                  <a:srgbClr val="0000FF"/>
                </a:solidFill>
                <a:latin typeface="FangSong"/>
                <a:cs typeface="FangSong"/>
              </a:rPr>
              <a:t>元</a:t>
            </a:r>
            <a:r>
              <a:rPr sz="2000" dirty="0">
                <a:solidFill>
                  <a:srgbClr val="0000FF"/>
                </a:solidFill>
                <a:latin typeface="FangSong"/>
                <a:cs typeface="FangSong"/>
              </a:rPr>
              <a:t>数是未</a:t>
            </a:r>
            <a:r>
              <a:rPr sz="2000" spc="-10" dirty="0">
                <a:solidFill>
                  <a:srgbClr val="0000FF"/>
                </a:solidFill>
                <a:latin typeface="FangSong"/>
                <a:cs typeface="FangSong"/>
              </a:rPr>
              <a:t>决</a:t>
            </a:r>
            <a:r>
              <a:rPr sz="2000" dirty="0">
                <a:solidFill>
                  <a:srgbClr val="0000FF"/>
                </a:solidFill>
                <a:latin typeface="FangSong"/>
                <a:cs typeface="FangSong"/>
              </a:rPr>
              <a:t>问</a:t>
            </a:r>
            <a:r>
              <a:rPr sz="2000" spc="-15" dirty="0">
                <a:solidFill>
                  <a:srgbClr val="0000FF"/>
                </a:solidFill>
                <a:latin typeface="FangSong"/>
                <a:cs typeface="FangSong"/>
              </a:rPr>
              <a:t>题</a:t>
            </a:r>
            <a:r>
              <a:rPr sz="2000" spc="-204" dirty="0">
                <a:solidFill>
                  <a:srgbClr val="0000FF"/>
                </a:solidFill>
                <a:latin typeface="Courier New"/>
                <a:cs typeface="Courier New"/>
              </a:rPr>
              <a:t>.</a:t>
            </a:r>
            <a:r>
              <a:rPr sz="2000" spc="-20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2000" dirty="0">
                <a:solidFill>
                  <a:srgbClr val="0000FF"/>
                </a:solidFill>
                <a:latin typeface="FangSong"/>
                <a:cs typeface="FangSong"/>
              </a:rPr>
              <a:t>实际常用</a:t>
            </a:r>
            <a:r>
              <a:rPr sz="2000" spc="-15" dirty="0">
                <a:solidFill>
                  <a:srgbClr val="0000FF"/>
                </a:solidFill>
                <a:latin typeface="FangSong"/>
                <a:cs typeface="FangSong"/>
              </a:rPr>
              <a:t>“</a:t>
            </a:r>
            <a:r>
              <a:rPr sz="2000" dirty="0">
                <a:solidFill>
                  <a:srgbClr val="0000FF"/>
                </a:solidFill>
                <a:latin typeface="FangSong"/>
                <a:cs typeface="FangSong"/>
              </a:rPr>
              <a:t>试错</a:t>
            </a:r>
            <a:r>
              <a:rPr sz="2000" spc="5" dirty="0">
                <a:solidFill>
                  <a:srgbClr val="0000FF"/>
                </a:solidFill>
                <a:latin typeface="FangSong"/>
                <a:cs typeface="FangSong"/>
              </a:rPr>
              <a:t>法</a:t>
            </a:r>
            <a:r>
              <a:rPr sz="2000" dirty="0">
                <a:solidFill>
                  <a:srgbClr val="0000FF"/>
                </a:solidFill>
                <a:latin typeface="FangSong"/>
                <a:cs typeface="FangSong"/>
              </a:rPr>
              <a:t>”</a:t>
            </a:r>
            <a:endParaRPr sz="2000" dirty="0">
              <a:latin typeface="FangSong"/>
              <a:cs typeface="FangSong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9248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  <p:extLst mod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7133" y="187101"/>
            <a:ext cx="10515600" cy="549725"/>
          </a:xfrm>
          <a:prstGeom prst="rect">
            <a:avLst/>
          </a:prstGeom>
        </p:spPr>
        <p:txBody>
          <a:bodyPr vert="horz" wrap="square" lIns="0" tIns="50633" rIns="0" bIns="0" rtlCol="0">
            <a:spAutoFit/>
          </a:bodyPr>
          <a:lstStyle/>
          <a:p>
            <a:pPr marL="34925"/>
            <a:r>
              <a:rPr lang="zh-CN" altLang="en-US" spc="-20" dirty="0"/>
              <a:t>例子：</a:t>
            </a:r>
            <a:r>
              <a:rPr lang="en-US" altLang="zh-CN" b="1" spc="-20" dirty="0">
                <a:solidFill>
                  <a:srgbClr val="FF0000"/>
                </a:solidFill>
              </a:rPr>
              <a:t>MNIST</a:t>
            </a:r>
            <a:r>
              <a:rPr lang="zh-CN" altLang="en-US" b="1" spc="-20" dirty="0">
                <a:solidFill>
                  <a:srgbClr val="FF0000"/>
                </a:solidFill>
              </a:rPr>
              <a:t>数据集</a:t>
            </a:r>
            <a:endParaRPr b="1" spc="-30" dirty="0">
              <a:solidFill>
                <a:srgbClr val="FF0000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1707286" y="990601"/>
            <a:ext cx="8655914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  <a:latin typeface="microsoft yahei" charset="-122"/>
              </a:rPr>
              <a:t>MNIST</a:t>
            </a:r>
            <a:r>
              <a:rPr lang="zh-CN" altLang="en-US" b="1" dirty="0">
                <a:solidFill>
                  <a:srgbClr val="FF0000"/>
                </a:solidFill>
                <a:latin typeface="microsoft yahei" charset="-122"/>
              </a:rPr>
              <a:t>数据介绍</a:t>
            </a:r>
            <a:r>
              <a:rPr lang="zh-CN" altLang="en-US" dirty="0">
                <a:solidFill>
                  <a:srgbClr val="333333"/>
                </a:solidFill>
                <a:latin typeface="microsoft yahei" charset="-122"/>
              </a:rPr>
              <a:t>：</a:t>
            </a:r>
            <a:endParaRPr lang="en-US" altLang="zh-CN" dirty="0">
              <a:solidFill>
                <a:srgbClr val="333333"/>
              </a:solidFill>
              <a:latin typeface="microsoft yahei" charset="-122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altLang="zh-CN" dirty="0">
                <a:solidFill>
                  <a:srgbClr val="333333"/>
                </a:solidFill>
                <a:latin typeface="microsoft yahei" charset="-122"/>
              </a:rPr>
              <a:t>MNIST</a:t>
            </a:r>
            <a:r>
              <a:rPr lang="zh-CN" altLang="en-US" dirty="0">
                <a:solidFill>
                  <a:srgbClr val="333333"/>
                </a:solidFill>
                <a:latin typeface="microsoft yahei" charset="-122"/>
              </a:rPr>
              <a:t>的每个图片经过缩放和居中等预处理之后，大小是</a:t>
            </a:r>
            <a:r>
              <a:rPr lang="en-US" altLang="zh-CN" dirty="0">
                <a:solidFill>
                  <a:srgbClr val="333333"/>
                </a:solidFill>
                <a:latin typeface="microsoft yahei" charset="-122"/>
              </a:rPr>
              <a:t>28*28</a:t>
            </a:r>
            <a:r>
              <a:rPr lang="zh-CN" altLang="en-US" dirty="0">
                <a:solidFill>
                  <a:srgbClr val="333333"/>
                </a:solidFill>
                <a:latin typeface="microsoft yahei" charset="-122"/>
              </a:rPr>
              <a:t>，每个点都是</a:t>
            </a:r>
            <a:r>
              <a:rPr lang="en-US" altLang="zh-CN" dirty="0">
                <a:solidFill>
                  <a:srgbClr val="333333"/>
                </a:solidFill>
                <a:latin typeface="microsoft yahei" charset="-122"/>
              </a:rPr>
              <a:t>0-255</a:t>
            </a:r>
            <a:r>
              <a:rPr lang="zh-CN" altLang="en-US" dirty="0">
                <a:solidFill>
                  <a:srgbClr val="333333"/>
                </a:solidFill>
                <a:latin typeface="microsoft yahei" charset="-122"/>
              </a:rPr>
              <a:t>的灰度值，下图是一些样例。</a:t>
            </a:r>
            <a:endParaRPr lang="en-US" altLang="zh-CN" dirty="0">
              <a:solidFill>
                <a:srgbClr val="333333"/>
              </a:solidFill>
              <a:latin typeface="microsoft yahei" charset="-122"/>
            </a:endParaRPr>
          </a:p>
          <a:p>
            <a:pPr marL="285750" indent="-285750">
              <a:buFont typeface="Arial" charset="0"/>
              <a:buChar char="•"/>
            </a:pPr>
            <a:r>
              <a:rPr lang="zh-CN" altLang="en-US" dirty="0">
                <a:solidFill>
                  <a:srgbClr val="333333"/>
                </a:solidFill>
                <a:latin typeface="microsoft yahei" charset="-122"/>
              </a:rPr>
              <a:t>总共有</a:t>
            </a:r>
            <a:r>
              <a:rPr lang="en-US" altLang="zh-CN" dirty="0">
                <a:solidFill>
                  <a:srgbClr val="333333"/>
                </a:solidFill>
                <a:latin typeface="microsoft yahei" charset="-122"/>
              </a:rPr>
              <a:t>60,000</a:t>
            </a:r>
            <a:r>
              <a:rPr lang="zh-CN" altLang="en-US" dirty="0">
                <a:solidFill>
                  <a:srgbClr val="333333"/>
                </a:solidFill>
                <a:latin typeface="microsoft yahei" charset="-122"/>
              </a:rPr>
              <a:t>个训练数据（</a:t>
            </a:r>
            <a:r>
              <a:rPr lang="en-US" altLang="zh-CN" dirty="0">
                <a:solidFill>
                  <a:srgbClr val="333333"/>
                </a:solidFill>
                <a:latin typeface="microsoft yahei" charset="-122"/>
              </a:rPr>
              <a:t>0-9</a:t>
            </a:r>
            <a:r>
              <a:rPr lang="zh-CN" altLang="en-US" dirty="0">
                <a:solidFill>
                  <a:srgbClr val="333333"/>
                </a:solidFill>
                <a:latin typeface="microsoft yahei" charset="-122"/>
              </a:rPr>
              <a:t>共</a:t>
            </a:r>
            <a:r>
              <a:rPr lang="en-US" altLang="zh-CN" dirty="0">
                <a:solidFill>
                  <a:srgbClr val="333333"/>
                </a:solidFill>
                <a:latin typeface="microsoft yahei" charset="-122"/>
              </a:rPr>
              <a:t>10</a:t>
            </a:r>
            <a:r>
              <a:rPr lang="zh-CN" altLang="en-US" dirty="0">
                <a:solidFill>
                  <a:srgbClr val="333333"/>
                </a:solidFill>
                <a:latin typeface="microsoft yahei" charset="-122"/>
              </a:rPr>
              <a:t>个类别，每个类别</a:t>
            </a:r>
            <a:r>
              <a:rPr lang="en-US" altLang="zh-CN" dirty="0">
                <a:solidFill>
                  <a:srgbClr val="333333"/>
                </a:solidFill>
                <a:latin typeface="microsoft yahei" charset="-122"/>
              </a:rPr>
              <a:t>6,000</a:t>
            </a:r>
            <a:r>
              <a:rPr lang="zh-CN" altLang="en-US" dirty="0">
                <a:solidFill>
                  <a:srgbClr val="333333"/>
                </a:solidFill>
                <a:latin typeface="microsoft yahei" charset="-122"/>
              </a:rPr>
              <a:t>个）和</a:t>
            </a:r>
            <a:r>
              <a:rPr lang="en-US" altLang="zh-CN" dirty="0">
                <a:solidFill>
                  <a:srgbClr val="333333"/>
                </a:solidFill>
                <a:latin typeface="microsoft yahei" charset="-122"/>
              </a:rPr>
              <a:t>10,000</a:t>
            </a:r>
            <a:r>
              <a:rPr lang="zh-CN" altLang="en-US" dirty="0">
                <a:solidFill>
                  <a:srgbClr val="333333"/>
                </a:solidFill>
                <a:latin typeface="microsoft yahei" charset="-122"/>
              </a:rPr>
              <a:t>个测试数据。</a:t>
            </a:r>
            <a:endParaRPr lang="en-US" altLang="zh-CN" dirty="0">
              <a:solidFill>
                <a:srgbClr val="333333"/>
              </a:solidFill>
              <a:latin typeface="microsoft yahei" charset="-122"/>
            </a:endParaRPr>
          </a:p>
          <a:p>
            <a:pPr marL="285750" indent="-285750">
              <a:buFont typeface="Arial" charset="0"/>
              <a:buChar char="•"/>
            </a:pPr>
            <a:r>
              <a:rPr lang="zh-CN" altLang="en-US" dirty="0">
                <a:solidFill>
                  <a:srgbClr val="333333"/>
                </a:solidFill>
                <a:latin typeface="microsoft yahei" charset="-122"/>
              </a:rPr>
              <a:t>一般会拿</a:t>
            </a:r>
            <a:r>
              <a:rPr lang="en-US" altLang="zh-CN" dirty="0">
                <a:solidFill>
                  <a:srgbClr val="333333"/>
                </a:solidFill>
                <a:latin typeface="microsoft yahei" charset="-122"/>
              </a:rPr>
              <a:t>60000</a:t>
            </a:r>
            <a:r>
              <a:rPr lang="zh-CN" altLang="en-US" dirty="0">
                <a:solidFill>
                  <a:srgbClr val="333333"/>
                </a:solidFill>
                <a:latin typeface="microsoft yahei" charset="-122"/>
              </a:rPr>
              <a:t>个中的</a:t>
            </a:r>
            <a:r>
              <a:rPr lang="en-US" altLang="zh-CN" dirty="0">
                <a:solidFill>
                  <a:srgbClr val="333333"/>
                </a:solidFill>
                <a:latin typeface="microsoft yahei" charset="-122"/>
              </a:rPr>
              <a:t>50000</a:t>
            </a:r>
            <a:r>
              <a:rPr lang="zh-CN" altLang="en-US" dirty="0">
                <a:solidFill>
                  <a:srgbClr val="333333"/>
                </a:solidFill>
                <a:latin typeface="microsoft yahei" charset="-122"/>
              </a:rPr>
              <a:t>个来做训练集，而剩下的</a:t>
            </a:r>
            <a:r>
              <a:rPr lang="en-US" altLang="zh-CN" dirty="0">
                <a:solidFill>
                  <a:srgbClr val="333333"/>
                </a:solidFill>
                <a:latin typeface="microsoft yahei" charset="-122"/>
              </a:rPr>
              <a:t>10000</a:t>
            </a:r>
            <a:r>
              <a:rPr lang="zh-CN" altLang="en-US" dirty="0">
                <a:solidFill>
                  <a:srgbClr val="333333"/>
                </a:solidFill>
                <a:latin typeface="microsoft yahei" charset="-122"/>
              </a:rPr>
              <a:t>个用来做验证集（用来选择一些超参数）。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2399" y="3021926"/>
            <a:ext cx="4267200" cy="3278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643953"/>
      </p:ext>
    </p:extLst>
  </p:cSld>
  <p:clrMapOvr>
    <a:masterClrMapping/>
  </p:clrMapOvr>
  <p:extLst mod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神经网络发展史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4294967295"/>
          </p:nvPr>
        </p:nvSpPr>
        <p:spPr>
          <a:xfrm>
            <a:off x="685800" y="1149350"/>
            <a:ext cx="11506200" cy="457200"/>
          </a:xfrm>
        </p:spPr>
        <p:txBody>
          <a:bodyPr>
            <a:normAutofit/>
          </a:bodyPr>
          <a:lstStyle/>
          <a:p>
            <a:r>
              <a:rPr lang="zh-CN" altLang="en-US" dirty="0"/>
              <a:t>第二阶段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4294967295"/>
          </p:nvPr>
        </p:nvSpPr>
        <p:spPr>
          <a:xfrm>
            <a:off x="701675" y="1752601"/>
            <a:ext cx="10728325" cy="4038600"/>
          </a:xfrm>
        </p:spPr>
        <p:txBody>
          <a:bodyPr/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dirty="0"/>
              <a:t>1982</a:t>
            </a:r>
            <a:r>
              <a:rPr lang="zh-CN" altLang="en-US" dirty="0"/>
              <a:t>年</a:t>
            </a:r>
            <a:r>
              <a:rPr lang="en-US" altLang="zh-CN" dirty="0"/>
              <a:t>, </a:t>
            </a:r>
            <a:r>
              <a:rPr lang="zh-CN" altLang="en-US" dirty="0"/>
              <a:t>物理学家</a:t>
            </a:r>
            <a:r>
              <a:rPr lang="en-US" altLang="zh-CN" dirty="0"/>
              <a:t>Hopfield</a:t>
            </a:r>
            <a:r>
              <a:rPr lang="zh-CN" altLang="en-US" dirty="0"/>
              <a:t>提出了一种具有联想记忆、优化计算能力的</a:t>
            </a:r>
            <a:r>
              <a:rPr lang="zh-CN" altLang="en-US" dirty="0">
                <a:solidFill>
                  <a:srgbClr val="FF0000"/>
                </a:solidFill>
              </a:rPr>
              <a:t>递归网络模型</a:t>
            </a:r>
            <a:r>
              <a:rPr lang="en-US" altLang="zh-CN" dirty="0"/>
              <a:t>, </a:t>
            </a:r>
            <a:r>
              <a:rPr lang="zh-CN" altLang="en-US" dirty="0"/>
              <a:t>即</a:t>
            </a:r>
            <a:r>
              <a:rPr lang="en-US" altLang="zh-CN" dirty="0">
                <a:solidFill>
                  <a:srgbClr val="C00000"/>
                </a:solidFill>
              </a:rPr>
              <a:t>Hopfield </a:t>
            </a:r>
            <a:r>
              <a:rPr lang="zh-CN" altLang="en-US" dirty="0">
                <a:solidFill>
                  <a:srgbClr val="C00000"/>
                </a:solidFill>
              </a:rPr>
              <a:t>网络</a:t>
            </a:r>
            <a:endParaRPr lang="en-US" altLang="zh-CN" dirty="0">
              <a:solidFill>
                <a:srgbClr val="C00000"/>
              </a:solidFill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dirty="0"/>
              <a:t>1986</a:t>
            </a:r>
            <a:r>
              <a:rPr lang="zh-CN" altLang="en-US" dirty="0"/>
              <a:t>年</a:t>
            </a:r>
            <a:r>
              <a:rPr lang="en-US" altLang="zh-CN" dirty="0"/>
              <a:t>, </a:t>
            </a:r>
            <a:r>
              <a:rPr lang="en-US" altLang="zh-CN" dirty="0" err="1"/>
              <a:t>Rumelhart</a:t>
            </a:r>
            <a:r>
              <a:rPr lang="en-US" altLang="zh-CN" dirty="0"/>
              <a:t> </a:t>
            </a:r>
            <a:r>
              <a:rPr lang="zh-CN" altLang="en-US" dirty="0"/>
              <a:t>等编辑的著作</a:t>
            </a:r>
            <a:r>
              <a:rPr lang="en-US" altLang="zh-CN" dirty="0"/>
              <a:t>《Parallel Distributed </a:t>
            </a:r>
            <a:r>
              <a:rPr lang="en-US" altLang="zh-CN" dirty="0" err="1"/>
              <a:t>Proceesing:Explorations</a:t>
            </a:r>
            <a:r>
              <a:rPr lang="en-US" altLang="zh-CN" dirty="0"/>
              <a:t> in the Microstructures of Cognition》</a:t>
            </a:r>
            <a:r>
              <a:rPr lang="zh-CN" altLang="en-US" dirty="0"/>
              <a:t>报告了</a:t>
            </a:r>
            <a:r>
              <a:rPr lang="zh-CN" altLang="en-US" dirty="0">
                <a:solidFill>
                  <a:srgbClr val="C00000"/>
                </a:solidFill>
              </a:rPr>
              <a:t>反向传播算法</a:t>
            </a:r>
            <a:endParaRPr lang="en-US" altLang="zh-CN" dirty="0">
              <a:solidFill>
                <a:srgbClr val="C00000"/>
              </a:solidFill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dirty="0"/>
              <a:t>1987</a:t>
            </a:r>
            <a:r>
              <a:rPr lang="zh-CN" altLang="en-US" dirty="0"/>
              <a:t>年</a:t>
            </a:r>
            <a:r>
              <a:rPr lang="en-US" altLang="zh-CN" dirty="0"/>
              <a:t>, IEEE </a:t>
            </a:r>
            <a:r>
              <a:rPr lang="zh-CN" altLang="en-US" dirty="0"/>
              <a:t>在美国加州圣地亚哥召开第一届神经网络国际会议（</a:t>
            </a:r>
            <a:r>
              <a:rPr lang="en-US" altLang="zh-CN" dirty="0"/>
              <a:t>ICNN</a:t>
            </a:r>
            <a:r>
              <a:rPr lang="zh-CN" altLang="en-US" dirty="0"/>
              <a:t>）</a:t>
            </a:r>
            <a:endParaRPr lang="en-US" altLang="zh-CN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dirty="0"/>
              <a:t>90</a:t>
            </a:r>
            <a:r>
              <a:rPr lang="zh-CN" altLang="en-US" dirty="0"/>
              <a:t>年代初</a:t>
            </a:r>
            <a:r>
              <a:rPr lang="en-US" altLang="zh-CN" dirty="0"/>
              <a:t>, </a:t>
            </a:r>
            <a:r>
              <a:rPr lang="zh-CN" altLang="en-US" dirty="0"/>
              <a:t>伴随</a:t>
            </a:r>
            <a:r>
              <a:rPr lang="zh-CN" altLang="en-US" dirty="0">
                <a:solidFill>
                  <a:srgbClr val="0D1DFF"/>
                </a:solidFill>
              </a:rPr>
              <a:t>统计学习理论和</a:t>
            </a:r>
            <a:r>
              <a:rPr lang="en-US" altLang="zh-CN" dirty="0">
                <a:solidFill>
                  <a:srgbClr val="0D1DFF"/>
                </a:solidFill>
              </a:rPr>
              <a:t>SVM</a:t>
            </a:r>
            <a:r>
              <a:rPr lang="zh-CN" altLang="en-US" dirty="0">
                <a:solidFill>
                  <a:srgbClr val="0D1DFF"/>
                </a:solidFill>
              </a:rPr>
              <a:t>的兴起</a:t>
            </a:r>
            <a:r>
              <a:rPr lang="en-US" altLang="zh-CN" dirty="0"/>
              <a:t>, </a:t>
            </a:r>
            <a:r>
              <a:rPr lang="zh-CN" altLang="en-US" dirty="0"/>
              <a:t>神经网络由于理论不够清楚</a:t>
            </a:r>
            <a:r>
              <a:rPr lang="en-US" altLang="zh-CN" dirty="0"/>
              <a:t>, </a:t>
            </a:r>
            <a:r>
              <a:rPr lang="zh-CN" altLang="en-US" dirty="0"/>
              <a:t>试错性强</a:t>
            </a:r>
            <a:r>
              <a:rPr lang="en-US" altLang="zh-CN" dirty="0"/>
              <a:t>, </a:t>
            </a:r>
            <a:r>
              <a:rPr lang="zh-CN" altLang="en-US" dirty="0"/>
              <a:t>难以训练</a:t>
            </a:r>
            <a:r>
              <a:rPr lang="en-US" altLang="zh-CN" dirty="0"/>
              <a:t>, </a:t>
            </a:r>
            <a:r>
              <a:rPr lang="zh-CN" altLang="en-US" dirty="0"/>
              <a:t>再次进入低谷</a:t>
            </a:r>
          </a:p>
        </p:txBody>
      </p:sp>
    </p:spTree>
    <p:extLst>
      <p:ext uri="{BB962C8B-B14F-4D97-AF65-F5344CB8AC3E}">
        <p14:creationId xmlns:p14="http://schemas.microsoft.com/office/powerpoint/2010/main" val="3232597653"/>
      </p:ext>
    </p:extLst>
  </p:cSld>
  <p:clrMapOvr>
    <a:masterClrMapping/>
  </p:clrMapOvr>
  <p:extLst mod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4200" y="1676400"/>
            <a:ext cx="5486401" cy="4598727"/>
          </a:xfrm>
          <a:prstGeom prst="rect">
            <a:avLst/>
          </a:prstGeom>
        </p:spPr>
      </p:pic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0633" rIns="0" bIns="0" rtlCol="0">
            <a:spAutoFit/>
          </a:bodyPr>
          <a:lstStyle/>
          <a:p>
            <a:pPr marL="34925"/>
            <a:r>
              <a:rPr lang="zh-CN" altLang="en-US" spc="-20" dirty="0"/>
              <a:t>例子 </a:t>
            </a:r>
            <a:r>
              <a:rPr lang="en-US" altLang="zh-CN" b="1" spc="-20" dirty="0">
                <a:solidFill>
                  <a:srgbClr val="FF0000"/>
                </a:solidFill>
              </a:rPr>
              <a:t>MNIST</a:t>
            </a:r>
            <a:r>
              <a:rPr lang="zh-CN" altLang="en-US" b="1" spc="-20" dirty="0">
                <a:solidFill>
                  <a:srgbClr val="FF0000"/>
                </a:solidFill>
              </a:rPr>
              <a:t>数据集</a:t>
            </a:r>
            <a:endParaRPr b="1" spc="-30" dirty="0">
              <a:solidFill>
                <a:srgbClr val="FF0000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1707286" y="990601"/>
            <a:ext cx="733500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/>
              <a:t>对于</a:t>
            </a:r>
            <a:r>
              <a:rPr lang="en-US" altLang="zh-CN" sz="2400"/>
              <a:t>MNIST</a:t>
            </a:r>
            <a:r>
              <a:rPr lang="zh-CN" altLang="en-US" sz="2400"/>
              <a:t>数据，输入就是</a:t>
            </a:r>
            <a:r>
              <a:rPr lang="en-US" altLang="zh-CN" sz="2400"/>
              <a:t>28*28=</a:t>
            </a:r>
            <a:r>
              <a:rPr lang="en-US" altLang="zh-CN" sz="2400">
                <a:solidFill>
                  <a:srgbClr val="FF0000"/>
                </a:solidFill>
              </a:rPr>
              <a:t>784</a:t>
            </a:r>
            <a:r>
              <a:rPr lang="zh-CN" altLang="en-US" sz="2400"/>
              <a:t>维的向量；</a:t>
            </a:r>
            <a:endParaRPr lang="en-US" altLang="zh-CN" sz="2400"/>
          </a:p>
          <a:p>
            <a:r>
              <a:rPr lang="en-US" altLang="zh-CN" sz="2400"/>
              <a:t>hidden</a:t>
            </a:r>
            <a:r>
              <a:rPr lang="zh-CN" altLang="en-US" sz="2400"/>
              <a:t>层</a:t>
            </a:r>
            <a:r>
              <a:rPr lang="en-US" altLang="zh-CN" sz="2400">
                <a:solidFill>
                  <a:srgbClr val="FF0000"/>
                </a:solidFill>
              </a:rPr>
              <a:t>15</a:t>
            </a:r>
            <a:r>
              <a:rPr lang="zh-CN" altLang="en-US" sz="2400"/>
              <a:t>个神经元</a:t>
            </a:r>
            <a:endParaRPr lang="en-US" altLang="zh-CN" sz="2400"/>
          </a:p>
          <a:p>
            <a:r>
              <a:rPr lang="en-US" altLang="zh-CN" sz="2400"/>
              <a:t>output</a:t>
            </a:r>
            <a:r>
              <a:rPr lang="zh-CN" altLang="en-US" sz="2400"/>
              <a:t>层</a:t>
            </a:r>
            <a:r>
              <a:rPr lang="en-US" altLang="zh-CN" sz="2400">
                <a:solidFill>
                  <a:srgbClr val="FF0000"/>
                </a:solidFill>
              </a:rPr>
              <a:t>10</a:t>
            </a:r>
            <a:r>
              <a:rPr lang="zh-CN" altLang="en-US" sz="2400"/>
              <a:t>个神经元</a:t>
            </a:r>
          </a:p>
        </p:txBody>
      </p:sp>
    </p:spTree>
    <p:extLst>
      <p:ext uri="{BB962C8B-B14F-4D97-AF65-F5344CB8AC3E}">
        <p14:creationId xmlns:p14="http://schemas.microsoft.com/office/powerpoint/2010/main" val="484103653"/>
      </p:ext>
    </p:extLst>
  </p:cSld>
  <p:clrMapOvr>
    <a:masterClrMapping/>
  </p:clrMapOvr>
  <p:extLst mod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三、误差逆传播算法</a:t>
            </a:r>
          </a:p>
        </p:txBody>
      </p:sp>
    </p:spTree>
    <p:extLst>
      <p:ext uri="{BB962C8B-B14F-4D97-AF65-F5344CB8AC3E}">
        <p14:creationId xmlns:p14="http://schemas.microsoft.com/office/powerpoint/2010/main" val="18355448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4060" y="3275098"/>
            <a:ext cx="4196042" cy="245257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误差逆传播算法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zh-CN" altLang="en-US" dirty="0">
                <a:solidFill>
                  <a:srgbClr val="C00000"/>
                </a:solidFill>
              </a:rPr>
              <a:t>误差逆传播算法</a:t>
            </a:r>
            <a:r>
              <a:rPr lang="zh-CN" altLang="en-US" dirty="0"/>
              <a:t>（</a:t>
            </a:r>
            <a:r>
              <a:rPr lang="en-US" altLang="zh-CN" dirty="0"/>
              <a:t>Error </a:t>
            </a:r>
            <a:r>
              <a:rPr lang="en-US" altLang="zh-CN" dirty="0" err="1"/>
              <a:t>BackPropagation</a:t>
            </a:r>
            <a:r>
              <a:rPr lang="en-US" altLang="zh-CN" dirty="0"/>
              <a:t>, </a:t>
            </a:r>
            <a:r>
              <a:rPr lang="zh-CN" altLang="en-US" dirty="0"/>
              <a:t>简称</a:t>
            </a:r>
            <a:r>
              <a:rPr lang="en-US" altLang="zh-CN" dirty="0"/>
              <a:t>BP</a:t>
            </a:r>
            <a:r>
              <a:rPr lang="zh-CN" altLang="en-US" dirty="0"/>
              <a:t>）是最成功的训练多层前馈神经网络的学习算法</a:t>
            </a:r>
            <a:r>
              <a:rPr lang="en-US" altLang="zh-CN" dirty="0"/>
              <a:t>. 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dirty="0"/>
              <a:t>给定训练集</a:t>
            </a:r>
            <a:r>
              <a:rPr lang="en-US" altLang="zh-CN" dirty="0"/>
              <a:t>							        , </a:t>
            </a:r>
            <a:r>
              <a:rPr lang="zh-CN" altLang="en-US" dirty="0"/>
              <a:t>即输入示例由</a:t>
            </a:r>
            <a:r>
              <a:rPr lang="en-US" altLang="zh-CN" dirty="0"/>
              <a:t> </a:t>
            </a:r>
            <a:r>
              <a:rPr lang="en-US" altLang="zh-CN" i="1" dirty="0">
                <a:latin typeface="Times New Roman" charset="0"/>
                <a:ea typeface="Times New Roman" charset="0"/>
                <a:cs typeface="Times New Roman" charset="0"/>
              </a:rPr>
              <a:t>d</a:t>
            </a:r>
            <a:r>
              <a:rPr lang="zh-CN" altLang="en-US" dirty="0"/>
              <a:t> 个属性描述</a:t>
            </a:r>
            <a:r>
              <a:rPr lang="en-US" altLang="zh-CN" dirty="0"/>
              <a:t>, </a:t>
            </a:r>
            <a:r>
              <a:rPr lang="zh-CN" altLang="en-US" dirty="0"/>
              <a:t>输出</a:t>
            </a:r>
            <a:r>
              <a:rPr lang="en-US" altLang="zh-CN" dirty="0"/>
              <a:t> </a:t>
            </a:r>
            <a:r>
              <a:rPr lang="en-US" altLang="zh-CN" i="1" dirty="0">
                <a:latin typeface="Times New Roman" charset="0"/>
                <a:ea typeface="Times New Roman" charset="0"/>
                <a:cs typeface="Times New Roman" charset="0"/>
              </a:rPr>
              <a:t>l</a:t>
            </a:r>
            <a:r>
              <a:rPr lang="zh-CN" altLang="en-US" dirty="0"/>
              <a:t> 维实值向量</a:t>
            </a:r>
            <a:r>
              <a:rPr lang="en-US" altLang="zh-CN" dirty="0"/>
              <a:t>. 	</a:t>
            </a:r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l"/>
            </a:pPr>
            <a:r>
              <a:rPr lang="zh-CN" altLang="en-US" dirty="0"/>
              <a:t>为方便讨论</a:t>
            </a:r>
            <a:r>
              <a:rPr lang="en-US" altLang="zh-CN" dirty="0"/>
              <a:t>, </a:t>
            </a:r>
            <a:r>
              <a:rPr lang="zh-CN" altLang="en-US" dirty="0"/>
              <a:t>给定一个拥有</a:t>
            </a:r>
            <a:r>
              <a:rPr lang="en-US" altLang="zh-CN" dirty="0"/>
              <a:t> </a:t>
            </a:r>
            <a:r>
              <a:rPr lang="en-US" altLang="zh-CN" i="1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d</a:t>
            </a:r>
            <a:r>
              <a:rPr lang="zh-CN" altLang="en-US" i="1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zh-CN" altLang="en-US" dirty="0"/>
              <a:t>个输入神经元</a:t>
            </a:r>
            <a:r>
              <a:rPr lang="en-US" altLang="zh-CN" dirty="0"/>
              <a:t>, </a:t>
            </a:r>
            <a:r>
              <a:rPr lang="en-US" altLang="zh-CN" i="1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l</a:t>
            </a:r>
            <a:r>
              <a:rPr lang="zh-CN" altLang="en-US" i="1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zh-CN" altLang="en-US" dirty="0"/>
              <a:t>个输出神经元</a:t>
            </a:r>
            <a:r>
              <a:rPr lang="en-US" altLang="zh-CN" dirty="0"/>
              <a:t>, </a:t>
            </a:r>
            <a:r>
              <a:rPr lang="en-US" altLang="zh-CN" i="1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q</a:t>
            </a:r>
            <a:r>
              <a:rPr lang="zh-CN" altLang="en-US" i="1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zh-CN" altLang="en-US" dirty="0"/>
              <a:t>个隐层神经元的多层前馈网络结构</a:t>
            </a:r>
            <a:r>
              <a:rPr lang="en-US" altLang="zh-CN" dirty="0"/>
              <a:t>. </a:t>
            </a:r>
          </a:p>
          <a:p>
            <a:pPr marL="457200" indent="-457200">
              <a:lnSpc>
                <a:spcPct val="100000"/>
              </a:lnSpc>
              <a:buFont typeface="Wingdings" panose="05000000000000000000" pitchFamily="2" charset="2"/>
              <a:buChar char="l"/>
            </a:pPr>
            <a:r>
              <a:rPr lang="zh-CN" altLang="en-US" dirty="0"/>
              <a:t>记号（</a:t>
            </a:r>
            <a:r>
              <a:rPr lang="en-US" altLang="zh-CN" dirty="0"/>
              <a:t>4</a:t>
            </a:r>
            <a:r>
              <a:rPr lang="zh-CN" altLang="en-US" dirty="0"/>
              <a:t>个待估计参数）：</a:t>
            </a:r>
            <a:endParaRPr lang="en-US" altLang="zh-CN" dirty="0"/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dirty="0"/>
              <a:t>    ：</a:t>
            </a:r>
            <a:r>
              <a:rPr lang="zh-CN" altLang="en-US" sz="2000" dirty="0"/>
              <a:t>输出层第</a:t>
            </a:r>
            <a:r>
              <a:rPr lang="en-US" altLang="zh-CN" sz="2000" dirty="0"/>
              <a:t>	</a:t>
            </a:r>
            <a:r>
              <a:rPr lang="en-US" altLang="zh-CN" sz="2000" i="1" dirty="0"/>
              <a:t>j</a:t>
            </a:r>
            <a:r>
              <a:rPr lang="en-US" altLang="zh-CN" sz="2000" dirty="0"/>
              <a:t> </a:t>
            </a:r>
            <a:r>
              <a:rPr lang="zh-CN" altLang="en-US" sz="2000" dirty="0"/>
              <a:t>个神经元阈值；</a:t>
            </a:r>
            <a:endParaRPr lang="en-US" altLang="zh-CN" sz="2000" dirty="0"/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sz="2000" dirty="0"/>
              <a:t>     ：隐含层第 </a:t>
            </a:r>
            <a:r>
              <a:rPr lang="en-US" altLang="zh-CN" sz="2000" i="1" dirty="0"/>
              <a:t>h</a:t>
            </a:r>
            <a:r>
              <a:rPr lang="zh-CN" altLang="en-US" sz="2000" dirty="0"/>
              <a:t> 个神经元阈值；</a:t>
            </a:r>
            <a:endParaRPr lang="en-US" altLang="zh-CN" sz="2000" dirty="0"/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sz="2000" dirty="0"/>
              <a:t>     ：输入层与隐层神经元之间的连接权重；</a:t>
            </a:r>
            <a:endParaRPr lang="en-US" altLang="zh-CN" sz="2000" dirty="0"/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dirty="0"/>
              <a:t>     :</a:t>
            </a:r>
            <a:r>
              <a:rPr lang="zh-CN" altLang="en-US" dirty="0"/>
              <a:t> </a:t>
            </a:r>
            <a:r>
              <a:rPr lang="zh-CN" altLang="en-US" sz="2000" dirty="0"/>
              <a:t>隐层与输出层神经元之间的连接权重；</a:t>
            </a:r>
            <a:r>
              <a:rPr lang="en-US" altLang="zh-CN" sz="2000" dirty="0"/>
              <a:t>		</a:t>
            </a:r>
            <a:r>
              <a:rPr lang="en-US" altLang="zh-CN" dirty="0"/>
              <a:t>		</a:t>
            </a:r>
            <a:endParaRPr lang="zh-CN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2840454" y="5869042"/>
            <a:ext cx="5791200" cy="3616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38125">
              <a:lnSpc>
                <a:spcPts val="2130"/>
              </a:lnSpc>
            </a:pPr>
            <a:r>
              <a:rPr lang="zh-CN" altLang="en-US" sz="2400" b="1" dirty="0">
                <a:solidFill>
                  <a:srgbClr val="0070C0">
                    <a:lumMod val="75000"/>
                  </a:srgbClr>
                </a:solidFill>
                <a:latin typeface="FangSong"/>
                <a:cs typeface="FangSong"/>
              </a:rPr>
              <a:t>假定功能单元均使用 </a:t>
            </a:r>
            <a:r>
              <a:rPr lang="en-US" altLang="zh-CN" sz="2400" b="1" dirty="0">
                <a:solidFill>
                  <a:srgbClr val="0070C0">
                    <a:lumMod val="75000"/>
                  </a:srgbClr>
                </a:solidFill>
                <a:cs typeface="Verdana"/>
              </a:rPr>
              <a:t>S</a:t>
            </a:r>
            <a:r>
              <a:rPr lang="en-US" altLang="zh-CN" sz="2400" b="1" spc="10" dirty="0">
                <a:solidFill>
                  <a:srgbClr val="0070C0">
                    <a:lumMod val="75000"/>
                  </a:srgbClr>
                </a:solidFill>
                <a:cs typeface="Verdana"/>
              </a:rPr>
              <a:t>i</a:t>
            </a:r>
            <a:r>
              <a:rPr lang="en-US" altLang="zh-CN" sz="2400" b="1" spc="-10" dirty="0">
                <a:solidFill>
                  <a:srgbClr val="0070C0">
                    <a:lumMod val="75000"/>
                  </a:srgbClr>
                </a:solidFill>
                <a:cs typeface="Verdana"/>
              </a:rPr>
              <a:t>g</a:t>
            </a:r>
            <a:r>
              <a:rPr lang="en-US" altLang="zh-CN" sz="2400" b="1" dirty="0">
                <a:solidFill>
                  <a:srgbClr val="0070C0">
                    <a:lumMod val="75000"/>
                  </a:srgbClr>
                </a:solidFill>
                <a:cs typeface="Verdana"/>
              </a:rPr>
              <a:t>mo</a:t>
            </a:r>
            <a:r>
              <a:rPr lang="en-US" altLang="zh-CN" sz="2400" b="1" spc="5" dirty="0">
                <a:solidFill>
                  <a:srgbClr val="0070C0">
                    <a:lumMod val="75000"/>
                  </a:srgbClr>
                </a:solidFill>
                <a:cs typeface="Verdana"/>
              </a:rPr>
              <a:t>i</a:t>
            </a:r>
            <a:r>
              <a:rPr lang="en-US" altLang="zh-CN" sz="2400" b="1" dirty="0">
                <a:solidFill>
                  <a:srgbClr val="0070C0">
                    <a:lumMod val="75000"/>
                  </a:srgbClr>
                </a:solidFill>
                <a:cs typeface="Verdana"/>
              </a:rPr>
              <a:t>d</a:t>
            </a:r>
            <a:r>
              <a:rPr lang="zh-CN" altLang="en-US" sz="2400" b="1" spc="-10" dirty="0">
                <a:solidFill>
                  <a:srgbClr val="0070C0">
                    <a:lumMod val="75000"/>
                  </a:srgbClr>
                </a:solidFill>
                <a:cs typeface="Verdana"/>
              </a:rPr>
              <a:t> </a:t>
            </a:r>
            <a:r>
              <a:rPr lang="zh-CN" altLang="en-US" sz="2400" b="1" dirty="0">
                <a:solidFill>
                  <a:srgbClr val="0070C0">
                    <a:lumMod val="75000"/>
                  </a:srgbClr>
                </a:solidFill>
                <a:latin typeface="FangSong"/>
                <a:cs typeface="FangSong"/>
              </a:rPr>
              <a:t>函数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199" y="4038600"/>
            <a:ext cx="330708" cy="39370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907" y="4432300"/>
            <a:ext cx="381000" cy="38100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848" y="5290071"/>
            <a:ext cx="503936" cy="393700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848" y="4870454"/>
            <a:ext cx="495300" cy="38723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9650" y="1905000"/>
            <a:ext cx="6032094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5959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链式求导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85"/>
          <a:stretch/>
        </p:blipFill>
        <p:spPr>
          <a:xfrm>
            <a:off x="1752600" y="990600"/>
            <a:ext cx="8686800" cy="5258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804683"/>
      </p:ext>
    </p:extLst>
  </p:cSld>
  <p:clrMapOvr>
    <a:masterClrMapping/>
  </p:clrMapOvr>
  <p:extLst mod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前向求导</a:t>
            </a:r>
          </a:p>
        </p:txBody>
      </p:sp>
      <p:sp>
        <p:nvSpPr>
          <p:cNvPr id="3" name="矩形 2"/>
          <p:cNvSpPr/>
          <p:nvPr/>
        </p:nvSpPr>
        <p:spPr>
          <a:xfrm>
            <a:off x="1784350" y="1066800"/>
            <a:ext cx="804545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>
                <a:solidFill>
                  <a:srgbClr val="333333"/>
                </a:solidFill>
                <a:latin typeface="-apple-system" charset="0"/>
              </a:rPr>
              <a:t>两种求导模式：</a:t>
            </a:r>
            <a:r>
              <a:rPr lang="zh-CN" altLang="en-US" sz="2000" b="1">
                <a:solidFill>
                  <a:srgbClr val="FF0000"/>
                </a:solidFill>
                <a:latin typeface="-apple-system" charset="0"/>
              </a:rPr>
              <a:t>前向模式求导 </a:t>
            </a:r>
            <a:r>
              <a:rPr lang="en-US" altLang="zh-CN" sz="2000" b="1">
                <a:solidFill>
                  <a:srgbClr val="333333"/>
                </a:solidFill>
                <a:latin typeface="-apple-system" charset="0"/>
              </a:rPr>
              <a:t>(forward-mode differentiation) </a:t>
            </a:r>
            <a:r>
              <a:rPr lang="zh-CN" altLang="en-US" sz="2000" b="1">
                <a:solidFill>
                  <a:srgbClr val="FF0000"/>
                </a:solidFill>
                <a:latin typeface="-apple-system" charset="0"/>
              </a:rPr>
              <a:t>反向模式求导 </a:t>
            </a:r>
            <a:r>
              <a:rPr lang="en-US" altLang="zh-CN" sz="2000" b="1">
                <a:solidFill>
                  <a:srgbClr val="333333"/>
                </a:solidFill>
                <a:latin typeface="-apple-system" charset="0"/>
              </a:rPr>
              <a:t>(reverse-mode differentiation)</a:t>
            </a:r>
            <a:endParaRPr lang="zh-CN" altLang="en-US" sz="200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6250" y="1905000"/>
            <a:ext cx="8499986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259463"/>
      </p:ext>
    </p:extLst>
  </p:cSld>
  <p:clrMapOvr>
    <a:masterClrMapping/>
  </p:clrMapOvr>
  <p:extLst mod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反向求导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1592" y="1066800"/>
            <a:ext cx="8035058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983048"/>
      </p:ext>
    </p:extLst>
  </p:cSld>
  <p:clrMapOvr>
    <a:masterClrMapping/>
  </p:clrMapOvr>
  <p:extLst mod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如何更新参数？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1732" y="1143000"/>
            <a:ext cx="5486401" cy="4598727"/>
          </a:xfrm>
          <a:prstGeom prst="rect">
            <a:avLst/>
          </a:prstGeom>
        </p:spPr>
      </p:pic>
      <p:cxnSp>
        <p:nvCxnSpPr>
          <p:cNvPr id="6" name="直接箭头连接符 5"/>
          <p:cNvCxnSpPr/>
          <p:nvPr/>
        </p:nvCxnSpPr>
        <p:spPr>
          <a:xfrm>
            <a:off x="3581400" y="1524000"/>
            <a:ext cx="1295400" cy="4572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3048000" y="1295400"/>
            <a:ext cx="744114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dirty="0" err="1">
                <a:solidFill>
                  <a:srgbClr val="FF0000"/>
                </a:solidFill>
              </a:rPr>
              <a:t>w</a:t>
            </a:r>
            <a:r>
              <a:rPr lang="en-US" altLang="zh-CN" baseline="-25000" dirty="0" err="1">
                <a:solidFill>
                  <a:srgbClr val="FF0000"/>
                </a:solidFill>
              </a:rPr>
              <a:t>ih</a:t>
            </a:r>
            <a:r>
              <a:rPr lang="zh-CN" altLang="en-US" dirty="0">
                <a:solidFill>
                  <a:srgbClr val="FF0000"/>
                </a:solidFill>
              </a:rPr>
              <a:t>？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7772400" y="958334"/>
            <a:ext cx="795411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w</a:t>
            </a:r>
            <a:r>
              <a:rPr lang="en-US" altLang="zh-CN" baseline="-25000" dirty="0">
                <a:solidFill>
                  <a:srgbClr val="FF0000"/>
                </a:solidFill>
              </a:rPr>
              <a:t>ho</a:t>
            </a:r>
            <a:r>
              <a:rPr lang="zh-CN" altLang="en-US" dirty="0">
                <a:solidFill>
                  <a:srgbClr val="FF0000"/>
                </a:solidFill>
              </a:rPr>
              <a:t>？</a:t>
            </a:r>
          </a:p>
        </p:txBody>
      </p:sp>
      <p:cxnSp>
        <p:nvCxnSpPr>
          <p:cNvPr id="10" name="直接箭头连接符 9"/>
          <p:cNvCxnSpPr/>
          <p:nvPr/>
        </p:nvCxnSpPr>
        <p:spPr>
          <a:xfrm flipH="1">
            <a:off x="6858000" y="1295400"/>
            <a:ext cx="914400" cy="6096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组合 8"/>
          <p:cNvGrpSpPr/>
          <p:nvPr/>
        </p:nvGrpSpPr>
        <p:grpSpPr>
          <a:xfrm>
            <a:off x="347133" y="4800600"/>
            <a:ext cx="4824248" cy="1395794"/>
            <a:chOff x="738352" y="4941849"/>
            <a:chExt cx="4824248" cy="1395794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38352" y="4941849"/>
              <a:ext cx="1861058" cy="1395794"/>
            </a:xfrm>
            <a:prstGeom prst="rect">
              <a:avLst/>
            </a:prstGeom>
          </p:spPr>
        </p:pic>
        <p:sp>
          <p:nvSpPr>
            <p:cNvPr id="12" name="圆角矩形标注 11"/>
            <p:cNvSpPr/>
            <p:nvPr/>
          </p:nvSpPr>
          <p:spPr>
            <a:xfrm>
              <a:off x="2667000" y="5486400"/>
              <a:ext cx="2895600" cy="685800"/>
            </a:xfrm>
            <a:prstGeom prst="wedgeRoundRectCallout">
              <a:avLst>
                <a:gd name="adj1" fmla="val -66751"/>
                <a:gd name="adj2" fmla="val -80029"/>
                <a:gd name="adj3" fmla="val 16667"/>
              </a:avLst>
            </a:prstGeom>
            <a:noFill/>
            <a:ln w="9525" cap="flat" cmpd="sng" algn="ctr">
              <a:solidFill>
                <a:srgbClr val="7030A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3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rgbClr val="7030A0"/>
                  </a:solidFill>
                </a:rPr>
                <a:t>先更新哪层参数？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695324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 mod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4060" y="3275098"/>
            <a:ext cx="4196042" cy="245257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误差逆传播算法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zh-CN" altLang="en-US" dirty="0">
                <a:solidFill>
                  <a:srgbClr val="C00000"/>
                </a:solidFill>
              </a:rPr>
              <a:t>误差逆传播算法</a:t>
            </a:r>
            <a:r>
              <a:rPr lang="zh-CN" altLang="en-US" dirty="0"/>
              <a:t>（</a:t>
            </a:r>
            <a:r>
              <a:rPr lang="en-US" altLang="zh-CN" dirty="0"/>
              <a:t>Error </a:t>
            </a:r>
            <a:r>
              <a:rPr lang="en-US" altLang="zh-CN" dirty="0" err="1"/>
              <a:t>BackPropagation</a:t>
            </a:r>
            <a:r>
              <a:rPr lang="en-US" altLang="zh-CN" dirty="0"/>
              <a:t>, </a:t>
            </a:r>
            <a:r>
              <a:rPr lang="zh-CN" altLang="en-US" dirty="0"/>
              <a:t>简称</a:t>
            </a:r>
            <a:r>
              <a:rPr lang="en-US" altLang="zh-CN" dirty="0"/>
              <a:t>BP</a:t>
            </a:r>
            <a:r>
              <a:rPr lang="zh-CN" altLang="en-US" dirty="0"/>
              <a:t>）是最成功的训练多层前馈神经网络的学习算法</a:t>
            </a:r>
            <a:r>
              <a:rPr lang="en-US" altLang="zh-CN" dirty="0"/>
              <a:t>. 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dirty="0"/>
              <a:t>给定训练集</a:t>
            </a:r>
            <a:r>
              <a:rPr lang="en-US" altLang="zh-CN" dirty="0"/>
              <a:t>							        , </a:t>
            </a:r>
            <a:r>
              <a:rPr lang="zh-CN" altLang="en-US" dirty="0"/>
              <a:t>即输入示例由</a:t>
            </a:r>
            <a:r>
              <a:rPr lang="en-US" altLang="zh-CN" dirty="0"/>
              <a:t> </a:t>
            </a:r>
            <a:r>
              <a:rPr lang="en-US" altLang="zh-CN" i="1" dirty="0">
                <a:latin typeface="Times New Roman" charset="0"/>
                <a:ea typeface="Times New Roman" charset="0"/>
                <a:cs typeface="Times New Roman" charset="0"/>
              </a:rPr>
              <a:t>d</a:t>
            </a:r>
            <a:r>
              <a:rPr lang="zh-CN" altLang="en-US" dirty="0"/>
              <a:t> 个属性描述</a:t>
            </a:r>
            <a:r>
              <a:rPr lang="en-US" altLang="zh-CN" dirty="0"/>
              <a:t>, </a:t>
            </a:r>
            <a:r>
              <a:rPr lang="zh-CN" altLang="en-US" dirty="0"/>
              <a:t>输出</a:t>
            </a:r>
            <a:r>
              <a:rPr lang="en-US" altLang="zh-CN" dirty="0"/>
              <a:t> </a:t>
            </a:r>
            <a:r>
              <a:rPr lang="en-US" altLang="zh-CN" i="1" dirty="0">
                <a:latin typeface="Times New Roman" charset="0"/>
                <a:ea typeface="Times New Roman" charset="0"/>
                <a:cs typeface="Times New Roman" charset="0"/>
              </a:rPr>
              <a:t>l</a:t>
            </a:r>
            <a:r>
              <a:rPr lang="zh-CN" altLang="en-US" dirty="0"/>
              <a:t> 维实值向量</a:t>
            </a:r>
            <a:r>
              <a:rPr lang="en-US" altLang="zh-CN" dirty="0"/>
              <a:t>. 	</a:t>
            </a:r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l"/>
            </a:pPr>
            <a:r>
              <a:rPr lang="zh-CN" altLang="en-US" dirty="0"/>
              <a:t>为方便讨论</a:t>
            </a:r>
            <a:r>
              <a:rPr lang="en-US" altLang="zh-CN" dirty="0"/>
              <a:t>, </a:t>
            </a:r>
            <a:r>
              <a:rPr lang="zh-CN" altLang="en-US" dirty="0"/>
              <a:t>给定一个拥有</a:t>
            </a:r>
            <a:r>
              <a:rPr lang="en-US" altLang="zh-CN" dirty="0"/>
              <a:t> </a:t>
            </a:r>
            <a:r>
              <a:rPr lang="en-US" altLang="zh-CN" i="1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d</a:t>
            </a:r>
            <a:r>
              <a:rPr lang="zh-CN" altLang="en-US" i="1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zh-CN" altLang="en-US" dirty="0"/>
              <a:t>个输入神经元</a:t>
            </a:r>
            <a:r>
              <a:rPr lang="en-US" altLang="zh-CN" dirty="0"/>
              <a:t>, </a:t>
            </a:r>
            <a:r>
              <a:rPr lang="en-US" altLang="zh-CN" i="1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l</a:t>
            </a:r>
            <a:r>
              <a:rPr lang="zh-CN" altLang="en-US" i="1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zh-CN" altLang="en-US" dirty="0"/>
              <a:t>个输出神经元</a:t>
            </a:r>
            <a:r>
              <a:rPr lang="en-US" altLang="zh-CN" dirty="0"/>
              <a:t>, </a:t>
            </a:r>
            <a:r>
              <a:rPr lang="en-US" altLang="zh-CN" i="1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q</a:t>
            </a:r>
            <a:r>
              <a:rPr lang="zh-CN" altLang="en-US" i="1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zh-CN" altLang="en-US" dirty="0"/>
              <a:t>个隐层神经元的多层前馈网络结构</a:t>
            </a:r>
            <a:r>
              <a:rPr lang="en-US" altLang="zh-CN" dirty="0"/>
              <a:t>. </a:t>
            </a:r>
          </a:p>
          <a:p>
            <a:pPr marL="457200" indent="-457200">
              <a:lnSpc>
                <a:spcPct val="100000"/>
              </a:lnSpc>
              <a:buFont typeface="Wingdings" panose="05000000000000000000" pitchFamily="2" charset="2"/>
              <a:buChar char="l"/>
            </a:pPr>
            <a:r>
              <a:rPr lang="zh-CN" altLang="en-US" dirty="0"/>
              <a:t>记号（</a:t>
            </a:r>
            <a:r>
              <a:rPr lang="en-US" altLang="zh-CN" dirty="0"/>
              <a:t>4</a:t>
            </a:r>
            <a:r>
              <a:rPr lang="zh-CN" altLang="en-US" dirty="0"/>
              <a:t>个待估计参数）：</a:t>
            </a:r>
            <a:endParaRPr lang="en-US" altLang="zh-CN" dirty="0"/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dirty="0"/>
              <a:t>    ：</a:t>
            </a:r>
            <a:r>
              <a:rPr lang="zh-CN" altLang="en-US" sz="2000" dirty="0"/>
              <a:t>输出层第</a:t>
            </a:r>
            <a:r>
              <a:rPr lang="en-US" altLang="zh-CN" sz="2000" dirty="0"/>
              <a:t>	</a:t>
            </a:r>
            <a:r>
              <a:rPr lang="en-US" altLang="zh-CN" sz="2000" i="1" dirty="0"/>
              <a:t>j</a:t>
            </a:r>
            <a:r>
              <a:rPr lang="en-US" altLang="zh-CN" sz="2000" dirty="0"/>
              <a:t> </a:t>
            </a:r>
            <a:r>
              <a:rPr lang="zh-CN" altLang="en-US" sz="2000" dirty="0"/>
              <a:t>个神经元阈值；</a:t>
            </a:r>
            <a:endParaRPr lang="en-US" altLang="zh-CN" sz="2000" dirty="0"/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sz="2000" dirty="0"/>
              <a:t>     ：隐含层第 </a:t>
            </a:r>
            <a:r>
              <a:rPr lang="en-US" altLang="zh-CN" sz="2000" i="1" dirty="0"/>
              <a:t>h</a:t>
            </a:r>
            <a:r>
              <a:rPr lang="zh-CN" altLang="en-US" sz="2000" dirty="0"/>
              <a:t> 个神经元阈值；</a:t>
            </a:r>
            <a:endParaRPr lang="en-US" altLang="zh-CN" sz="2000" dirty="0"/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sz="2000" dirty="0"/>
              <a:t>     ：输入层与隐层神经元之间的连接权重；</a:t>
            </a:r>
            <a:endParaRPr lang="en-US" altLang="zh-CN" sz="2000" dirty="0"/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dirty="0"/>
              <a:t>     :</a:t>
            </a:r>
            <a:r>
              <a:rPr lang="zh-CN" altLang="en-US" dirty="0"/>
              <a:t> </a:t>
            </a:r>
            <a:r>
              <a:rPr lang="zh-CN" altLang="en-US" sz="2000" dirty="0"/>
              <a:t>隐层与输出层神经元之间的连接权重；</a:t>
            </a:r>
            <a:r>
              <a:rPr lang="en-US" altLang="zh-CN" sz="2000" dirty="0"/>
              <a:t>		</a:t>
            </a:r>
            <a:r>
              <a:rPr lang="en-US" altLang="zh-CN" dirty="0"/>
              <a:t>		</a:t>
            </a:r>
            <a:endParaRPr lang="zh-CN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2840454" y="5869042"/>
            <a:ext cx="5791200" cy="3616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38125">
              <a:lnSpc>
                <a:spcPts val="2130"/>
              </a:lnSpc>
            </a:pPr>
            <a:r>
              <a:rPr lang="zh-CN" altLang="en-US" sz="2400" b="1" dirty="0">
                <a:solidFill>
                  <a:srgbClr val="0070C0">
                    <a:lumMod val="75000"/>
                  </a:srgbClr>
                </a:solidFill>
                <a:latin typeface="FangSong"/>
                <a:cs typeface="FangSong"/>
              </a:rPr>
              <a:t>假定功能单元均使用 </a:t>
            </a:r>
            <a:r>
              <a:rPr lang="en-US" altLang="zh-CN" sz="2400" b="1" dirty="0">
                <a:solidFill>
                  <a:srgbClr val="0070C0">
                    <a:lumMod val="75000"/>
                  </a:srgbClr>
                </a:solidFill>
                <a:cs typeface="Verdana"/>
              </a:rPr>
              <a:t>S</a:t>
            </a:r>
            <a:r>
              <a:rPr lang="en-US" altLang="zh-CN" sz="2400" b="1" spc="10" dirty="0">
                <a:solidFill>
                  <a:srgbClr val="0070C0">
                    <a:lumMod val="75000"/>
                  </a:srgbClr>
                </a:solidFill>
                <a:cs typeface="Verdana"/>
              </a:rPr>
              <a:t>i</a:t>
            </a:r>
            <a:r>
              <a:rPr lang="en-US" altLang="zh-CN" sz="2400" b="1" spc="-10" dirty="0">
                <a:solidFill>
                  <a:srgbClr val="0070C0">
                    <a:lumMod val="75000"/>
                  </a:srgbClr>
                </a:solidFill>
                <a:cs typeface="Verdana"/>
              </a:rPr>
              <a:t>g</a:t>
            </a:r>
            <a:r>
              <a:rPr lang="en-US" altLang="zh-CN" sz="2400" b="1" dirty="0">
                <a:solidFill>
                  <a:srgbClr val="0070C0">
                    <a:lumMod val="75000"/>
                  </a:srgbClr>
                </a:solidFill>
                <a:cs typeface="Verdana"/>
              </a:rPr>
              <a:t>mo</a:t>
            </a:r>
            <a:r>
              <a:rPr lang="en-US" altLang="zh-CN" sz="2400" b="1" spc="5" dirty="0">
                <a:solidFill>
                  <a:srgbClr val="0070C0">
                    <a:lumMod val="75000"/>
                  </a:srgbClr>
                </a:solidFill>
                <a:cs typeface="Verdana"/>
              </a:rPr>
              <a:t>i</a:t>
            </a:r>
            <a:r>
              <a:rPr lang="en-US" altLang="zh-CN" sz="2400" b="1" dirty="0">
                <a:solidFill>
                  <a:srgbClr val="0070C0">
                    <a:lumMod val="75000"/>
                  </a:srgbClr>
                </a:solidFill>
                <a:cs typeface="Verdana"/>
              </a:rPr>
              <a:t>d</a:t>
            </a:r>
            <a:r>
              <a:rPr lang="zh-CN" altLang="en-US" sz="2400" b="1" spc="-10" dirty="0">
                <a:solidFill>
                  <a:srgbClr val="0070C0">
                    <a:lumMod val="75000"/>
                  </a:srgbClr>
                </a:solidFill>
                <a:cs typeface="Verdana"/>
              </a:rPr>
              <a:t> </a:t>
            </a:r>
            <a:r>
              <a:rPr lang="zh-CN" altLang="en-US" sz="2400" b="1" dirty="0">
                <a:solidFill>
                  <a:srgbClr val="0070C0">
                    <a:lumMod val="75000"/>
                  </a:srgbClr>
                </a:solidFill>
                <a:latin typeface="FangSong"/>
                <a:cs typeface="FangSong"/>
              </a:rPr>
              <a:t>函数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199" y="4038600"/>
            <a:ext cx="330708" cy="39370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907" y="4432300"/>
            <a:ext cx="381000" cy="38100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848" y="5290071"/>
            <a:ext cx="503936" cy="393700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848" y="4870454"/>
            <a:ext cx="495300" cy="38723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9650" y="1905000"/>
            <a:ext cx="6032094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53822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bject 15"/>
          <p:cNvSpPr txBox="1"/>
          <p:nvPr/>
        </p:nvSpPr>
        <p:spPr>
          <a:xfrm>
            <a:off x="1915159" y="4433709"/>
            <a:ext cx="8371841" cy="15388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000" dirty="0">
                <a:latin typeface="FangSong"/>
                <a:cs typeface="FangSong"/>
              </a:rPr>
              <a:t>需通过</a:t>
            </a:r>
            <a:r>
              <a:rPr sz="2000" spc="-15" dirty="0">
                <a:latin typeface="FangSong"/>
                <a:cs typeface="FangSong"/>
              </a:rPr>
              <a:t>学</a:t>
            </a:r>
            <a:r>
              <a:rPr sz="2000" dirty="0">
                <a:latin typeface="FangSong"/>
                <a:cs typeface="FangSong"/>
              </a:rPr>
              <a:t>习</a:t>
            </a:r>
            <a:r>
              <a:rPr sz="2000" spc="-15" dirty="0">
                <a:latin typeface="FangSong"/>
                <a:cs typeface="FangSong"/>
              </a:rPr>
              <a:t>确</a:t>
            </a:r>
            <a:r>
              <a:rPr sz="2000" dirty="0">
                <a:latin typeface="FangSong"/>
                <a:cs typeface="FangSong"/>
              </a:rPr>
              <a:t>定的</a:t>
            </a:r>
            <a:r>
              <a:rPr sz="2000" dirty="0">
                <a:solidFill>
                  <a:srgbClr val="FF0000"/>
                </a:solidFill>
                <a:latin typeface="FangSong"/>
                <a:cs typeface="FangSong"/>
              </a:rPr>
              <a:t>参</a:t>
            </a:r>
            <a:r>
              <a:rPr sz="2000" spc="-15" dirty="0">
                <a:solidFill>
                  <a:srgbClr val="FF0000"/>
                </a:solidFill>
                <a:latin typeface="FangSong"/>
                <a:cs typeface="FangSong"/>
              </a:rPr>
              <a:t>数</a:t>
            </a:r>
            <a:r>
              <a:rPr sz="2000" dirty="0">
                <a:solidFill>
                  <a:srgbClr val="FF0000"/>
                </a:solidFill>
                <a:latin typeface="FangSong"/>
                <a:cs typeface="FangSong"/>
              </a:rPr>
              <a:t>数</a:t>
            </a:r>
            <a:r>
              <a:rPr sz="2000" spc="-15" dirty="0">
                <a:solidFill>
                  <a:srgbClr val="FF0000"/>
                </a:solidFill>
                <a:latin typeface="FangSong"/>
                <a:cs typeface="FangSong"/>
              </a:rPr>
              <a:t>目</a:t>
            </a:r>
            <a:r>
              <a:rPr lang="zh-CN" altLang="en-US" sz="2000" spc="-15" dirty="0">
                <a:solidFill>
                  <a:srgbClr val="FF0000"/>
                </a:solidFill>
                <a:latin typeface="FangSong"/>
                <a:cs typeface="FangSong"/>
              </a:rPr>
              <a:t>                   </a:t>
            </a:r>
            <a:r>
              <a:rPr lang="en-US" altLang="zh-CN" sz="2000" spc="-15" dirty="0">
                <a:solidFill>
                  <a:srgbClr val="FF0000"/>
                </a:solidFill>
                <a:latin typeface="FangSong"/>
                <a:cs typeface="FangSong"/>
              </a:rPr>
              <a:t>(</a:t>
            </a:r>
            <a:r>
              <a:rPr lang="zh-CN" altLang="en-US" sz="2000" spc="-15" dirty="0">
                <a:solidFill>
                  <a:srgbClr val="FF0000"/>
                </a:solidFill>
                <a:latin typeface="FangSong"/>
                <a:cs typeface="FangSong"/>
              </a:rPr>
              <a:t>每次需要更新的参数</a:t>
            </a:r>
            <a:r>
              <a:rPr lang="en-US" altLang="zh-CN" sz="2000" spc="-15" dirty="0">
                <a:solidFill>
                  <a:srgbClr val="FF0000"/>
                </a:solidFill>
                <a:latin typeface="FangSong"/>
                <a:cs typeface="FangSong"/>
              </a:rPr>
              <a:t>)</a:t>
            </a:r>
            <a:r>
              <a:rPr sz="2000" dirty="0">
                <a:latin typeface="FangSong"/>
                <a:cs typeface="FangSong"/>
              </a:rPr>
              <a:t>：</a:t>
            </a:r>
          </a:p>
          <a:p>
            <a:pPr marL="457200" indent="-457200">
              <a:buAutoNum type="arabicPeriod"/>
            </a:pPr>
            <a:r>
              <a:rPr lang="zh-CN" altLang="en-US" sz="2000" dirty="0">
                <a:latin typeface="Times New Roman"/>
                <a:cs typeface="Times New Roman"/>
              </a:rPr>
              <a:t>输入层到隐层的 </a:t>
            </a:r>
            <a:r>
              <a:rPr lang="en-US" altLang="zh-CN" sz="2000" i="1" dirty="0">
                <a:latin typeface="Times New Roman" charset="0"/>
                <a:ea typeface="Times New Roman" charset="0"/>
                <a:cs typeface="Times New Roman" charset="0"/>
              </a:rPr>
              <a:t>d</a:t>
            </a:r>
            <a:r>
              <a:rPr lang="zh-CN" altLang="en-US" sz="2000" i="1" dirty="0">
                <a:latin typeface="Times New Roman" charset="0"/>
                <a:ea typeface="Times New Roman" charset="0"/>
                <a:cs typeface="Times New Roman" charset="0"/>
              </a:rPr>
              <a:t> * </a:t>
            </a:r>
            <a:r>
              <a:rPr lang="en-US" altLang="zh-CN" sz="2000" i="1" dirty="0">
                <a:latin typeface="Times New Roman" charset="0"/>
                <a:ea typeface="Times New Roman" charset="0"/>
                <a:cs typeface="Times New Roman" charset="0"/>
              </a:rPr>
              <a:t>q</a:t>
            </a:r>
            <a:r>
              <a:rPr lang="zh-CN" altLang="en-US" sz="2000" dirty="0">
                <a:latin typeface="Times New Roman"/>
                <a:cs typeface="Times New Roman"/>
              </a:rPr>
              <a:t> 个</a:t>
            </a:r>
            <a:r>
              <a:rPr lang="zh-CN" altLang="en-US" sz="2000" dirty="0">
                <a:solidFill>
                  <a:srgbClr val="FF0000"/>
                </a:solidFill>
                <a:latin typeface="Times New Roman"/>
                <a:cs typeface="Times New Roman"/>
              </a:rPr>
              <a:t>权值</a:t>
            </a:r>
            <a:r>
              <a:rPr lang="zh-CN" altLang="en-US" sz="2000" dirty="0">
                <a:latin typeface="Times New Roman"/>
                <a:cs typeface="Times New Roman"/>
              </a:rPr>
              <a:t>；</a:t>
            </a:r>
            <a:endParaRPr lang="en-US" altLang="zh-CN" sz="2000" dirty="0">
              <a:latin typeface="Times New Roman"/>
              <a:cs typeface="Times New Roman"/>
            </a:endParaRPr>
          </a:p>
          <a:p>
            <a:pPr marL="457200" indent="-457200">
              <a:buAutoNum type="arabicPeriod"/>
            </a:pPr>
            <a:r>
              <a:rPr lang="zh-CN" altLang="en-US" sz="2000" dirty="0">
                <a:latin typeface="Times New Roman"/>
                <a:cs typeface="Times New Roman"/>
              </a:rPr>
              <a:t>隐层到输出层的 </a:t>
            </a:r>
            <a:r>
              <a:rPr lang="en-US" altLang="zh-CN" sz="2000" i="1" dirty="0">
                <a:latin typeface="Times New Roman"/>
                <a:cs typeface="Times New Roman"/>
              </a:rPr>
              <a:t>q</a:t>
            </a:r>
            <a:r>
              <a:rPr lang="zh-CN" altLang="en-US" sz="2000" i="1" dirty="0">
                <a:latin typeface="Times New Roman"/>
                <a:cs typeface="Times New Roman"/>
              </a:rPr>
              <a:t> * </a:t>
            </a:r>
            <a:r>
              <a:rPr lang="en-US" altLang="zh-CN" sz="2000" i="1" dirty="0">
                <a:latin typeface="Times New Roman"/>
                <a:cs typeface="Times New Roman"/>
              </a:rPr>
              <a:t>l</a:t>
            </a:r>
            <a:r>
              <a:rPr lang="zh-CN" altLang="en-US" sz="2000" i="1" dirty="0">
                <a:latin typeface="Times New Roman"/>
                <a:cs typeface="Times New Roman"/>
              </a:rPr>
              <a:t> </a:t>
            </a:r>
            <a:r>
              <a:rPr lang="zh-CN" altLang="en-US" sz="2000" dirty="0">
                <a:latin typeface="Times New Roman"/>
                <a:cs typeface="Times New Roman"/>
              </a:rPr>
              <a:t>个</a:t>
            </a:r>
            <a:r>
              <a:rPr lang="zh-CN" altLang="en-US" sz="2000" dirty="0">
                <a:solidFill>
                  <a:srgbClr val="FF0000"/>
                </a:solidFill>
                <a:latin typeface="Times New Roman"/>
                <a:cs typeface="Times New Roman"/>
              </a:rPr>
              <a:t>权值</a:t>
            </a:r>
            <a:r>
              <a:rPr lang="zh-CN" altLang="en-US" sz="2000" dirty="0">
                <a:latin typeface="Times New Roman"/>
                <a:cs typeface="Times New Roman"/>
              </a:rPr>
              <a:t>；</a:t>
            </a:r>
            <a:endParaRPr lang="en-US" altLang="zh-CN" sz="2000" dirty="0">
              <a:latin typeface="Times New Roman"/>
              <a:cs typeface="Times New Roman"/>
            </a:endParaRPr>
          </a:p>
          <a:p>
            <a:pPr marL="457200" indent="-457200">
              <a:buAutoNum type="arabicPeriod"/>
            </a:pPr>
            <a:r>
              <a:rPr lang="en-US" altLang="zh-CN" sz="2000" i="1" dirty="0">
                <a:latin typeface="Times New Roman"/>
                <a:cs typeface="Times New Roman"/>
              </a:rPr>
              <a:t>q</a:t>
            </a:r>
            <a:r>
              <a:rPr lang="zh-CN" altLang="en-US" sz="2000" dirty="0">
                <a:latin typeface="Times New Roman"/>
                <a:cs typeface="Times New Roman"/>
              </a:rPr>
              <a:t> 个</a:t>
            </a:r>
            <a:r>
              <a:rPr lang="zh-CN" altLang="en-US" sz="2000" dirty="0">
                <a:solidFill>
                  <a:srgbClr val="FF0000"/>
                </a:solidFill>
                <a:latin typeface="Times New Roman"/>
                <a:cs typeface="Times New Roman"/>
              </a:rPr>
              <a:t>隐层</a:t>
            </a:r>
            <a:r>
              <a:rPr lang="zh-CN" altLang="en-US" sz="2000" dirty="0">
                <a:latin typeface="Times New Roman"/>
                <a:cs typeface="Times New Roman"/>
              </a:rPr>
              <a:t>神经元的</a:t>
            </a:r>
            <a:r>
              <a:rPr lang="zh-CN" altLang="en-US" sz="2000" dirty="0">
                <a:solidFill>
                  <a:srgbClr val="FF0000"/>
                </a:solidFill>
                <a:latin typeface="Times New Roman"/>
                <a:cs typeface="Times New Roman"/>
              </a:rPr>
              <a:t>阈值</a:t>
            </a:r>
            <a:r>
              <a:rPr lang="zh-CN" altLang="en-US" sz="2000" dirty="0">
                <a:latin typeface="Times New Roman"/>
                <a:cs typeface="Times New Roman"/>
              </a:rPr>
              <a:t>；</a:t>
            </a:r>
            <a:endParaRPr lang="en-US" altLang="zh-CN" sz="2000" dirty="0">
              <a:latin typeface="Times New Roman"/>
              <a:cs typeface="Times New Roman"/>
            </a:endParaRPr>
          </a:p>
          <a:p>
            <a:pPr marL="457200" indent="-457200">
              <a:buFontTx/>
              <a:buAutoNum type="arabicPeriod"/>
            </a:pPr>
            <a:r>
              <a:rPr lang="en-US" altLang="zh-CN" sz="2000" i="1" dirty="0">
                <a:latin typeface="Times New Roman"/>
                <a:cs typeface="Times New Roman"/>
              </a:rPr>
              <a:t>l</a:t>
            </a:r>
            <a:r>
              <a:rPr lang="zh-CN" altLang="en-US" sz="2000" dirty="0">
                <a:latin typeface="Times New Roman"/>
                <a:cs typeface="Times New Roman"/>
              </a:rPr>
              <a:t>  个</a:t>
            </a:r>
            <a:r>
              <a:rPr lang="zh-CN" altLang="en-US" sz="2000" dirty="0">
                <a:solidFill>
                  <a:srgbClr val="FF0000"/>
                </a:solidFill>
                <a:latin typeface="Times New Roman"/>
                <a:cs typeface="Times New Roman"/>
              </a:rPr>
              <a:t>输出层</a:t>
            </a:r>
            <a:r>
              <a:rPr lang="zh-CN" altLang="en-US" sz="2000" dirty="0">
                <a:latin typeface="Times New Roman"/>
                <a:cs typeface="Times New Roman"/>
              </a:rPr>
              <a:t>神经元的</a:t>
            </a:r>
            <a:r>
              <a:rPr lang="zh-CN" altLang="en-US" sz="2000" dirty="0">
                <a:solidFill>
                  <a:srgbClr val="FF0000"/>
                </a:solidFill>
                <a:latin typeface="Times New Roman"/>
                <a:cs typeface="Times New Roman"/>
              </a:rPr>
              <a:t>阈值</a:t>
            </a:r>
            <a:r>
              <a:rPr lang="zh-CN" altLang="en-US" sz="2000" dirty="0">
                <a:latin typeface="Times New Roman"/>
                <a:cs typeface="Times New Roman"/>
              </a:rPr>
              <a:t>；</a:t>
            </a:r>
            <a:endParaRPr lang="en-US" altLang="zh-CN" sz="2000" dirty="0">
              <a:latin typeface="Times New Roman"/>
              <a:cs typeface="Times New Roman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BP </a:t>
            </a:r>
            <a:r>
              <a:rPr lang="zh-CN" altLang="en-US"/>
              <a:t>算法推导</a:t>
            </a:r>
          </a:p>
        </p:txBody>
      </p:sp>
      <p:sp>
        <p:nvSpPr>
          <p:cNvPr id="3" name="object 3"/>
          <p:cNvSpPr/>
          <p:nvPr/>
        </p:nvSpPr>
        <p:spPr>
          <a:xfrm>
            <a:off x="6400800" y="1723273"/>
            <a:ext cx="4660392" cy="259384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681013" y="1233571"/>
            <a:ext cx="1669694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000" spc="10" dirty="0" err="1">
                <a:latin typeface="FangSong"/>
                <a:cs typeface="FangSong"/>
              </a:rPr>
              <a:t>对于</a:t>
            </a:r>
            <a:r>
              <a:rPr sz="2000" dirty="0" err="1">
                <a:latin typeface="FangSong"/>
                <a:cs typeface="FangSong"/>
              </a:rPr>
              <a:t>训练</a:t>
            </a:r>
            <a:r>
              <a:rPr lang="zh-CN" altLang="en-US" sz="2000" dirty="0">
                <a:latin typeface="FangSong"/>
                <a:cs typeface="FangSong"/>
              </a:rPr>
              <a:t>样</a:t>
            </a:r>
            <a:r>
              <a:rPr sz="2000" dirty="0">
                <a:latin typeface="FangSong"/>
                <a:cs typeface="FangSong"/>
              </a:rPr>
              <a:t>例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3298484" y="1231808"/>
            <a:ext cx="2751455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000" dirty="0">
                <a:latin typeface="Verdana"/>
                <a:cs typeface="Verdana"/>
              </a:rPr>
              <a:t>,</a:t>
            </a:r>
            <a:r>
              <a:rPr sz="2000" spc="-5" dirty="0">
                <a:latin typeface="Verdana"/>
                <a:cs typeface="Verdana"/>
              </a:rPr>
              <a:t> </a:t>
            </a:r>
            <a:r>
              <a:rPr sz="2000" spc="10" dirty="0">
                <a:latin typeface="FangSong"/>
                <a:cs typeface="FangSong"/>
              </a:rPr>
              <a:t>假定</a:t>
            </a:r>
            <a:r>
              <a:rPr sz="2000" dirty="0">
                <a:latin typeface="FangSong"/>
                <a:cs typeface="FangSong"/>
              </a:rPr>
              <a:t>网</a:t>
            </a:r>
            <a:r>
              <a:rPr sz="2000" spc="-15" dirty="0">
                <a:latin typeface="FangSong"/>
                <a:cs typeface="FangSong"/>
              </a:rPr>
              <a:t>络</a:t>
            </a:r>
            <a:r>
              <a:rPr sz="2000" dirty="0">
                <a:latin typeface="FangSong"/>
                <a:cs typeface="FangSong"/>
              </a:rPr>
              <a:t>的</a:t>
            </a:r>
            <a:r>
              <a:rPr sz="2000" dirty="0">
                <a:solidFill>
                  <a:srgbClr val="FF0000"/>
                </a:solidFill>
                <a:latin typeface="FangSong"/>
                <a:cs typeface="FangSong"/>
              </a:rPr>
              <a:t>实</a:t>
            </a:r>
            <a:r>
              <a:rPr sz="2000" spc="-15" dirty="0">
                <a:solidFill>
                  <a:srgbClr val="FF0000"/>
                </a:solidFill>
                <a:latin typeface="FangSong"/>
                <a:cs typeface="FangSong"/>
              </a:rPr>
              <a:t>际</a:t>
            </a:r>
            <a:r>
              <a:rPr sz="2000" dirty="0">
                <a:solidFill>
                  <a:srgbClr val="FF0000"/>
                </a:solidFill>
                <a:latin typeface="FangSong"/>
                <a:cs typeface="FangSong"/>
              </a:rPr>
              <a:t>输出</a:t>
            </a:r>
            <a:r>
              <a:rPr sz="2000" dirty="0">
                <a:latin typeface="FangSong"/>
                <a:cs typeface="FangSong"/>
              </a:rPr>
              <a:t>为</a:t>
            </a:r>
            <a:endParaRPr sz="2000">
              <a:latin typeface="FangSong"/>
              <a:cs typeface="FangSong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363508" y="1157867"/>
            <a:ext cx="967740" cy="42214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049939" y="1131197"/>
            <a:ext cx="2255519" cy="47548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983991" y="1699260"/>
            <a:ext cx="1853184" cy="51663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707642" y="2551834"/>
            <a:ext cx="1046480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000" spc="10" dirty="0">
                <a:latin typeface="FangSong"/>
                <a:cs typeface="FangSong"/>
              </a:rPr>
              <a:t>则网</a:t>
            </a:r>
            <a:r>
              <a:rPr sz="2000" dirty="0">
                <a:latin typeface="FangSong"/>
                <a:cs typeface="FangSong"/>
              </a:rPr>
              <a:t>络在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2743200" y="2549953"/>
            <a:ext cx="3733800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000" spc="10" dirty="0" err="1">
                <a:latin typeface="FangSong"/>
                <a:cs typeface="FangSong"/>
              </a:rPr>
              <a:t>上的</a:t>
            </a:r>
            <a:r>
              <a:rPr sz="2000" b="1" dirty="0" err="1">
                <a:solidFill>
                  <a:srgbClr val="FF0000"/>
                </a:solidFill>
                <a:latin typeface="FangSong"/>
                <a:cs typeface="FangSong"/>
              </a:rPr>
              <a:t>均方</a:t>
            </a:r>
            <a:r>
              <a:rPr sz="2000" b="1" spc="5" dirty="0" err="1">
                <a:solidFill>
                  <a:srgbClr val="FF0000"/>
                </a:solidFill>
                <a:latin typeface="FangSong"/>
                <a:cs typeface="FangSong"/>
              </a:rPr>
              <a:t>误</a:t>
            </a:r>
            <a:r>
              <a:rPr sz="2000" b="1" spc="-10" dirty="0" err="1">
                <a:solidFill>
                  <a:srgbClr val="FF0000"/>
                </a:solidFill>
                <a:latin typeface="FangSong"/>
                <a:cs typeface="FangSong"/>
              </a:rPr>
              <a:t>差</a:t>
            </a:r>
            <a:r>
              <a:rPr lang="en-US" altLang="zh-CN" sz="2000" b="1" spc="-10" dirty="0" err="1">
                <a:solidFill>
                  <a:srgbClr val="FF0000"/>
                </a:solidFill>
                <a:latin typeface="FangSong"/>
                <a:cs typeface="FangSong"/>
              </a:rPr>
              <a:t>loss</a:t>
            </a:r>
            <a:r>
              <a:rPr lang="zh-CN" altLang="en-US" sz="2000" b="1" spc="-10" dirty="0">
                <a:solidFill>
                  <a:srgbClr val="FF0000"/>
                </a:solidFill>
                <a:latin typeface="FangSong"/>
                <a:cs typeface="FangSong"/>
              </a:rPr>
              <a:t> </a:t>
            </a:r>
            <a:r>
              <a:rPr lang="en-US" altLang="zh-CN" sz="2000" b="1" spc="-10" dirty="0" err="1">
                <a:solidFill>
                  <a:srgbClr val="FF0000"/>
                </a:solidFill>
                <a:latin typeface="FangSong"/>
                <a:cs typeface="FangSong"/>
              </a:rPr>
              <a:t>function</a:t>
            </a:r>
            <a:r>
              <a:rPr sz="2000" dirty="0" err="1">
                <a:latin typeface="FangSong"/>
                <a:cs typeface="FangSong"/>
              </a:rPr>
              <a:t>为</a:t>
            </a:r>
            <a:r>
              <a:rPr sz="2000" dirty="0">
                <a:latin typeface="FangSong"/>
                <a:cs typeface="FangSong"/>
              </a:rPr>
              <a:t>：</a:t>
            </a:r>
          </a:p>
        </p:txBody>
      </p:sp>
      <p:sp>
        <p:nvSpPr>
          <p:cNvPr id="11" name="object 11"/>
          <p:cNvSpPr/>
          <p:nvPr/>
        </p:nvSpPr>
        <p:spPr>
          <a:xfrm>
            <a:off x="1723852" y="2502518"/>
            <a:ext cx="969263" cy="4236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743200" y="3115564"/>
            <a:ext cx="2276856" cy="89458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269560" y="4462538"/>
            <a:ext cx="1786056" cy="28037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269561" y="4742908"/>
            <a:ext cx="1786255" cy="0"/>
          </a:xfrm>
          <a:custGeom>
            <a:avLst/>
            <a:gdLst/>
            <a:ahLst/>
            <a:cxnLst/>
            <a:rect l="l" t="t" r="r" b="b"/>
            <a:pathLst>
              <a:path w="1786254">
                <a:moveTo>
                  <a:pt x="0" y="0"/>
                </a:moveTo>
                <a:lnTo>
                  <a:pt x="1786056" y="0"/>
                </a:lnTo>
              </a:path>
            </a:pathLst>
          </a:custGeom>
          <a:ln w="2481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68241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bject 15"/>
          <p:cNvSpPr txBox="1"/>
          <p:nvPr/>
        </p:nvSpPr>
        <p:spPr>
          <a:xfrm>
            <a:off x="1915159" y="4433709"/>
            <a:ext cx="7741284" cy="107721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000" dirty="0">
                <a:latin typeface="FangSong"/>
                <a:cs typeface="FangSong"/>
              </a:rPr>
              <a:t>需通过</a:t>
            </a:r>
            <a:r>
              <a:rPr sz="2000" spc="-15" dirty="0">
                <a:latin typeface="FangSong"/>
                <a:cs typeface="FangSong"/>
              </a:rPr>
              <a:t>学</a:t>
            </a:r>
            <a:r>
              <a:rPr sz="2000" dirty="0">
                <a:latin typeface="FangSong"/>
                <a:cs typeface="FangSong"/>
              </a:rPr>
              <a:t>习</a:t>
            </a:r>
            <a:r>
              <a:rPr sz="2000" spc="-15" dirty="0">
                <a:latin typeface="FangSong"/>
                <a:cs typeface="FangSong"/>
              </a:rPr>
              <a:t>确</a:t>
            </a:r>
            <a:r>
              <a:rPr sz="2000" dirty="0">
                <a:latin typeface="FangSong"/>
                <a:cs typeface="FangSong"/>
              </a:rPr>
              <a:t>定的</a:t>
            </a:r>
            <a:r>
              <a:rPr sz="2000" dirty="0">
                <a:solidFill>
                  <a:srgbClr val="FF0000"/>
                </a:solidFill>
                <a:latin typeface="FangSong"/>
                <a:cs typeface="FangSong"/>
              </a:rPr>
              <a:t>参</a:t>
            </a:r>
            <a:r>
              <a:rPr sz="2000" spc="-15" dirty="0">
                <a:solidFill>
                  <a:srgbClr val="FF0000"/>
                </a:solidFill>
                <a:latin typeface="FangSong"/>
                <a:cs typeface="FangSong"/>
              </a:rPr>
              <a:t>数</a:t>
            </a:r>
            <a:r>
              <a:rPr sz="2000" dirty="0">
                <a:solidFill>
                  <a:srgbClr val="FF0000"/>
                </a:solidFill>
                <a:latin typeface="FangSong"/>
                <a:cs typeface="FangSong"/>
              </a:rPr>
              <a:t>数</a:t>
            </a:r>
            <a:r>
              <a:rPr sz="2000" spc="-15" dirty="0">
                <a:solidFill>
                  <a:srgbClr val="FF0000"/>
                </a:solidFill>
                <a:latin typeface="FangSong"/>
                <a:cs typeface="FangSong"/>
              </a:rPr>
              <a:t>目</a:t>
            </a:r>
            <a:r>
              <a:rPr sz="2000" dirty="0">
                <a:latin typeface="FangSong"/>
                <a:cs typeface="FangSong"/>
              </a:rPr>
              <a:t>：</a:t>
            </a:r>
          </a:p>
          <a:p>
            <a:pPr>
              <a:lnSpc>
                <a:spcPct val="100000"/>
              </a:lnSpc>
            </a:pPr>
            <a:endParaRPr sz="2000" dirty="0">
              <a:latin typeface="Times New Roman"/>
              <a:cs typeface="Times New Roman"/>
            </a:endParaRPr>
          </a:p>
          <a:p>
            <a:pPr marL="12700">
              <a:spcBef>
                <a:spcPts val="1235"/>
              </a:spcBef>
            </a:pPr>
            <a:r>
              <a:rPr sz="2000" spc="-10" dirty="0">
                <a:latin typeface="Verdana"/>
                <a:cs typeface="Verdana"/>
              </a:rPr>
              <a:t>B</a:t>
            </a:r>
            <a:r>
              <a:rPr sz="2000" dirty="0">
                <a:latin typeface="Verdana"/>
                <a:cs typeface="Verdana"/>
              </a:rPr>
              <a:t>P</a:t>
            </a:r>
            <a:r>
              <a:rPr sz="2000" spc="-5" dirty="0">
                <a:latin typeface="Verdana"/>
                <a:cs typeface="Verdana"/>
              </a:rPr>
              <a:t> </a:t>
            </a:r>
            <a:r>
              <a:rPr sz="2000" spc="10" dirty="0">
                <a:latin typeface="FangSong"/>
                <a:cs typeface="FangSong"/>
              </a:rPr>
              <a:t>是一</a:t>
            </a:r>
            <a:r>
              <a:rPr sz="2000" dirty="0">
                <a:latin typeface="FangSong"/>
                <a:cs typeface="FangSong"/>
              </a:rPr>
              <a:t>个</a:t>
            </a:r>
            <a:r>
              <a:rPr sz="2000" dirty="0">
                <a:solidFill>
                  <a:srgbClr val="FF0000"/>
                </a:solidFill>
                <a:latin typeface="FangSong"/>
                <a:cs typeface="FangSong"/>
              </a:rPr>
              <a:t>迭</a:t>
            </a:r>
            <a:r>
              <a:rPr sz="2000" spc="-15" dirty="0">
                <a:solidFill>
                  <a:srgbClr val="FF0000"/>
                </a:solidFill>
                <a:latin typeface="FangSong"/>
                <a:cs typeface="FangSong"/>
              </a:rPr>
              <a:t>代</a:t>
            </a:r>
            <a:r>
              <a:rPr sz="2000" dirty="0">
                <a:solidFill>
                  <a:srgbClr val="FF0000"/>
                </a:solidFill>
                <a:latin typeface="FangSong"/>
                <a:cs typeface="FangSong"/>
              </a:rPr>
              <a:t>学习</a:t>
            </a:r>
            <a:r>
              <a:rPr sz="2000" spc="-15" dirty="0">
                <a:solidFill>
                  <a:srgbClr val="FF0000"/>
                </a:solidFill>
                <a:latin typeface="FangSong"/>
                <a:cs typeface="FangSong"/>
              </a:rPr>
              <a:t>算</a:t>
            </a:r>
            <a:r>
              <a:rPr sz="2000" dirty="0">
                <a:solidFill>
                  <a:srgbClr val="FF0000"/>
                </a:solidFill>
                <a:latin typeface="FangSong"/>
                <a:cs typeface="FangSong"/>
              </a:rPr>
              <a:t>法</a:t>
            </a:r>
            <a:r>
              <a:rPr sz="2000" dirty="0">
                <a:latin typeface="Verdana"/>
                <a:cs typeface="Verdana"/>
              </a:rPr>
              <a:t>,</a:t>
            </a:r>
            <a:r>
              <a:rPr sz="2000" spc="-45" dirty="0">
                <a:latin typeface="Verdana"/>
                <a:cs typeface="Verdana"/>
              </a:rPr>
              <a:t> </a:t>
            </a:r>
            <a:r>
              <a:rPr sz="2000" spc="10" dirty="0">
                <a:latin typeface="FangSong"/>
                <a:cs typeface="FangSong"/>
              </a:rPr>
              <a:t>在迭</a:t>
            </a:r>
            <a:r>
              <a:rPr sz="2000" dirty="0">
                <a:latin typeface="FangSong"/>
                <a:cs typeface="FangSong"/>
              </a:rPr>
              <a:t>代</a:t>
            </a:r>
            <a:r>
              <a:rPr sz="2000" spc="-15" dirty="0">
                <a:latin typeface="FangSong"/>
                <a:cs typeface="FangSong"/>
              </a:rPr>
              <a:t>的</a:t>
            </a:r>
            <a:r>
              <a:rPr sz="2000" dirty="0">
                <a:latin typeface="FangSong"/>
                <a:cs typeface="FangSong"/>
              </a:rPr>
              <a:t>每一</a:t>
            </a:r>
            <a:r>
              <a:rPr sz="2000" spc="-15" dirty="0">
                <a:latin typeface="FangSong"/>
                <a:cs typeface="FangSong"/>
              </a:rPr>
              <a:t>轮</a:t>
            </a:r>
            <a:r>
              <a:rPr sz="2000" dirty="0">
                <a:latin typeface="FangSong"/>
                <a:cs typeface="FangSong"/>
              </a:rPr>
              <a:t>中采</a:t>
            </a:r>
            <a:r>
              <a:rPr sz="2000" spc="-15" dirty="0">
                <a:latin typeface="FangSong"/>
                <a:cs typeface="FangSong"/>
              </a:rPr>
              <a:t>用</a:t>
            </a:r>
            <a:r>
              <a:rPr sz="2000" dirty="0">
                <a:solidFill>
                  <a:srgbClr val="FF0000"/>
                </a:solidFill>
                <a:latin typeface="FangSong"/>
                <a:cs typeface="FangSong"/>
              </a:rPr>
              <a:t>广义</a:t>
            </a:r>
            <a:r>
              <a:rPr sz="2000" spc="-15" dirty="0">
                <a:solidFill>
                  <a:srgbClr val="FF0000"/>
                </a:solidFill>
                <a:latin typeface="FangSong"/>
                <a:cs typeface="FangSong"/>
              </a:rPr>
              <a:t>感</a:t>
            </a:r>
            <a:r>
              <a:rPr sz="2000" dirty="0">
                <a:solidFill>
                  <a:srgbClr val="FF0000"/>
                </a:solidFill>
                <a:latin typeface="FangSong"/>
                <a:cs typeface="FangSong"/>
              </a:rPr>
              <a:t>知机</a:t>
            </a:r>
            <a:r>
              <a:rPr sz="2000" spc="-15" dirty="0">
                <a:solidFill>
                  <a:srgbClr val="FF0000"/>
                </a:solidFill>
                <a:latin typeface="FangSong"/>
                <a:cs typeface="FangSong"/>
              </a:rPr>
              <a:t>学</a:t>
            </a:r>
            <a:r>
              <a:rPr sz="2000" spc="5" dirty="0">
                <a:solidFill>
                  <a:srgbClr val="FF0000"/>
                </a:solidFill>
                <a:latin typeface="FangSong"/>
                <a:cs typeface="FangSong"/>
              </a:rPr>
              <a:t>习</a:t>
            </a:r>
            <a:r>
              <a:rPr sz="2000" dirty="0">
                <a:solidFill>
                  <a:srgbClr val="FF0000"/>
                </a:solidFill>
                <a:latin typeface="FangSong"/>
                <a:cs typeface="FangSong"/>
              </a:rPr>
              <a:t>规则</a:t>
            </a: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BP </a:t>
            </a:r>
            <a:r>
              <a:rPr lang="zh-CN" altLang="en-US"/>
              <a:t>算法推导</a:t>
            </a:r>
          </a:p>
        </p:txBody>
      </p:sp>
      <p:sp>
        <p:nvSpPr>
          <p:cNvPr id="3" name="object 3"/>
          <p:cNvSpPr/>
          <p:nvPr/>
        </p:nvSpPr>
        <p:spPr>
          <a:xfrm>
            <a:off x="5826252" y="1594103"/>
            <a:ext cx="4660392" cy="25938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893214" y="1180604"/>
            <a:ext cx="1300480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000" spc="10" dirty="0">
                <a:latin typeface="FangSong"/>
                <a:cs typeface="FangSong"/>
              </a:rPr>
              <a:t>对于</a:t>
            </a:r>
            <a:r>
              <a:rPr sz="2000" dirty="0">
                <a:latin typeface="FangSong"/>
                <a:cs typeface="FangSong"/>
              </a:rPr>
              <a:t>训练例</a:t>
            </a:r>
            <a:endParaRPr sz="2000">
              <a:latin typeface="FangSong"/>
              <a:cs typeface="FangSong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141471" y="1178841"/>
            <a:ext cx="2751455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000" dirty="0">
                <a:latin typeface="Verdana"/>
                <a:cs typeface="Verdana"/>
              </a:rPr>
              <a:t>,</a:t>
            </a:r>
            <a:r>
              <a:rPr sz="2000" spc="-5" dirty="0">
                <a:latin typeface="Verdana"/>
                <a:cs typeface="Verdana"/>
              </a:rPr>
              <a:t> </a:t>
            </a:r>
            <a:r>
              <a:rPr sz="2000" spc="10" dirty="0">
                <a:latin typeface="FangSong"/>
                <a:cs typeface="FangSong"/>
              </a:rPr>
              <a:t>假定</a:t>
            </a:r>
            <a:r>
              <a:rPr sz="2000" dirty="0">
                <a:latin typeface="FangSong"/>
                <a:cs typeface="FangSong"/>
              </a:rPr>
              <a:t>网</a:t>
            </a:r>
            <a:r>
              <a:rPr sz="2000" spc="-15" dirty="0">
                <a:latin typeface="FangSong"/>
                <a:cs typeface="FangSong"/>
              </a:rPr>
              <a:t>络</a:t>
            </a:r>
            <a:r>
              <a:rPr sz="2000" dirty="0">
                <a:latin typeface="FangSong"/>
                <a:cs typeface="FangSong"/>
              </a:rPr>
              <a:t>的实</a:t>
            </a:r>
            <a:r>
              <a:rPr sz="2000" spc="-15" dirty="0">
                <a:latin typeface="FangSong"/>
                <a:cs typeface="FangSong"/>
              </a:rPr>
              <a:t>际</a:t>
            </a:r>
            <a:r>
              <a:rPr sz="2000" dirty="0">
                <a:latin typeface="FangSong"/>
                <a:cs typeface="FangSong"/>
              </a:rPr>
              <a:t>输出为</a:t>
            </a:r>
            <a:endParaRPr sz="2000">
              <a:latin typeface="FangSong"/>
              <a:cs typeface="FangSong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206495" y="1104900"/>
            <a:ext cx="967740" cy="42214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892926" y="1078230"/>
            <a:ext cx="2255519" cy="47548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983991" y="1699260"/>
            <a:ext cx="1853184" cy="51663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915159" y="2582049"/>
            <a:ext cx="1046480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000" spc="10" dirty="0">
                <a:latin typeface="FangSong"/>
                <a:cs typeface="FangSong"/>
              </a:rPr>
              <a:t>则网</a:t>
            </a:r>
            <a:r>
              <a:rPr sz="2000" dirty="0">
                <a:latin typeface="FangSong"/>
                <a:cs typeface="FangSong"/>
              </a:rPr>
              <a:t>络在</a:t>
            </a:r>
            <a:endParaRPr sz="2000">
              <a:latin typeface="FangSong"/>
              <a:cs typeface="FangSong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908806" y="2582049"/>
            <a:ext cx="2064385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000" spc="10" dirty="0">
                <a:latin typeface="FangSong"/>
                <a:cs typeface="FangSong"/>
              </a:rPr>
              <a:t>上的</a:t>
            </a:r>
            <a:r>
              <a:rPr sz="2000" b="1" dirty="0">
                <a:solidFill>
                  <a:srgbClr val="FF0000"/>
                </a:solidFill>
                <a:latin typeface="FangSong"/>
                <a:cs typeface="FangSong"/>
              </a:rPr>
              <a:t>均方</a:t>
            </a:r>
            <a:r>
              <a:rPr sz="2000" b="1" spc="5" dirty="0">
                <a:solidFill>
                  <a:srgbClr val="FF0000"/>
                </a:solidFill>
                <a:latin typeface="FangSong"/>
                <a:cs typeface="FangSong"/>
              </a:rPr>
              <a:t>误</a:t>
            </a:r>
            <a:r>
              <a:rPr sz="2000" b="1" spc="-10" dirty="0">
                <a:solidFill>
                  <a:srgbClr val="FF0000"/>
                </a:solidFill>
                <a:latin typeface="FangSong"/>
                <a:cs typeface="FangSong"/>
              </a:rPr>
              <a:t>差</a:t>
            </a:r>
            <a:r>
              <a:rPr sz="2000" dirty="0">
                <a:latin typeface="FangSong"/>
                <a:cs typeface="FangSong"/>
              </a:rPr>
              <a:t>为：</a:t>
            </a:r>
            <a:endParaRPr sz="2000">
              <a:latin typeface="FangSong"/>
              <a:cs typeface="FangSong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941320" y="2528316"/>
            <a:ext cx="969263" cy="42367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849880" y="3055621"/>
            <a:ext cx="2276856" cy="89458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269560" y="4462538"/>
            <a:ext cx="1786056" cy="28037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269561" y="4742908"/>
            <a:ext cx="1786255" cy="0"/>
          </a:xfrm>
          <a:custGeom>
            <a:avLst/>
            <a:gdLst/>
            <a:ahLst/>
            <a:cxnLst/>
            <a:rect l="l" t="t" r="r" b="b"/>
            <a:pathLst>
              <a:path w="1786254">
                <a:moveTo>
                  <a:pt x="0" y="0"/>
                </a:moveTo>
                <a:lnTo>
                  <a:pt x="1786056" y="0"/>
                </a:lnTo>
              </a:path>
            </a:pathLst>
          </a:custGeom>
          <a:ln w="2481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981381" y="5657651"/>
            <a:ext cx="1878380" cy="28088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7" name="object 17"/>
          <p:cNvGraphicFramePr>
            <a:graphicFrameLocks noGrp="1"/>
          </p:cNvGraphicFramePr>
          <p:nvPr/>
        </p:nvGraphicFramePr>
        <p:xfrm>
          <a:off x="4966902" y="5571744"/>
          <a:ext cx="1892620" cy="66745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043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82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2652">
                <a:tc>
                  <a:txBody>
                    <a:bodyPr/>
                    <a:lstStyle/>
                    <a:p>
                      <a:endParaRPr sz="2000">
                        <a:latin typeface="FangSong"/>
                        <a:cs typeface="FangSong"/>
                      </a:endParaRPr>
                    </a:p>
                  </a:txBody>
                  <a:tcPr marL="0" marR="0" marT="0" marB="0">
                    <a:lnR w="28955">
                      <a:solidFill>
                        <a:srgbClr val="FF0000"/>
                      </a:solidFill>
                      <a:prstDash val="solid"/>
                    </a:lnR>
                    <a:lnB w="21957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000">
                        <a:latin typeface="FangSong"/>
                        <a:cs typeface="FangSong"/>
                      </a:endParaRPr>
                    </a:p>
                  </a:txBody>
                  <a:tcPr marL="0" marR="0" marT="0" marB="0">
                    <a:lnL w="28955">
                      <a:solidFill>
                        <a:srgbClr val="FF0000"/>
                      </a:solidFill>
                      <a:prstDash val="solid"/>
                    </a:lnL>
                    <a:lnR w="28955">
                      <a:solidFill>
                        <a:srgbClr val="FF0000"/>
                      </a:solidFill>
                      <a:prstDash val="solid"/>
                    </a:lnR>
                    <a:lnT w="28955">
                      <a:solidFill>
                        <a:srgbClr val="FF0000"/>
                      </a:solidFill>
                      <a:prstDash val="solid"/>
                    </a:lnT>
                    <a:lnB w="21957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451">
                <a:tc>
                  <a:txBody>
                    <a:bodyPr/>
                    <a:lstStyle/>
                    <a:p>
                      <a:endParaRPr sz="2000">
                        <a:latin typeface="FangSong"/>
                        <a:cs typeface="FangSong"/>
                      </a:endParaRPr>
                    </a:p>
                  </a:txBody>
                  <a:tcPr marL="0" marR="0" marT="0" marB="0">
                    <a:lnR w="28955">
                      <a:solidFill>
                        <a:srgbClr val="FF0000"/>
                      </a:solidFill>
                      <a:prstDash val="solid"/>
                    </a:lnR>
                    <a:lnT w="21957">
                      <a:solidFill>
                        <a:srgbClr val="FFFFFF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endParaRPr sz="2000" dirty="0">
                        <a:latin typeface="FangSong"/>
                        <a:cs typeface="FangSong"/>
                      </a:endParaRPr>
                    </a:p>
                  </a:txBody>
                  <a:tcPr marL="0" marR="0" marT="0" marB="0">
                    <a:lnL w="28955">
                      <a:solidFill>
                        <a:srgbClr val="FF0000"/>
                      </a:solidFill>
                      <a:prstDash val="solid"/>
                    </a:lnL>
                    <a:lnR w="28955">
                      <a:solidFill>
                        <a:srgbClr val="FF0000"/>
                      </a:solidFill>
                      <a:prstDash val="solid"/>
                    </a:lnR>
                    <a:lnT w="21957">
                      <a:solidFill>
                        <a:srgbClr val="FFFFFF"/>
                      </a:solidFill>
                      <a:prstDash val="solid"/>
                    </a:lnT>
                    <a:lnB w="28955">
                      <a:solidFill>
                        <a:srgbClr val="FF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358099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神经网络发展史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4294967295"/>
          </p:nvPr>
        </p:nvSpPr>
        <p:spPr>
          <a:xfrm>
            <a:off x="685800" y="1149350"/>
            <a:ext cx="11506200" cy="457200"/>
          </a:xfrm>
        </p:spPr>
        <p:txBody>
          <a:bodyPr>
            <a:normAutofit/>
          </a:bodyPr>
          <a:lstStyle/>
          <a:p>
            <a:r>
              <a:rPr lang="zh-CN" altLang="en-US" dirty="0"/>
              <a:t>第三阶段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4294967295"/>
          </p:nvPr>
        </p:nvSpPr>
        <p:spPr>
          <a:xfrm>
            <a:off x="685800" y="1720850"/>
            <a:ext cx="10744200" cy="4343400"/>
          </a:xfrm>
        </p:spPr>
        <p:txBody>
          <a:bodyPr>
            <a:normAutofit/>
          </a:bodyPr>
          <a:lstStyle/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l"/>
            </a:pPr>
            <a:r>
              <a:rPr lang="en-US" altLang="zh-CN" sz="2000" dirty="0"/>
              <a:t>2006</a:t>
            </a:r>
            <a:r>
              <a:rPr lang="zh-CN" altLang="en-US" sz="2000" dirty="0"/>
              <a:t>年</a:t>
            </a:r>
            <a:r>
              <a:rPr lang="en-US" altLang="zh-CN" sz="2000" dirty="0"/>
              <a:t>, Hinton</a:t>
            </a:r>
            <a:r>
              <a:rPr lang="zh-CN" altLang="en-US" sz="2000" dirty="0"/>
              <a:t>提出了</a:t>
            </a:r>
            <a:r>
              <a:rPr lang="zh-CN" altLang="en-US" sz="2000" dirty="0">
                <a:solidFill>
                  <a:srgbClr val="FF0000"/>
                </a:solidFill>
              </a:rPr>
              <a:t>深度信念网络</a:t>
            </a:r>
            <a:r>
              <a:rPr lang="en-US" altLang="zh-CN" sz="2000" dirty="0">
                <a:solidFill>
                  <a:srgbClr val="FF0000"/>
                </a:solidFill>
              </a:rPr>
              <a:t>(DBN), </a:t>
            </a:r>
            <a:r>
              <a:rPr lang="zh-CN" altLang="en-US" sz="2000" dirty="0"/>
              <a:t>通过“预训练</a:t>
            </a:r>
            <a:r>
              <a:rPr lang="en-US" altLang="zh-CN" sz="2000" dirty="0"/>
              <a:t>+</a:t>
            </a:r>
            <a:r>
              <a:rPr lang="zh-CN" altLang="en-US" sz="2000" dirty="0"/>
              <a:t>微调”使得深度模型的最优化变得相对容易</a:t>
            </a:r>
            <a:endParaRPr lang="en-US" altLang="zh-CN" sz="2000" dirty="0"/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l"/>
            </a:pPr>
            <a:r>
              <a:rPr lang="en-US" altLang="zh-CN" sz="2000" dirty="0"/>
              <a:t>2012</a:t>
            </a:r>
            <a:r>
              <a:rPr lang="zh-CN" altLang="en-US" sz="2000" dirty="0"/>
              <a:t>年</a:t>
            </a:r>
            <a:r>
              <a:rPr lang="en-US" altLang="zh-CN" sz="2000" dirty="0"/>
              <a:t>, Hinton </a:t>
            </a:r>
            <a:r>
              <a:rPr lang="zh-CN" altLang="en-US" sz="2000" dirty="0"/>
              <a:t>组参加</a:t>
            </a:r>
            <a:r>
              <a:rPr lang="en-US" altLang="zh-CN" sz="2000" dirty="0"/>
              <a:t>ImageNet </a:t>
            </a:r>
            <a:r>
              <a:rPr lang="zh-CN" altLang="en-US" sz="2000" dirty="0"/>
              <a:t>竞赛</a:t>
            </a:r>
            <a:r>
              <a:rPr lang="en-US" altLang="zh-CN" sz="2000" dirty="0"/>
              <a:t>, </a:t>
            </a:r>
            <a:r>
              <a:rPr lang="zh-CN" altLang="en-US" sz="2000" dirty="0"/>
              <a:t>使用 </a:t>
            </a:r>
            <a:r>
              <a:rPr lang="en-US" altLang="zh-CN" sz="2000" dirty="0">
                <a:solidFill>
                  <a:srgbClr val="FF0000"/>
                </a:solidFill>
              </a:rPr>
              <a:t>CNN </a:t>
            </a:r>
            <a:r>
              <a:rPr lang="zh-CN" altLang="en-US" sz="2000" dirty="0">
                <a:solidFill>
                  <a:srgbClr val="FF0000"/>
                </a:solidFill>
              </a:rPr>
              <a:t>模型</a:t>
            </a:r>
            <a:r>
              <a:rPr lang="zh-CN" altLang="en-US" sz="2000" dirty="0">
                <a:cs typeface="Arial" panose="020B0604020202020204" pitchFamily="34" charset="0"/>
              </a:rPr>
              <a:t>以超过第二名</a:t>
            </a:r>
            <a:r>
              <a:rPr lang="en-US" altLang="zh-CN" sz="2000" dirty="0">
                <a:cs typeface="Arial" panose="020B0604020202020204" pitchFamily="34" charset="0"/>
              </a:rPr>
              <a:t>10</a:t>
            </a:r>
            <a:r>
              <a:rPr lang="zh-CN" altLang="en-US" sz="2000" dirty="0">
                <a:cs typeface="Arial" panose="020B0604020202020204" pitchFamily="34" charset="0"/>
              </a:rPr>
              <a:t>个百分点的成绩夺得当年竞赛的冠军</a:t>
            </a:r>
            <a:endParaRPr lang="en-US" altLang="zh-CN" sz="2000" dirty="0">
              <a:cs typeface="Arial" panose="020B0604020202020204" pitchFamily="34" charset="0"/>
            </a:endParaRPr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>
                <a:cs typeface="Arial" panose="020B0604020202020204" pitchFamily="34" charset="0"/>
              </a:rPr>
              <a:t>伴随云计算、大数据时代的到来，计算能力的大幅提升（</a:t>
            </a:r>
            <a:r>
              <a:rPr lang="en-US" altLang="zh-CN" sz="2000" dirty="0">
                <a:solidFill>
                  <a:srgbClr val="FF0000"/>
                </a:solidFill>
                <a:cs typeface="Arial" panose="020B0604020202020204" pitchFamily="34" charset="0"/>
              </a:rPr>
              <a:t>GPU</a:t>
            </a:r>
            <a:r>
              <a:rPr lang="zh-CN" altLang="en-US" sz="2000" dirty="0">
                <a:cs typeface="Arial" panose="020B0604020202020204" pitchFamily="34" charset="0"/>
              </a:rPr>
              <a:t>），使得深度学习模型在计算机视觉、自然语言处理、语音识别等众多领域都取得了较大的成功</a:t>
            </a:r>
            <a:endParaRPr lang="zh-CN" altLang="en-US" sz="2000" dirty="0"/>
          </a:p>
        </p:txBody>
      </p:sp>
      <p:pic>
        <p:nvPicPr>
          <p:cNvPr id="6" name="图片 5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000" y="4174318"/>
            <a:ext cx="2923669" cy="2042821"/>
          </a:xfrm>
          <a:prstGeom prst="rect">
            <a:avLst/>
          </a:prstGeom>
        </p:spPr>
      </p:pic>
      <p:pic>
        <p:nvPicPr>
          <p:cNvPr id="7" name="图片 6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3318" y="4039789"/>
            <a:ext cx="3068025" cy="2214998"/>
          </a:xfrm>
          <a:prstGeom prst="rect">
            <a:avLst/>
          </a:prstGeom>
        </p:spPr>
      </p:pic>
      <p:pic>
        <p:nvPicPr>
          <p:cNvPr id="8" name="图片 7" descr="屏幕剪辑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6860" y="4039790"/>
            <a:ext cx="2541622" cy="2220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895747"/>
      </p:ext>
    </p:extLst>
  </p:cSld>
  <p:clrMapOvr>
    <a:masterClrMapping/>
  </p:clrMapOvr>
  <p:extLst mod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激活函数 </a:t>
            </a:r>
            <a:r>
              <a:rPr lang="en-US" altLang="zh-CN"/>
              <a:t>Sigmoid</a:t>
            </a:r>
            <a:endParaRPr lang="en-US" dirty="0"/>
          </a:p>
        </p:txBody>
      </p:sp>
      <p:sp>
        <p:nvSpPr>
          <p:cNvPr id="4" name="object 4"/>
          <p:cNvSpPr txBox="1"/>
          <p:nvPr/>
        </p:nvSpPr>
        <p:spPr>
          <a:xfrm>
            <a:off x="2048968" y="1157347"/>
            <a:ext cx="733869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spcBef>
                <a:spcPts val="1200"/>
              </a:spcBef>
              <a:tabLst>
                <a:tab pos="354965" algn="l"/>
              </a:tabLst>
            </a:pPr>
            <a:r>
              <a:rPr dirty="0">
                <a:latin typeface="Arial"/>
                <a:cs typeface="Arial"/>
              </a:rPr>
              <a:t>•	</a:t>
            </a:r>
            <a:r>
              <a:rPr spc="-5" dirty="0">
                <a:latin typeface="FangSong"/>
                <a:cs typeface="FangSong"/>
              </a:rPr>
              <a:t>阶跃函数具有不连续、不光滑等不好的性</a:t>
            </a:r>
            <a:r>
              <a:rPr dirty="0">
                <a:latin typeface="FangSong"/>
                <a:cs typeface="FangSong"/>
              </a:rPr>
              <a:t>质</a:t>
            </a:r>
            <a:r>
              <a:rPr dirty="0">
                <a:latin typeface="Verdana"/>
                <a:cs typeface="Verdana"/>
              </a:rPr>
              <a:t>,</a:t>
            </a:r>
            <a:r>
              <a:rPr spc="-10" dirty="0">
                <a:latin typeface="Verdana"/>
                <a:cs typeface="Verdana"/>
              </a:rPr>
              <a:t> </a:t>
            </a:r>
            <a:r>
              <a:rPr spc="-5" dirty="0">
                <a:latin typeface="FangSong"/>
                <a:cs typeface="FangSong"/>
              </a:rPr>
              <a:t>常用的</a:t>
            </a:r>
            <a:r>
              <a:rPr dirty="0">
                <a:latin typeface="FangSong"/>
                <a:cs typeface="FangSong"/>
              </a:rPr>
              <a:t>是</a:t>
            </a:r>
            <a:r>
              <a:rPr spc="-265" dirty="0">
                <a:latin typeface="FangSong"/>
                <a:cs typeface="FangSong"/>
              </a:rPr>
              <a:t> </a:t>
            </a:r>
            <a:r>
              <a:rPr dirty="0">
                <a:latin typeface="Verdana"/>
                <a:cs typeface="Verdana"/>
              </a:rPr>
              <a:t>S</a:t>
            </a:r>
            <a:r>
              <a:rPr spc="10" dirty="0">
                <a:latin typeface="Verdana"/>
                <a:cs typeface="Verdana"/>
              </a:rPr>
              <a:t>i</a:t>
            </a:r>
            <a:r>
              <a:rPr spc="-10" dirty="0">
                <a:latin typeface="Verdana"/>
                <a:cs typeface="Verdana"/>
              </a:rPr>
              <a:t>g</a:t>
            </a:r>
            <a:r>
              <a:rPr dirty="0">
                <a:latin typeface="Verdana"/>
                <a:cs typeface="Verdana"/>
              </a:rPr>
              <a:t>moid</a:t>
            </a:r>
            <a:r>
              <a:rPr spc="-5" dirty="0">
                <a:latin typeface="Verdana"/>
                <a:cs typeface="Verdana"/>
              </a:rPr>
              <a:t> </a:t>
            </a:r>
            <a:r>
              <a:rPr spc="-5" dirty="0">
                <a:latin typeface="FangSong"/>
                <a:cs typeface="FangSong"/>
              </a:rPr>
              <a:t>函数</a:t>
            </a:r>
            <a:endParaRPr dirty="0">
              <a:latin typeface="FangSong"/>
              <a:cs typeface="FangSong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934" y="2133601"/>
            <a:ext cx="3717380" cy="3470819"/>
          </a:xfrm>
          <a:prstGeom prst="rect">
            <a:avLst/>
          </a:prstGeom>
        </p:spPr>
      </p:pic>
      <p:sp>
        <p:nvSpPr>
          <p:cNvPr id="7" name="object 9"/>
          <p:cNvSpPr txBox="1"/>
          <p:nvPr/>
        </p:nvSpPr>
        <p:spPr>
          <a:xfrm>
            <a:off x="6553200" y="2971800"/>
            <a:ext cx="3474720" cy="1231106"/>
          </a:xfrm>
          <a:prstGeom prst="rect">
            <a:avLst/>
          </a:prstGeom>
          <a:ln w="19050">
            <a:solidFill>
              <a:srgbClr val="C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2075">
              <a:tabLst>
                <a:tab pos="2924175" algn="l"/>
              </a:tabLst>
            </a:pPr>
            <a:endParaRPr lang="en-US" sz="2000" dirty="0">
              <a:latin typeface="FangSong"/>
              <a:cs typeface="FangSong"/>
            </a:endParaRPr>
          </a:p>
          <a:p>
            <a:pPr marL="92075">
              <a:tabLst>
                <a:tab pos="2924175" algn="l"/>
              </a:tabLst>
            </a:pPr>
            <a:r>
              <a:rPr sz="2000" dirty="0">
                <a:latin typeface="FangSong"/>
                <a:cs typeface="FangSong"/>
              </a:rPr>
              <a:t>对	</a:t>
            </a:r>
            <a:r>
              <a:rPr sz="2000" dirty="0">
                <a:latin typeface="Verdana"/>
                <a:cs typeface="Verdana"/>
              </a:rPr>
              <a:t>,</a:t>
            </a:r>
            <a:r>
              <a:rPr sz="2000" spc="-5" dirty="0">
                <a:latin typeface="Verdana"/>
                <a:cs typeface="Verdana"/>
              </a:rPr>
              <a:t> </a:t>
            </a:r>
            <a:r>
              <a:rPr sz="2000" dirty="0">
                <a:latin typeface="FangSong"/>
                <a:cs typeface="FangSong"/>
              </a:rPr>
              <a:t>有</a:t>
            </a:r>
            <a:endParaRPr lang="en-US" sz="2000" dirty="0">
              <a:latin typeface="FangSong"/>
              <a:cs typeface="FangSong"/>
            </a:endParaRPr>
          </a:p>
          <a:p>
            <a:pPr marL="92075">
              <a:tabLst>
                <a:tab pos="2924175" algn="l"/>
              </a:tabLst>
            </a:pPr>
            <a:endParaRPr lang="en-US" sz="2000" dirty="0">
              <a:latin typeface="FangSong"/>
              <a:cs typeface="FangSong"/>
            </a:endParaRPr>
          </a:p>
          <a:p>
            <a:pPr marL="92075">
              <a:tabLst>
                <a:tab pos="2924175" algn="l"/>
              </a:tabLst>
            </a:pPr>
            <a:endParaRPr sz="2000" dirty="0">
              <a:latin typeface="FangSong"/>
              <a:cs typeface="FangSong"/>
            </a:endParaRPr>
          </a:p>
        </p:txBody>
      </p:sp>
      <p:sp>
        <p:nvSpPr>
          <p:cNvPr id="8" name="object 10"/>
          <p:cNvSpPr/>
          <p:nvPr/>
        </p:nvSpPr>
        <p:spPr>
          <a:xfrm>
            <a:off x="6969322" y="3086616"/>
            <a:ext cx="2555748" cy="67361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11"/>
          <p:cNvSpPr/>
          <p:nvPr/>
        </p:nvSpPr>
        <p:spPr>
          <a:xfrm>
            <a:off x="6813804" y="3689603"/>
            <a:ext cx="2938271" cy="48310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5579930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object 19"/>
          <p:cNvSpPr txBox="1"/>
          <p:nvPr/>
        </p:nvSpPr>
        <p:spPr>
          <a:xfrm>
            <a:off x="2051710" y="4171088"/>
            <a:ext cx="7104380" cy="19466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tabLst>
                <a:tab pos="1396365" algn="l"/>
                <a:tab pos="2769870" algn="l"/>
              </a:tabLst>
            </a:pPr>
            <a:r>
              <a:rPr sz="2000" spc="10" dirty="0">
                <a:latin typeface="FangSong"/>
                <a:cs typeface="FangSong"/>
              </a:rPr>
              <a:t>注意</a:t>
            </a:r>
            <a:r>
              <a:rPr sz="2000" dirty="0">
                <a:latin typeface="FangSong"/>
                <a:cs typeface="FangSong"/>
              </a:rPr>
              <a:t>到	</a:t>
            </a:r>
            <a:r>
              <a:rPr sz="2000" spc="10" dirty="0">
                <a:solidFill>
                  <a:srgbClr val="FF0000"/>
                </a:solidFill>
                <a:latin typeface="FangSong"/>
                <a:cs typeface="FangSong"/>
              </a:rPr>
              <a:t>先影</a:t>
            </a:r>
            <a:r>
              <a:rPr sz="2000" dirty="0">
                <a:solidFill>
                  <a:srgbClr val="FF0000"/>
                </a:solidFill>
                <a:latin typeface="FangSong"/>
                <a:cs typeface="FangSong"/>
              </a:rPr>
              <a:t>响到</a:t>
            </a:r>
            <a:r>
              <a:rPr sz="2000" dirty="0">
                <a:latin typeface="FangSong"/>
                <a:cs typeface="FangSong"/>
              </a:rPr>
              <a:t>	</a:t>
            </a:r>
            <a:r>
              <a:rPr sz="2000" dirty="0">
                <a:latin typeface="Verdana"/>
                <a:cs typeface="Verdana"/>
              </a:rPr>
              <a:t>,</a:t>
            </a:r>
            <a:endParaRPr sz="2000">
              <a:latin typeface="Verdana"/>
              <a:cs typeface="Verdana"/>
            </a:endParaRPr>
          </a:p>
          <a:p>
            <a:pPr marL="12700">
              <a:spcBef>
                <a:spcPts val="1200"/>
              </a:spcBef>
              <a:tabLst>
                <a:tab pos="1385570" algn="l"/>
                <a:tab pos="3446779" algn="l"/>
              </a:tabLst>
            </a:pPr>
            <a:r>
              <a:rPr sz="2000" spc="10" dirty="0">
                <a:solidFill>
                  <a:srgbClr val="FF0000"/>
                </a:solidFill>
                <a:latin typeface="FangSong"/>
                <a:cs typeface="FangSong"/>
              </a:rPr>
              <a:t>再影</a:t>
            </a:r>
            <a:r>
              <a:rPr sz="2000" dirty="0">
                <a:solidFill>
                  <a:srgbClr val="FF0000"/>
                </a:solidFill>
                <a:latin typeface="FangSong"/>
                <a:cs typeface="FangSong"/>
              </a:rPr>
              <a:t>响到</a:t>
            </a:r>
            <a:r>
              <a:rPr sz="2000" dirty="0">
                <a:latin typeface="FangSong"/>
                <a:cs typeface="FangSong"/>
              </a:rPr>
              <a:t>	</a:t>
            </a:r>
            <a:r>
              <a:rPr sz="2000" dirty="0">
                <a:latin typeface="Verdana"/>
                <a:cs typeface="Verdana"/>
              </a:rPr>
              <a:t>,</a:t>
            </a:r>
            <a:r>
              <a:rPr sz="2000" spc="-20" dirty="0">
                <a:latin typeface="Verdana"/>
                <a:cs typeface="Verdana"/>
              </a:rPr>
              <a:t> </a:t>
            </a:r>
            <a:r>
              <a:rPr sz="2000" spc="10" dirty="0">
                <a:solidFill>
                  <a:srgbClr val="FF0000"/>
                </a:solidFill>
                <a:latin typeface="FangSong"/>
                <a:cs typeface="FangSong"/>
              </a:rPr>
              <a:t>然后</a:t>
            </a:r>
            <a:r>
              <a:rPr sz="2000" dirty="0">
                <a:solidFill>
                  <a:srgbClr val="FF0000"/>
                </a:solidFill>
                <a:latin typeface="FangSong"/>
                <a:cs typeface="FangSong"/>
              </a:rPr>
              <a:t>才</a:t>
            </a:r>
            <a:r>
              <a:rPr sz="2000" spc="-15" dirty="0">
                <a:solidFill>
                  <a:srgbClr val="FF0000"/>
                </a:solidFill>
                <a:latin typeface="FangSong"/>
                <a:cs typeface="FangSong"/>
              </a:rPr>
              <a:t>影</a:t>
            </a:r>
            <a:r>
              <a:rPr sz="2000" dirty="0">
                <a:solidFill>
                  <a:srgbClr val="FF0000"/>
                </a:solidFill>
                <a:latin typeface="FangSong"/>
                <a:cs typeface="FangSong"/>
              </a:rPr>
              <a:t>响到</a:t>
            </a:r>
            <a:r>
              <a:rPr sz="2000" dirty="0">
                <a:latin typeface="FangSong"/>
                <a:cs typeface="FangSong"/>
              </a:rPr>
              <a:t>	</a:t>
            </a:r>
            <a:r>
              <a:rPr sz="2000" dirty="0">
                <a:latin typeface="Verdana"/>
                <a:cs typeface="Verdana"/>
              </a:rPr>
              <a:t>,</a:t>
            </a:r>
            <a:r>
              <a:rPr sz="2000" spc="-20" dirty="0">
                <a:latin typeface="Verdana"/>
                <a:cs typeface="Verdana"/>
              </a:rPr>
              <a:t> </a:t>
            </a:r>
            <a:r>
              <a:rPr sz="2000" spc="10" dirty="0">
                <a:latin typeface="FangSong"/>
                <a:cs typeface="FangSong"/>
              </a:rPr>
              <a:t>有</a:t>
            </a:r>
            <a:r>
              <a:rPr sz="2000" dirty="0">
                <a:latin typeface="Verdana"/>
                <a:cs typeface="Verdana"/>
              </a:rPr>
              <a:t>:</a:t>
            </a:r>
            <a:endParaRPr sz="2000">
              <a:latin typeface="Verdana"/>
              <a:cs typeface="Verdana"/>
            </a:endParaRPr>
          </a:p>
          <a:p>
            <a:pPr>
              <a:spcBef>
                <a:spcPts val="25"/>
              </a:spcBef>
            </a:pPr>
            <a:endParaRPr sz="2850">
              <a:latin typeface="Times New Roman"/>
              <a:cs typeface="Times New Roman"/>
            </a:endParaRPr>
          </a:p>
          <a:p>
            <a:pPr marR="5080" algn="r"/>
            <a:r>
              <a:rPr sz="2400" spc="-5" dirty="0">
                <a:solidFill>
                  <a:srgbClr val="0000FF"/>
                </a:solidFill>
                <a:latin typeface="FangSong"/>
                <a:cs typeface="FangSong"/>
              </a:rPr>
              <a:t>“链式法则”</a:t>
            </a:r>
            <a:endParaRPr lang="en-US" sz="2400" spc="-5" dirty="0">
              <a:solidFill>
                <a:srgbClr val="0000FF"/>
              </a:solidFill>
              <a:latin typeface="FangSong"/>
              <a:cs typeface="FangSong"/>
            </a:endParaRPr>
          </a:p>
          <a:p>
            <a:pPr marR="5080" algn="r"/>
            <a:endParaRPr sz="2400">
              <a:latin typeface="FangSong"/>
              <a:cs typeface="FangSong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BP </a:t>
            </a:r>
            <a:r>
              <a:rPr lang="zh-CN" altLang="en-US"/>
              <a:t>算法推导 </a:t>
            </a:r>
            <a:r>
              <a:rPr lang="en-US" altLang="zh-CN"/>
              <a:t>(</a:t>
            </a:r>
            <a:r>
              <a:rPr lang="zh-CN" altLang="en-US"/>
              <a:t>续</a:t>
            </a:r>
            <a:r>
              <a:rPr lang="en-US" altLang="zh-CN"/>
              <a:t>)</a:t>
            </a:r>
            <a:endParaRPr lang="zh-CN" altLang="en-US"/>
          </a:p>
        </p:txBody>
      </p:sp>
      <p:sp>
        <p:nvSpPr>
          <p:cNvPr id="3" name="object 3"/>
          <p:cNvSpPr txBox="1"/>
          <p:nvPr/>
        </p:nvSpPr>
        <p:spPr>
          <a:xfrm>
            <a:off x="2037689" y="1238023"/>
            <a:ext cx="7487311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000" spc="-10" dirty="0">
                <a:latin typeface="Verdana"/>
                <a:cs typeface="Verdana"/>
              </a:rPr>
              <a:t>B</a:t>
            </a:r>
            <a:r>
              <a:rPr sz="2000" dirty="0">
                <a:latin typeface="Verdana"/>
                <a:cs typeface="Verdana"/>
              </a:rPr>
              <a:t>P</a:t>
            </a:r>
            <a:r>
              <a:rPr sz="2000" spc="-10" dirty="0">
                <a:latin typeface="Verdana"/>
                <a:cs typeface="Verdana"/>
              </a:rPr>
              <a:t> </a:t>
            </a:r>
            <a:r>
              <a:rPr sz="2000" spc="10" dirty="0">
                <a:latin typeface="FangSong"/>
                <a:cs typeface="FangSong"/>
              </a:rPr>
              <a:t>算法</a:t>
            </a:r>
            <a:r>
              <a:rPr sz="2000" dirty="0">
                <a:latin typeface="FangSong"/>
                <a:cs typeface="FangSong"/>
              </a:rPr>
              <a:t>基</a:t>
            </a:r>
            <a:r>
              <a:rPr sz="2000" spc="5" dirty="0">
                <a:latin typeface="FangSong"/>
                <a:cs typeface="FangSong"/>
              </a:rPr>
              <a:t>于</a:t>
            </a:r>
            <a:r>
              <a:rPr sz="2000" b="1" dirty="0">
                <a:solidFill>
                  <a:srgbClr val="0000FF"/>
                </a:solidFill>
                <a:latin typeface="Hannotate SC"/>
                <a:cs typeface="Hannotate SC"/>
              </a:rPr>
              <a:t>梯</a:t>
            </a:r>
            <a:r>
              <a:rPr sz="2000" b="1" spc="10" dirty="0">
                <a:solidFill>
                  <a:srgbClr val="0000FF"/>
                </a:solidFill>
                <a:latin typeface="Hannotate SC"/>
                <a:cs typeface="Hannotate SC"/>
              </a:rPr>
              <a:t>度下</a:t>
            </a:r>
            <a:r>
              <a:rPr sz="2000" b="1" dirty="0">
                <a:solidFill>
                  <a:srgbClr val="0000FF"/>
                </a:solidFill>
                <a:latin typeface="Hannotate SC"/>
                <a:cs typeface="Hannotate SC"/>
              </a:rPr>
              <a:t>降</a:t>
            </a:r>
            <a:r>
              <a:rPr sz="2000" dirty="0">
                <a:latin typeface="FangSong"/>
                <a:cs typeface="FangSong"/>
              </a:rPr>
              <a:t>策略，</a:t>
            </a:r>
            <a:r>
              <a:rPr sz="2000" b="1" dirty="0">
                <a:solidFill>
                  <a:srgbClr val="FF0000"/>
                </a:solidFill>
                <a:latin typeface="FangSong"/>
                <a:cs typeface="FangSong"/>
              </a:rPr>
              <a:t>以目</a:t>
            </a:r>
            <a:r>
              <a:rPr sz="2000" b="1" spc="-10" dirty="0">
                <a:solidFill>
                  <a:srgbClr val="FF0000"/>
                </a:solidFill>
                <a:latin typeface="FangSong"/>
                <a:cs typeface="FangSong"/>
              </a:rPr>
              <a:t>标</a:t>
            </a:r>
            <a:r>
              <a:rPr sz="2000" b="1" dirty="0">
                <a:solidFill>
                  <a:srgbClr val="FF0000"/>
                </a:solidFill>
                <a:latin typeface="FangSong"/>
                <a:cs typeface="FangSong"/>
              </a:rPr>
              <a:t>的负梯度方</a:t>
            </a:r>
            <a:r>
              <a:rPr sz="2000" b="1" spc="-10" dirty="0">
                <a:solidFill>
                  <a:srgbClr val="FF0000"/>
                </a:solidFill>
                <a:latin typeface="FangSong"/>
                <a:cs typeface="FangSong"/>
              </a:rPr>
              <a:t>向</a:t>
            </a:r>
            <a:r>
              <a:rPr sz="2000" b="1" dirty="0">
                <a:solidFill>
                  <a:srgbClr val="FF0000"/>
                </a:solidFill>
                <a:latin typeface="FangSong"/>
                <a:cs typeface="FangSong"/>
              </a:rPr>
              <a:t>对参数进</a:t>
            </a:r>
            <a:r>
              <a:rPr sz="2000" b="1" spc="-35" dirty="0">
                <a:solidFill>
                  <a:srgbClr val="FF0000"/>
                </a:solidFill>
                <a:latin typeface="FangSong"/>
                <a:cs typeface="FangSong"/>
              </a:rPr>
              <a:t>行</a:t>
            </a:r>
            <a:r>
              <a:rPr sz="2000" b="1" spc="-15" dirty="0">
                <a:solidFill>
                  <a:srgbClr val="FF0000"/>
                </a:solidFill>
                <a:latin typeface="FangSong"/>
                <a:cs typeface="FangSong"/>
              </a:rPr>
              <a:t>调整</a:t>
            </a:r>
            <a:endParaRPr sz="2000" b="1" dirty="0">
              <a:solidFill>
                <a:srgbClr val="FF0000"/>
              </a:solidFill>
              <a:latin typeface="FangSong"/>
              <a:cs typeface="FangSong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596129" y="1856232"/>
            <a:ext cx="4660391" cy="25938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612136" y="2897123"/>
            <a:ext cx="2234184" cy="90525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037689" y="2484020"/>
            <a:ext cx="3551554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tabLst>
                <a:tab pos="1130935" algn="l"/>
                <a:tab pos="2860675" algn="l"/>
              </a:tabLst>
            </a:pPr>
            <a:r>
              <a:rPr sz="2000" dirty="0">
                <a:latin typeface="FangSong"/>
                <a:cs typeface="FangSong"/>
              </a:rPr>
              <a:t>对</a:t>
            </a:r>
            <a:r>
              <a:rPr sz="2000" dirty="0">
                <a:solidFill>
                  <a:srgbClr val="FF0000"/>
                </a:solidFill>
                <a:latin typeface="FangSong"/>
                <a:cs typeface="FangSong"/>
              </a:rPr>
              <a:t>误差</a:t>
            </a:r>
            <a:r>
              <a:rPr sz="2000" dirty="0">
                <a:latin typeface="FangSong"/>
                <a:cs typeface="FangSong"/>
              </a:rPr>
              <a:t>	</a:t>
            </a:r>
            <a:r>
              <a:rPr sz="2000" dirty="0">
                <a:latin typeface="Verdana"/>
                <a:cs typeface="Verdana"/>
              </a:rPr>
              <a:t>,</a:t>
            </a:r>
            <a:r>
              <a:rPr sz="2000" spc="-20" dirty="0">
                <a:latin typeface="Verdana"/>
                <a:cs typeface="Verdana"/>
              </a:rPr>
              <a:t> </a:t>
            </a:r>
            <a:r>
              <a:rPr sz="2000" dirty="0">
                <a:latin typeface="FangSong"/>
                <a:cs typeface="FangSong"/>
              </a:rPr>
              <a:t>给定</a:t>
            </a:r>
            <a:r>
              <a:rPr sz="2000" dirty="0">
                <a:solidFill>
                  <a:srgbClr val="FF0000"/>
                </a:solidFill>
                <a:latin typeface="FangSong"/>
                <a:cs typeface="FangSong"/>
              </a:rPr>
              <a:t>学习率</a:t>
            </a:r>
            <a:r>
              <a:rPr sz="2000" spc="-525" dirty="0">
                <a:latin typeface="FangSong"/>
                <a:cs typeface="FangSong"/>
              </a:rPr>
              <a:t> </a:t>
            </a:r>
            <a:r>
              <a:rPr sz="2000" u="heavy" dirty="0">
                <a:latin typeface="Times New Roman"/>
                <a:cs typeface="Times New Roman"/>
              </a:rPr>
              <a:t> 	</a:t>
            </a:r>
            <a:r>
              <a:rPr sz="2000" dirty="0">
                <a:latin typeface="Verdana"/>
                <a:cs typeface="Verdana"/>
              </a:rPr>
              <a:t>,</a:t>
            </a:r>
            <a:r>
              <a:rPr sz="2000" spc="-20" dirty="0">
                <a:latin typeface="Verdana"/>
                <a:cs typeface="Verdana"/>
              </a:rPr>
              <a:t> </a:t>
            </a:r>
            <a:r>
              <a:rPr sz="2000" dirty="0">
                <a:latin typeface="FangSong"/>
                <a:cs typeface="FangSong"/>
              </a:rPr>
              <a:t>有：</a:t>
            </a:r>
            <a:endParaRPr sz="2000">
              <a:latin typeface="FangSong"/>
              <a:cs typeface="FangSong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843008" y="2543396"/>
            <a:ext cx="284820" cy="22912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843008" y="2786105"/>
            <a:ext cx="285115" cy="0"/>
          </a:xfrm>
          <a:custGeom>
            <a:avLst/>
            <a:gdLst/>
            <a:ahLst/>
            <a:cxnLst/>
            <a:rect l="l" t="t" r="r" b="b"/>
            <a:pathLst>
              <a:path w="285115">
                <a:moveTo>
                  <a:pt x="0" y="0"/>
                </a:moveTo>
                <a:lnTo>
                  <a:pt x="284820" y="0"/>
                </a:lnTo>
              </a:path>
            </a:pathLst>
          </a:custGeom>
          <a:ln w="2843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682226" y="2566285"/>
            <a:ext cx="155859" cy="17983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2798063" y="1752600"/>
            <a:ext cx="1719072" cy="369332"/>
          </a:xfrm>
          <a:prstGeom prst="rect">
            <a:avLst/>
          </a:prstGeom>
          <a:ln w="12192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85090">
              <a:tabLst>
                <a:tab pos="1051560" algn="l"/>
              </a:tabLst>
            </a:pPr>
            <a:r>
              <a:rPr sz="2400" b="1" dirty="0">
                <a:solidFill>
                  <a:srgbClr val="FF0000"/>
                </a:solidFill>
                <a:latin typeface="FangSong"/>
                <a:cs typeface="FangSong"/>
              </a:rPr>
              <a:t>以</a:t>
            </a:r>
            <a:r>
              <a:rPr sz="2400" b="1">
                <a:solidFill>
                  <a:srgbClr val="FF0000"/>
                </a:solidFill>
                <a:latin typeface="FangSong"/>
                <a:cs typeface="FangSong"/>
              </a:rPr>
              <a:t>	</a:t>
            </a:r>
            <a:r>
              <a:rPr sz="2400" b="1" spc="10">
                <a:solidFill>
                  <a:srgbClr val="FF0000"/>
                </a:solidFill>
                <a:latin typeface="FangSong"/>
                <a:cs typeface="FangSong"/>
              </a:rPr>
              <a:t>为例</a:t>
            </a:r>
            <a:endParaRPr lang="en-US" sz="2400" b="1" spc="10" dirty="0">
              <a:solidFill>
                <a:srgbClr val="FF0000"/>
              </a:solidFill>
              <a:latin typeface="FangSong"/>
              <a:cs typeface="FangSong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276601" y="1789120"/>
            <a:ext cx="502918" cy="30800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400"/>
          </a:p>
        </p:txBody>
      </p:sp>
      <p:sp>
        <p:nvSpPr>
          <p:cNvPr id="12" name="object 12"/>
          <p:cNvSpPr/>
          <p:nvPr/>
        </p:nvSpPr>
        <p:spPr>
          <a:xfrm>
            <a:off x="2865119" y="4093464"/>
            <a:ext cx="548640" cy="40081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517135" y="4122421"/>
            <a:ext cx="329184" cy="39623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105912" y="4538471"/>
            <a:ext cx="339851" cy="43129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196064" y="4658830"/>
            <a:ext cx="284820" cy="23038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196064" y="4902867"/>
            <a:ext cx="285115" cy="0"/>
          </a:xfrm>
          <a:custGeom>
            <a:avLst/>
            <a:gdLst/>
            <a:ahLst/>
            <a:cxnLst/>
            <a:rect l="l" t="t" r="r" b="b"/>
            <a:pathLst>
              <a:path w="285114">
                <a:moveTo>
                  <a:pt x="0" y="0"/>
                </a:moveTo>
                <a:lnTo>
                  <a:pt x="284820" y="0"/>
                </a:lnTo>
              </a:path>
            </a:pathLst>
          </a:custGeom>
          <a:ln w="2858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382011" y="5169408"/>
            <a:ext cx="3297936" cy="86868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453378" y="5324094"/>
            <a:ext cx="769620" cy="431800"/>
          </a:xfrm>
          <a:custGeom>
            <a:avLst/>
            <a:gdLst/>
            <a:ahLst/>
            <a:cxnLst/>
            <a:rect l="l" t="t" r="r" b="b"/>
            <a:pathLst>
              <a:path w="769620" h="431800">
                <a:moveTo>
                  <a:pt x="769620" y="323468"/>
                </a:moveTo>
                <a:lnTo>
                  <a:pt x="215646" y="323468"/>
                </a:lnTo>
                <a:lnTo>
                  <a:pt x="215646" y="431291"/>
                </a:lnTo>
                <a:lnTo>
                  <a:pt x="0" y="215645"/>
                </a:lnTo>
                <a:lnTo>
                  <a:pt x="215646" y="0"/>
                </a:lnTo>
                <a:lnTo>
                  <a:pt x="215646" y="107822"/>
                </a:lnTo>
                <a:lnTo>
                  <a:pt x="769620" y="107822"/>
                </a:lnTo>
                <a:lnTo>
                  <a:pt x="769620" y="323468"/>
                </a:lnTo>
                <a:close/>
              </a:path>
            </a:pathLst>
          </a:custGeom>
          <a:ln w="19812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1078076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BP </a:t>
            </a:r>
            <a:r>
              <a:rPr lang="zh-CN" altLang="en-US"/>
              <a:t>算法推导 </a:t>
            </a:r>
            <a:r>
              <a:rPr lang="en-US" altLang="zh-CN"/>
              <a:t>(</a:t>
            </a:r>
            <a:r>
              <a:rPr lang="zh-CN" altLang="en-US"/>
              <a:t>续</a:t>
            </a:r>
            <a:r>
              <a:rPr lang="en-US" altLang="zh-CN"/>
              <a:t>)</a:t>
            </a:r>
            <a:endParaRPr lang="zh-CN" altLang="en-US"/>
          </a:p>
        </p:txBody>
      </p:sp>
      <p:sp>
        <p:nvSpPr>
          <p:cNvPr id="3" name="object 3"/>
          <p:cNvSpPr/>
          <p:nvPr/>
        </p:nvSpPr>
        <p:spPr>
          <a:xfrm>
            <a:off x="2194559" y="1179576"/>
            <a:ext cx="3297936" cy="8686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748022" y="1093470"/>
            <a:ext cx="745490" cy="955675"/>
          </a:xfrm>
          <a:custGeom>
            <a:avLst/>
            <a:gdLst/>
            <a:ahLst/>
            <a:cxnLst/>
            <a:rect l="l" t="t" r="r" b="b"/>
            <a:pathLst>
              <a:path w="745489" h="955675">
                <a:moveTo>
                  <a:pt x="0" y="955548"/>
                </a:moveTo>
                <a:lnTo>
                  <a:pt x="745236" y="955548"/>
                </a:lnTo>
                <a:lnTo>
                  <a:pt x="745236" y="0"/>
                </a:lnTo>
                <a:lnTo>
                  <a:pt x="0" y="0"/>
                </a:lnTo>
                <a:lnTo>
                  <a:pt x="0" y="955548"/>
                </a:lnTo>
                <a:close/>
              </a:path>
            </a:pathLst>
          </a:custGeom>
          <a:ln w="28956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227071" y="1101090"/>
            <a:ext cx="1343025" cy="955675"/>
          </a:xfrm>
          <a:custGeom>
            <a:avLst/>
            <a:gdLst/>
            <a:ahLst/>
            <a:cxnLst/>
            <a:rect l="l" t="t" r="r" b="b"/>
            <a:pathLst>
              <a:path w="1343025" h="955675">
                <a:moveTo>
                  <a:pt x="0" y="955548"/>
                </a:moveTo>
                <a:lnTo>
                  <a:pt x="1342644" y="955548"/>
                </a:lnTo>
                <a:lnTo>
                  <a:pt x="1342644" y="0"/>
                </a:lnTo>
                <a:lnTo>
                  <a:pt x="0" y="0"/>
                </a:lnTo>
                <a:lnTo>
                  <a:pt x="0" y="955548"/>
                </a:lnTo>
                <a:close/>
              </a:path>
            </a:pathLst>
          </a:custGeom>
          <a:ln w="28956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194559" y="2644140"/>
            <a:ext cx="3546348" cy="22326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896868" y="2581654"/>
            <a:ext cx="672465" cy="923546"/>
          </a:xfrm>
          <a:custGeom>
            <a:avLst/>
            <a:gdLst/>
            <a:ahLst/>
            <a:cxnLst/>
            <a:rect l="l" t="t" r="r" b="b"/>
            <a:pathLst>
              <a:path w="672464" h="1007745">
                <a:moveTo>
                  <a:pt x="336042" y="0"/>
                </a:moveTo>
                <a:lnTo>
                  <a:pt x="281544" y="6593"/>
                </a:lnTo>
                <a:lnTo>
                  <a:pt x="229843" y="25682"/>
                </a:lnTo>
                <a:lnTo>
                  <a:pt x="181630" y="56228"/>
                </a:lnTo>
                <a:lnTo>
                  <a:pt x="137598" y="97194"/>
                </a:lnTo>
                <a:lnTo>
                  <a:pt x="98440" y="147542"/>
                </a:lnTo>
                <a:lnTo>
                  <a:pt x="64849" y="206233"/>
                </a:lnTo>
                <a:lnTo>
                  <a:pt x="37516" y="272231"/>
                </a:lnTo>
                <a:lnTo>
                  <a:pt x="17135" y="344497"/>
                </a:lnTo>
                <a:lnTo>
                  <a:pt x="9768" y="382656"/>
                </a:lnTo>
                <a:lnTo>
                  <a:pt x="4399" y="421993"/>
                </a:lnTo>
                <a:lnTo>
                  <a:pt x="1114" y="462378"/>
                </a:lnTo>
                <a:lnTo>
                  <a:pt x="0" y="503681"/>
                </a:lnTo>
                <a:lnTo>
                  <a:pt x="1114" y="544985"/>
                </a:lnTo>
                <a:lnTo>
                  <a:pt x="4399" y="585370"/>
                </a:lnTo>
                <a:lnTo>
                  <a:pt x="9768" y="624707"/>
                </a:lnTo>
                <a:lnTo>
                  <a:pt x="17135" y="662866"/>
                </a:lnTo>
                <a:lnTo>
                  <a:pt x="37516" y="735132"/>
                </a:lnTo>
                <a:lnTo>
                  <a:pt x="64849" y="801130"/>
                </a:lnTo>
                <a:lnTo>
                  <a:pt x="98440" y="859821"/>
                </a:lnTo>
                <a:lnTo>
                  <a:pt x="137598" y="910169"/>
                </a:lnTo>
                <a:lnTo>
                  <a:pt x="181630" y="951135"/>
                </a:lnTo>
                <a:lnTo>
                  <a:pt x="229843" y="981681"/>
                </a:lnTo>
                <a:lnTo>
                  <a:pt x="281544" y="1000770"/>
                </a:lnTo>
                <a:lnTo>
                  <a:pt x="336042" y="1007363"/>
                </a:lnTo>
                <a:lnTo>
                  <a:pt x="363596" y="1005693"/>
                </a:lnTo>
                <a:lnTo>
                  <a:pt x="416782" y="992723"/>
                </a:lnTo>
                <a:lnTo>
                  <a:pt x="466826" y="967775"/>
                </a:lnTo>
                <a:lnTo>
                  <a:pt x="513035" y="931889"/>
                </a:lnTo>
                <a:lnTo>
                  <a:pt x="554716" y="886103"/>
                </a:lnTo>
                <a:lnTo>
                  <a:pt x="591178" y="831454"/>
                </a:lnTo>
                <a:lnTo>
                  <a:pt x="621726" y="768979"/>
                </a:lnTo>
                <a:lnTo>
                  <a:pt x="645669" y="699718"/>
                </a:lnTo>
                <a:lnTo>
                  <a:pt x="662315" y="624707"/>
                </a:lnTo>
                <a:lnTo>
                  <a:pt x="667684" y="585370"/>
                </a:lnTo>
                <a:lnTo>
                  <a:pt x="670969" y="544985"/>
                </a:lnTo>
                <a:lnTo>
                  <a:pt x="672084" y="503681"/>
                </a:lnTo>
                <a:lnTo>
                  <a:pt x="670969" y="462378"/>
                </a:lnTo>
                <a:lnTo>
                  <a:pt x="667684" y="421993"/>
                </a:lnTo>
                <a:lnTo>
                  <a:pt x="662315" y="382656"/>
                </a:lnTo>
                <a:lnTo>
                  <a:pt x="654948" y="344497"/>
                </a:lnTo>
                <a:lnTo>
                  <a:pt x="634567" y="272231"/>
                </a:lnTo>
                <a:lnTo>
                  <a:pt x="607234" y="206233"/>
                </a:lnTo>
                <a:lnTo>
                  <a:pt x="573643" y="147542"/>
                </a:lnTo>
                <a:lnTo>
                  <a:pt x="534485" y="97194"/>
                </a:lnTo>
                <a:lnTo>
                  <a:pt x="490453" y="56228"/>
                </a:lnTo>
                <a:lnTo>
                  <a:pt x="442240" y="25682"/>
                </a:lnTo>
                <a:lnTo>
                  <a:pt x="390539" y="6593"/>
                </a:lnTo>
                <a:lnTo>
                  <a:pt x="336042" y="0"/>
                </a:lnTo>
                <a:close/>
              </a:path>
            </a:pathLst>
          </a:custGeom>
          <a:solidFill>
            <a:srgbClr val="FF00FF">
              <a:alpha val="2588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288535" y="3657600"/>
            <a:ext cx="1539240" cy="595382"/>
          </a:xfrm>
          <a:custGeom>
            <a:avLst/>
            <a:gdLst/>
            <a:ahLst/>
            <a:cxnLst/>
            <a:rect l="l" t="t" r="r" b="b"/>
            <a:pathLst>
              <a:path w="1539239" h="721360">
                <a:moveTo>
                  <a:pt x="769620" y="0"/>
                </a:moveTo>
                <a:lnTo>
                  <a:pt x="706496" y="1195"/>
                </a:lnTo>
                <a:lnTo>
                  <a:pt x="644778" y="4718"/>
                </a:lnTo>
                <a:lnTo>
                  <a:pt x="584665" y="10477"/>
                </a:lnTo>
                <a:lnTo>
                  <a:pt x="526353" y="18379"/>
                </a:lnTo>
                <a:lnTo>
                  <a:pt x="470040" y="28330"/>
                </a:lnTo>
                <a:lnTo>
                  <a:pt x="415926" y="40239"/>
                </a:lnTo>
                <a:lnTo>
                  <a:pt x="364208" y="54011"/>
                </a:lnTo>
                <a:lnTo>
                  <a:pt x="315083" y="69555"/>
                </a:lnTo>
                <a:lnTo>
                  <a:pt x="268751" y="86777"/>
                </a:lnTo>
                <a:lnTo>
                  <a:pt x="225409" y="105584"/>
                </a:lnTo>
                <a:lnTo>
                  <a:pt x="185254" y="125884"/>
                </a:lnTo>
                <a:lnTo>
                  <a:pt x="148486" y="147584"/>
                </a:lnTo>
                <a:lnTo>
                  <a:pt x="115302" y="170590"/>
                </a:lnTo>
                <a:lnTo>
                  <a:pt x="60477" y="220152"/>
                </a:lnTo>
                <a:lnTo>
                  <a:pt x="22366" y="273827"/>
                </a:lnTo>
                <a:lnTo>
                  <a:pt x="2551" y="330872"/>
                </a:lnTo>
                <a:lnTo>
                  <a:pt x="0" y="360426"/>
                </a:lnTo>
                <a:lnTo>
                  <a:pt x="2551" y="389979"/>
                </a:lnTo>
                <a:lnTo>
                  <a:pt x="22366" y="447024"/>
                </a:lnTo>
                <a:lnTo>
                  <a:pt x="60477" y="500699"/>
                </a:lnTo>
                <a:lnTo>
                  <a:pt x="115302" y="550261"/>
                </a:lnTo>
                <a:lnTo>
                  <a:pt x="148486" y="573267"/>
                </a:lnTo>
                <a:lnTo>
                  <a:pt x="185254" y="594967"/>
                </a:lnTo>
                <a:lnTo>
                  <a:pt x="225409" y="615267"/>
                </a:lnTo>
                <a:lnTo>
                  <a:pt x="268751" y="634074"/>
                </a:lnTo>
                <a:lnTo>
                  <a:pt x="315083" y="651296"/>
                </a:lnTo>
                <a:lnTo>
                  <a:pt x="364208" y="666840"/>
                </a:lnTo>
                <a:lnTo>
                  <a:pt x="415926" y="680612"/>
                </a:lnTo>
                <a:lnTo>
                  <a:pt x="470040" y="692521"/>
                </a:lnTo>
                <a:lnTo>
                  <a:pt x="526353" y="702472"/>
                </a:lnTo>
                <a:lnTo>
                  <a:pt x="584665" y="710374"/>
                </a:lnTo>
                <a:lnTo>
                  <a:pt x="644778" y="716133"/>
                </a:lnTo>
                <a:lnTo>
                  <a:pt x="706496" y="719656"/>
                </a:lnTo>
                <a:lnTo>
                  <a:pt x="769620" y="720852"/>
                </a:lnTo>
                <a:lnTo>
                  <a:pt x="832743" y="719656"/>
                </a:lnTo>
                <a:lnTo>
                  <a:pt x="894461" y="716133"/>
                </a:lnTo>
                <a:lnTo>
                  <a:pt x="954574" y="710374"/>
                </a:lnTo>
                <a:lnTo>
                  <a:pt x="1012886" y="702472"/>
                </a:lnTo>
                <a:lnTo>
                  <a:pt x="1069199" y="692521"/>
                </a:lnTo>
                <a:lnTo>
                  <a:pt x="1123313" y="680612"/>
                </a:lnTo>
                <a:lnTo>
                  <a:pt x="1175031" y="666840"/>
                </a:lnTo>
                <a:lnTo>
                  <a:pt x="1224156" y="651296"/>
                </a:lnTo>
                <a:lnTo>
                  <a:pt x="1270488" y="634074"/>
                </a:lnTo>
                <a:lnTo>
                  <a:pt x="1313830" y="615267"/>
                </a:lnTo>
                <a:lnTo>
                  <a:pt x="1353985" y="594967"/>
                </a:lnTo>
                <a:lnTo>
                  <a:pt x="1390753" y="573267"/>
                </a:lnTo>
                <a:lnTo>
                  <a:pt x="1423937" y="550261"/>
                </a:lnTo>
                <a:lnTo>
                  <a:pt x="1478762" y="500699"/>
                </a:lnTo>
                <a:lnTo>
                  <a:pt x="1516873" y="447024"/>
                </a:lnTo>
                <a:lnTo>
                  <a:pt x="1536688" y="389979"/>
                </a:lnTo>
                <a:lnTo>
                  <a:pt x="1539240" y="360426"/>
                </a:lnTo>
                <a:lnTo>
                  <a:pt x="1536688" y="330872"/>
                </a:lnTo>
                <a:lnTo>
                  <a:pt x="1516873" y="273827"/>
                </a:lnTo>
                <a:lnTo>
                  <a:pt x="1478762" y="220152"/>
                </a:lnTo>
                <a:lnTo>
                  <a:pt x="1423937" y="170590"/>
                </a:lnTo>
                <a:lnTo>
                  <a:pt x="1390753" y="147584"/>
                </a:lnTo>
                <a:lnTo>
                  <a:pt x="1353985" y="125884"/>
                </a:lnTo>
                <a:lnTo>
                  <a:pt x="1313830" y="105584"/>
                </a:lnTo>
                <a:lnTo>
                  <a:pt x="1270488" y="86777"/>
                </a:lnTo>
                <a:lnTo>
                  <a:pt x="1224156" y="69555"/>
                </a:lnTo>
                <a:lnTo>
                  <a:pt x="1175031" y="54011"/>
                </a:lnTo>
                <a:lnTo>
                  <a:pt x="1123313" y="40239"/>
                </a:lnTo>
                <a:lnTo>
                  <a:pt x="1069199" y="28330"/>
                </a:lnTo>
                <a:lnTo>
                  <a:pt x="1012886" y="18379"/>
                </a:lnTo>
                <a:lnTo>
                  <a:pt x="954574" y="10477"/>
                </a:lnTo>
                <a:lnTo>
                  <a:pt x="894461" y="4718"/>
                </a:lnTo>
                <a:lnTo>
                  <a:pt x="832743" y="1195"/>
                </a:lnTo>
                <a:lnTo>
                  <a:pt x="769620" y="0"/>
                </a:lnTo>
                <a:close/>
              </a:path>
            </a:pathLst>
          </a:custGeom>
          <a:solidFill>
            <a:srgbClr val="FF00FF">
              <a:alpha val="250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2" name="组 11"/>
          <p:cNvGrpSpPr/>
          <p:nvPr/>
        </p:nvGrpSpPr>
        <p:grpSpPr>
          <a:xfrm>
            <a:off x="6815328" y="4142232"/>
            <a:ext cx="3474720" cy="1231106"/>
            <a:chOff x="5291328" y="4142232"/>
            <a:chExt cx="3474720" cy="1231106"/>
          </a:xfrm>
        </p:grpSpPr>
        <p:sp>
          <p:nvSpPr>
            <p:cNvPr id="9" name="object 9"/>
            <p:cNvSpPr txBox="1"/>
            <p:nvPr/>
          </p:nvSpPr>
          <p:spPr>
            <a:xfrm>
              <a:off x="5291328" y="4142232"/>
              <a:ext cx="3474720" cy="1231106"/>
            </a:xfrm>
            <a:prstGeom prst="rect">
              <a:avLst/>
            </a:prstGeom>
            <a:ln w="12191">
              <a:solidFill>
                <a:srgbClr val="000000"/>
              </a:solidFill>
            </a:ln>
          </p:spPr>
          <p:txBody>
            <a:bodyPr vert="horz" wrap="square" lIns="0" tIns="0" rIns="0" bIns="0" rtlCol="0">
              <a:spAutoFit/>
            </a:bodyPr>
            <a:lstStyle/>
            <a:p>
              <a:pPr marL="92075">
                <a:tabLst>
                  <a:tab pos="2924175" algn="l"/>
                </a:tabLst>
              </a:pPr>
              <a:endParaRPr lang="en-US" sz="2000" dirty="0">
                <a:latin typeface="FangSong"/>
                <a:cs typeface="FangSong"/>
              </a:endParaRPr>
            </a:p>
            <a:p>
              <a:pPr marL="92075">
                <a:tabLst>
                  <a:tab pos="2924175" algn="l"/>
                </a:tabLst>
              </a:pPr>
              <a:r>
                <a:rPr sz="2000" dirty="0">
                  <a:latin typeface="FangSong"/>
                  <a:cs typeface="FangSong"/>
                </a:rPr>
                <a:t>对	</a:t>
              </a:r>
              <a:r>
                <a:rPr sz="2000" dirty="0">
                  <a:latin typeface="Verdana"/>
                  <a:cs typeface="Verdana"/>
                </a:rPr>
                <a:t>,</a:t>
              </a:r>
              <a:r>
                <a:rPr sz="2000" spc="-5" dirty="0">
                  <a:latin typeface="Verdana"/>
                  <a:cs typeface="Verdana"/>
                </a:rPr>
                <a:t> </a:t>
              </a:r>
              <a:r>
                <a:rPr sz="2000" dirty="0">
                  <a:latin typeface="FangSong"/>
                  <a:cs typeface="FangSong"/>
                </a:rPr>
                <a:t>有</a:t>
              </a:r>
              <a:endParaRPr lang="en-US" sz="2000" dirty="0">
                <a:latin typeface="FangSong"/>
                <a:cs typeface="FangSong"/>
              </a:endParaRPr>
            </a:p>
            <a:p>
              <a:pPr marL="92075">
                <a:tabLst>
                  <a:tab pos="2924175" algn="l"/>
                </a:tabLst>
              </a:pPr>
              <a:endParaRPr lang="en-US" sz="2000" dirty="0">
                <a:latin typeface="FangSong"/>
                <a:cs typeface="FangSong"/>
              </a:endParaRPr>
            </a:p>
            <a:p>
              <a:pPr marL="92075">
                <a:tabLst>
                  <a:tab pos="2924175" algn="l"/>
                </a:tabLst>
              </a:pPr>
              <a:endParaRPr sz="2000">
                <a:latin typeface="FangSong"/>
                <a:cs typeface="FangSong"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5707450" y="4257048"/>
              <a:ext cx="2555748" cy="67361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551932" y="4860035"/>
              <a:ext cx="2938271" cy="483107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6640882" y="3661961"/>
            <a:ext cx="1076654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000" dirty="0">
                <a:solidFill>
                  <a:srgbClr val="FF0000"/>
                </a:solidFill>
                <a:latin typeface="FangSong"/>
                <a:cs typeface="FangSong"/>
              </a:rPr>
              <a:t>注意到</a:t>
            </a:r>
            <a:endParaRPr sz="2000">
              <a:solidFill>
                <a:srgbClr val="FF0000"/>
              </a:solidFill>
              <a:latin typeface="FangSong"/>
              <a:cs typeface="FangSong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750562" y="5811327"/>
            <a:ext cx="71120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dirty="0">
                <a:latin typeface="FangSong"/>
                <a:cs typeface="FangSong"/>
              </a:rPr>
              <a:t>于是，</a:t>
            </a:r>
            <a:endParaRPr>
              <a:latin typeface="FangSong"/>
              <a:cs typeface="FangSong"/>
            </a:endParaRPr>
          </a:p>
        </p:txBody>
      </p:sp>
      <p:grpSp>
        <p:nvGrpSpPr>
          <p:cNvPr id="35" name="组 34"/>
          <p:cNvGrpSpPr/>
          <p:nvPr/>
        </p:nvGrpSpPr>
        <p:grpSpPr>
          <a:xfrm>
            <a:off x="4569332" y="5486400"/>
            <a:ext cx="3361944" cy="905256"/>
            <a:chOff x="2845308" y="5535489"/>
            <a:chExt cx="3361944" cy="905256"/>
          </a:xfrm>
        </p:grpSpPr>
        <p:sp>
          <p:nvSpPr>
            <p:cNvPr id="15" name="object 15"/>
            <p:cNvSpPr/>
            <p:nvPr/>
          </p:nvSpPr>
          <p:spPr>
            <a:xfrm>
              <a:off x="2845308" y="5535489"/>
              <a:ext cx="2234184" cy="905256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135880" y="5822001"/>
              <a:ext cx="1071372" cy="416052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/>
          <p:nvPr/>
        </p:nvSpPr>
        <p:spPr>
          <a:xfrm>
            <a:off x="5875019" y="884033"/>
            <a:ext cx="4660392" cy="259384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224459" y="2407156"/>
            <a:ext cx="653796" cy="35813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031485" y="2065527"/>
            <a:ext cx="462027" cy="386370"/>
          </a:xfrm>
          <a:custGeom>
            <a:avLst/>
            <a:gdLst/>
            <a:ahLst/>
            <a:cxnLst/>
            <a:rect l="l" t="t" r="r" b="b"/>
            <a:pathLst>
              <a:path w="308610" h="372110">
                <a:moveTo>
                  <a:pt x="247500" y="313360"/>
                </a:moveTo>
                <a:lnTo>
                  <a:pt x="178815" y="314325"/>
                </a:lnTo>
                <a:lnTo>
                  <a:pt x="308609" y="371983"/>
                </a:lnTo>
                <a:lnTo>
                  <a:pt x="296550" y="319405"/>
                </a:lnTo>
                <a:lnTo>
                  <a:pt x="252475" y="319405"/>
                </a:lnTo>
                <a:lnTo>
                  <a:pt x="247500" y="313360"/>
                </a:lnTo>
                <a:close/>
              </a:path>
              <a:path w="308610" h="372110">
                <a:moveTo>
                  <a:pt x="260079" y="313184"/>
                </a:moveTo>
                <a:lnTo>
                  <a:pt x="247500" y="313360"/>
                </a:lnTo>
                <a:lnTo>
                  <a:pt x="252475" y="319405"/>
                </a:lnTo>
                <a:lnTo>
                  <a:pt x="260079" y="313184"/>
                </a:lnTo>
                <a:close/>
              </a:path>
              <a:path w="308610" h="372110">
                <a:moveTo>
                  <a:pt x="276859" y="233553"/>
                </a:moveTo>
                <a:lnTo>
                  <a:pt x="262823" y="300734"/>
                </a:lnTo>
                <a:lnTo>
                  <a:pt x="267842" y="306832"/>
                </a:lnTo>
                <a:lnTo>
                  <a:pt x="260252" y="313042"/>
                </a:lnTo>
                <a:lnTo>
                  <a:pt x="260222" y="313182"/>
                </a:lnTo>
                <a:lnTo>
                  <a:pt x="260079" y="313184"/>
                </a:lnTo>
                <a:lnTo>
                  <a:pt x="252475" y="319405"/>
                </a:lnTo>
                <a:lnTo>
                  <a:pt x="296550" y="319405"/>
                </a:lnTo>
                <a:lnTo>
                  <a:pt x="276859" y="233553"/>
                </a:lnTo>
                <a:close/>
              </a:path>
              <a:path w="308610" h="372110">
                <a:moveTo>
                  <a:pt x="15239" y="0"/>
                </a:moveTo>
                <a:lnTo>
                  <a:pt x="0" y="12700"/>
                </a:lnTo>
                <a:lnTo>
                  <a:pt x="247500" y="313360"/>
                </a:lnTo>
                <a:lnTo>
                  <a:pt x="260081" y="313182"/>
                </a:lnTo>
                <a:lnTo>
                  <a:pt x="260252" y="313042"/>
                </a:lnTo>
                <a:lnTo>
                  <a:pt x="262823" y="300734"/>
                </a:lnTo>
                <a:lnTo>
                  <a:pt x="15239" y="0"/>
                </a:lnTo>
                <a:close/>
              </a:path>
              <a:path w="308610" h="372110">
                <a:moveTo>
                  <a:pt x="262823" y="300734"/>
                </a:moveTo>
                <a:lnTo>
                  <a:pt x="260252" y="313042"/>
                </a:lnTo>
                <a:lnTo>
                  <a:pt x="267842" y="306832"/>
                </a:lnTo>
                <a:lnTo>
                  <a:pt x="262823" y="30073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488773" y="4826450"/>
            <a:ext cx="3232747" cy="462525"/>
          </a:xfrm>
          <a:custGeom>
            <a:avLst/>
            <a:gdLst/>
            <a:ahLst/>
            <a:cxnLst/>
            <a:rect l="l" t="t" r="r" b="b"/>
            <a:pathLst>
              <a:path w="2877820" h="370839">
                <a:moveTo>
                  <a:pt x="181445" y="88391"/>
                </a:moveTo>
                <a:lnTo>
                  <a:pt x="132461" y="88391"/>
                </a:lnTo>
                <a:lnTo>
                  <a:pt x="147828" y="97916"/>
                </a:lnTo>
                <a:lnTo>
                  <a:pt x="180086" y="118236"/>
                </a:lnTo>
                <a:lnTo>
                  <a:pt x="196976" y="129031"/>
                </a:lnTo>
                <a:lnTo>
                  <a:pt x="233425" y="151510"/>
                </a:lnTo>
                <a:lnTo>
                  <a:pt x="272923" y="174751"/>
                </a:lnTo>
                <a:lnTo>
                  <a:pt x="316103" y="198500"/>
                </a:lnTo>
                <a:lnTo>
                  <a:pt x="363093" y="222249"/>
                </a:lnTo>
                <a:lnTo>
                  <a:pt x="414528" y="245236"/>
                </a:lnTo>
                <a:lnTo>
                  <a:pt x="470662" y="267461"/>
                </a:lnTo>
                <a:lnTo>
                  <a:pt x="531749" y="288162"/>
                </a:lnTo>
                <a:lnTo>
                  <a:pt x="598424" y="306958"/>
                </a:lnTo>
                <a:lnTo>
                  <a:pt x="671068" y="323468"/>
                </a:lnTo>
                <a:lnTo>
                  <a:pt x="709549" y="330834"/>
                </a:lnTo>
                <a:lnTo>
                  <a:pt x="749807" y="337184"/>
                </a:lnTo>
                <a:lnTo>
                  <a:pt x="791463" y="343026"/>
                </a:lnTo>
                <a:lnTo>
                  <a:pt x="835025" y="347725"/>
                </a:lnTo>
                <a:lnTo>
                  <a:pt x="880237" y="351916"/>
                </a:lnTo>
                <a:lnTo>
                  <a:pt x="927100" y="355599"/>
                </a:lnTo>
                <a:lnTo>
                  <a:pt x="975868" y="358901"/>
                </a:lnTo>
                <a:lnTo>
                  <a:pt x="1026160" y="361695"/>
                </a:lnTo>
                <a:lnTo>
                  <a:pt x="1131570" y="366013"/>
                </a:lnTo>
                <a:lnTo>
                  <a:pt x="1242822" y="368807"/>
                </a:lnTo>
                <a:lnTo>
                  <a:pt x="1359662" y="370204"/>
                </a:lnTo>
                <a:lnTo>
                  <a:pt x="1481582" y="370331"/>
                </a:lnTo>
                <a:lnTo>
                  <a:pt x="1872996" y="363981"/>
                </a:lnTo>
                <a:lnTo>
                  <a:pt x="2434556" y="344423"/>
                </a:lnTo>
                <a:lnTo>
                  <a:pt x="1481455" y="344423"/>
                </a:lnTo>
                <a:lnTo>
                  <a:pt x="1359789" y="344296"/>
                </a:lnTo>
                <a:lnTo>
                  <a:pt x="1243203" y="342899"/>
                </a:lnTo>
                <a:lnTo>
                  <a:pt x="1243457" y="342899"/>
                </a:lnTo>
                <a:lnTo>
                  <a:pt x="1132205" y="340105"/>
                </a:lnTo>
                <a:lnTo>
                  <a:pt x="1132459" y="340105"/>
                </a:lnTo>
                <a:lnTo>
                  <a:pt x="1079119" y="338200"/>
                </a:lnTo>
                <a:lnTo>
                  <a:pt x="1027430" y="335787"/>
                </a:lnTo>
                <a:lnTo>
                  <a:pt x="977392" y="332993"/>
                </a:lnTo>
                <a:lnTo>
                  <a:pt x="929005" y="329818"/>
                </a:lnTo>
                <a:lnTo>
                  <a:pt x="882395" y="326135"/>
                </a:lnTo>
                <a:lnTo>
                  <a:pt x="882523" y="326135"/>
                </a:lnTo>
                <a:lnTo>
                  <a:pt x="838927" y="322071"/>
                </a:lnTo>
                <a:lnTo>
                  <a:pt x="837819" y="322071"/>
                </a:lnTo>
                <a:lnTo>
                  <a:pt x="794512" y="317245"/>
                </a:lnTo>
                <a:lnTo>
                  <a:pt x="794893" y="317245"/>
                </a:lnTo>
                <a:lnTo>
                  <a:pt x="754411" y="311657"/>
                </a:lnTo>
                <a:lnTo>
                  <a:pt x="753744" y="311657"/>
                </a:lnTo>
                <a:lnTo>
                  <a:pt x="713867" y="305307"/>
                </a:lnTo>
                <a:lnTo>
                  <a:pt x="714120" y="305307"/>
                </a:lnTo>
                <a:lnTo>
                  <a:pt x="676020" y="298068"/>
                </a:lnTo>
                <a:lnTo>
                  <a:pt x="676275" y="298068"/>
                </a:lnTo>
                <a:lnTo>
                  <a:pt x="640173" y="290448"/>
                </a:lnTo>
                <a:lnTo>
                  <a:pt x="639953" y="290448"/>
                </a:lnTo>
                <a:lnTo>
                  <a:pt x="605291" y="281939"/>
                </a:lnTo>
                <a:lnTo>
                  <a:pt x="605028" y="281939"/>
                </a:lnTo>
                <a:lnTo>
                  <a:pt x="571715" y="272922"/>
                </a:lnTo>
                <a:lnTo>
                  <a:pt x="539799" y="263524"/>
                </a:lnTo>
                <a:lnTo>
                  <a:pt x="539623" y="263524"/>
                </a:lnTo>
                <a:lnTo>
                  <a:pt x="508762" y="253491"/>
                </a:lnTo>
                <a:lnTo>
                  <a:pt x="509016" y="253491"/>
                </a:lnTo>
                <a:lnTo>
                  <a:pt x="479785" y="243204"/>
                </a:lnTo>
                <a:lnTo>
                  <a:pt x="451231" y="232409"/>
                </a:lnTo>
                <a:lnTo>
                  <a:pt x="424742" y="221487"/>
                </a:lnTo>
                <a:lnTo>
                  <a:pt x="399071" y="210311"/>
                </a:lnTo>
                <a:lnTo>
                  <a:pt x="374415" y="198881"/>
                </a:lnTo>
                <a:lnTo>
                  <a:pt x="350905" y="187324"/>
                </a:lnTo>
                <a:lnTo>
                  <a:pt x="350774" y="187324"/>
                </a:lnTo>
                <a:lnTo>
                  <a:pt x="328041" y="175513"/>
                </a:lnTo>
                <a:lnTo>
                  <a:pt x="306324" y="163829"/>
                </a:lnTo>
                <a:lnTo>
                  <a:pt x="285623" y="152272"/>
                </a:lnTo>
                <a:lnTo>
                  <a:pt x="266029" y="140842"/>
                </a:lnTo>
                <a:lnTo>
                  <a:pt x="246971" y="129412"/>
                </a:lnTo>
                <a:lnTo>
                  <a:pt x="228552" y="118109"/>
                </a:lnTo>
                <a:lnTo>
                  <a:pt x="210693" y="107060"/>
                </a:lnTo>
                <a:lnTo>
                  <a:pt x="181445" y="88391"/>
                </a:lnTo>
                <a:close/>
              </a:path>
              <a:path w="2877820" h="370839">
                <a:moveTo>
                  <a:pt x="1481468" y="344423"/>
                </a:moveTo>
                <a:close/>
              </a:path>
              <a:path w="2877820" h="370839">
                <a:moveTo>
                  <a:pt x="2876296" y="299592"/>
                </a:moveTo>
                <a:lnTo>
                  <a:pt x="2009648" y="334009"/>
                </a:lnTo>
                <a:lnTo>
                  <a:pt x="1738122" y="341121"/>
                </a:lnTo>
                <a:lnTo>
                  <a:pt x="1481468" y="344423"/>
                </a:lnTo>
                <a:lnTo>
                  <a:pt x="2434559" y="344423"/>
                </a:lnTo>
                <a:lnTo>
                  <a:pt x="2877312" y="325500"/>
                </a:lnTo>
                <a:lnTo>
                  <a:pt x="2876296" y="299592"/>
                </a:lnTo>
                <a:close/>
              </a:path>
              <a:path w="2877820" h="370839">
                <a:moveTo>
                  <a:pt x="837564" y="321944"/>
                </a:moveTo>
                <a:lnTo>
                  <a:pt x="837819" y="322071"/>
                </a:lnTo>
                <a:lnTo>
                  <a:pt x="838927" y="322071"/>
                </a:lnTo>
                <a:lnTo>
                  <a:pt x="837564" y="321944"/>
                </a:lnTo>
                <a:close/>
              </a:path>
              <a:path w="2877820" h="370839">
                <a:moveTo>
                  <a:pt x="753491" y="311530"/>
                </a:moveTo>
                <a:lnTo>
                  <a:pt x="753744" y="311657"/>
                </a:lnTo>
                <a:lnTo>
                  <a:pt x="754411" y="311657"/>
                </a:lnTo>
                <a:lnTo>
                  <a:pt x="753491" y="311530"/>
                </a:lnTo>
                <a:close/>
              </a:path>
              <a:path w="2877820" h="370839">
                <a:moveTo>
                  <a:pt x="639572" y="290321"/>
                </a:moveTo>
                <a:lnTo>
                  <a:pt x="639953" y="290448"/>
                </a:lnTo>
                <a:lnTo>
                  <a:pt x="640173" y="290448"/>
                </a:lnTo>
                <a:lnTo>
                  <a:pt x="639572" y="290321"/>
                </a:lnTo>
                <a:close/>
              </a:path>
              <a:path w="2877820" h="370839">
                <a:moveTo>
                  <a:pt x="604774" y="281812"/>
                </a:moveTo>
                <a:lnTo>
                  <a:pt x="605028" y="281939"/>
                </a:lnTo>
                <a:lnTo>
                  <a:pt x="605291" y="281939"/>
                </a:lnTo>
                <a:lnTo>
                  <a:pt x="604774" y="281812"/>
                </a:lnTo>
                <a:close/>
              </a:path>
              <a:path w="2877820" h="370839">
                <a:moveTo>
                  <a:pt x="571245" y="272795"/>
                </a:moveTo>
                <a:lnTo>
                  <a:pt x="571626" y="272922"/>
                </a:lnTo>
                <a:lnTo>
                  <a:pt x="571245" y="272795"/>
                </a:lnTo>
                <a:close/>
              </a:path>
              <a:path w="2877820" h="370839">
                <a:moveTo>
                  <a:pt x="539369" y="263397"/>
                </a:moveTo>
                <a:lnTo>
                  <a:pt x="539623" y="263524"/>
                </a:lnTo>
                <a:lnTo>
                  <a:pt x="539799" y="263524"/>
                </a:lnTo>
                <a:lnTo>
                  <a:pt x="539369" y="263397"/>
                </a:lnTo>
                <a:close/>
              </a:path>
              <a:path w="2877820" h="370839">
                <a:moveTo>
                  <a:pt x="479425" y="243077"/>
                </a:moveTo>
                <a:lnTo>
                  <a:pt x="479679" y="243204"/>
                </a:lnTo>
                <a:lnTo>
                  <a:pt x="479425" y="243077"/>
                </a:lnTo>
                <a:close/>
              </a:path>
              <a:path w="2877820" h="370839">
                <a:moveTo>
                  <a:pt x="451303" y="232409"/>
                </a:moveTo>
                <a:lnTo>
                  <a:pt x="451612" y="232536"/>
                </a:lnTo>
                <a:lnTo>
                  <a:pt x="451303" y="232409"/>
                </a:lnTo>
                <a:close/>
              </a:path>
              <a:path w="2877820" h="370839">
                <a:moveTo>
                  <a:pt x="424434" y="221360"/>
                </a:moveTo>
                <a:lnTo>
                  <a:pt x="424688" y="221487"/>
                </a:lnTo>
                <a:lnTo>
                  <a:pt x="424434" y="221360"/>
                </a:lnTo>
                <a:close/>
              </a:path>
              <a:path w="2877820" h="370839">
                <a:moveTo>
                  <a:pt x="398780" y="210184"/>
                </a:moveTo>
                <a:lnTo>
                  <a:pt x="399034" y="210311"/>
                </a:lnTo>
                <a:lnTo>
                  <a:pt x="398780" y="210184"/>
                </a:lnTo>
                <a:close/>
              </a:path>
              <a:path w="2877820" h="370839">
                <a:moveTo>
                  <a:pt x="374142" y="198754"/>
                </a:moveTo>
                <a:lnTo>
                  <a:pt x="374395" y="198881"/>
                </a:lnTo>
                <a:lnTo>
                  <a:pt x="374142" y="198754"/>
                </a:lnTo>
                <a:close/>
              </a:path>
              <a:path w="2877820" h="370839">
                <a:moveTo>
                  <a:pt x="350647" y="187197"/>
                </a:moveTo>
                <a:lnTo>
                  <a:pt x="350905" y="187324"/>
                </a:lnTo>
                <a:lnTo>
                  <a:pt x="350647" y="187197"/>
                </a:lnTo>
                <a:close/>
              </a:path>
              <a:path w="2877820" h="370839">
                <a:moveTo>
                  <a:pt x="328058" y="175513"/>
                </a:moveTo>
                <a:lnTo>
                  <a:pt x="328294" y="175640"/>
                </a:lnTo>
                <a:lnTo>
                  <a:pt x="328058" y="175513"/>
                </a:lnTo>
                <a:close/>
              </a:path>
              <a:path w="2877820" h="370839">
                <a:moveTo>
                  <a:pt x="306350" y="163829"/>
                </a:moveTo>
                <a:lnTo>
                  <a:pt x="306578" y="163956"/>
                </a:lnTo>
                <a:lnTo>
                  <a:pt x="306350" y="163829"/>
                </a:lnTo>
                <a:close/>
              </a:path>
              <a:path w="2877820" h="370839">
                <a:moveTo>
                  <a:pt x="285658" y="152272"/>
                </a:moveTo>
                <a:lnTo>
                  <a:pt x="285876" y="152399"/>
                </a:lnTo>
                <a:lnTo>
                  <a:pt x="285658" y="152272"/>
                </a:lnTo>
                <a:close/>
              </a:path>
              <a:path w="2877820" h="370839">
                <a:moveTo>
                  <a:pt x="265811" y="140715"/>
                </a:moveTo>
                <a:lnTo>
                  <a:pt x="265938" y="140842"/>
                </a:lnTo>
                <a:lnTo>
                  <a:pt x="265811" y="140715"/>
                </a:lnTo>
                <a:close/>
              </a:path>
              <a:path w="2877820" h="370839">
                <a:moveTo>
                  <a:pt x="246761" y="129285"/>
                </a:moveTo>
                <a:lnTo>
                  <a:pt x="246971" y="129412"/>
                </a:lnTo>
                <a:lnTo>
                  <a:pt x="246761" y="129285"/>
                </a:lnTo>
                <a:close/>
              </a:path>
              <a:path w="2877820" h="370839">
                <a:moveTo>
                  <a:pt x="144399" y="0"/>
                </a:moveTo>
                <a:lnTo>
                  <a:pt x="0" y="11175"/>
                </a:lnTo>
                <a:lnTo>
                  <a:pt x="95757" y="120014"/>
                </a:lnTo>
                <a:lnTo>
                  <a:pt x="77101" y="57225"/>
                </a:lnTo>
                <a:lnTo>
                  <a:pt x="76454" y="56895"/>
                </a:lnTo>
                <a:lnTo>
                  <a:pt x="76687" y="56895"/>
                </a:lnTo>
                <a:lnTo>
                  <a:pt x="66548" y="52196"/>
                </a:lnTo>
                <a:lnTo>
                  <a:pt x="77597" y="28701"/>
                </a:lnTo>
                <a:lnTo>
                  <a:pt x="93203" y="28701"/>
                </a:lnTo>
                <a:lnTo>
                  <a:pt x="144399" y="0"/>
                </a:lnTo>
                <a:close/>
              </a:path>
              <a:path w="2877820" h="370839">
                <a:moveTo>
                  <a:pt x="228345" y="117982"/>
                </a:moveTo>
                <a:lnTo>
                  <a:pt x="228473" y="118109"/>
                </a:lnTo>
                <a:lnTo>
                  <a:pt x="228345" y="117982"/>
                </a:lnTo>
                <a:close/>
              </a:path>
              <a:path w="2877820" h="370839">
                <a:moveTo>
                  <a:pt x="167242" y="79501"/>
                </a:moveTo>
                <a:lnTo>
                  <a:pt x="117856" y="79501"/>
                </a:lnTo>
                <a:lnTo>
                  <a:pt x="132587" y="88518"/>
                </a:lnTo>
                <a:lnTo>
                  <a:pt x="132461" y="88391"/>
                </a:lnTo>
                <a:lnTo>
                  <a:pt x="181445" y="88391"/>
                </a:lnTo>
                <a:lnTo>
                  <a:pt x="167242" y="79501"/>
                </a:lnTo>
                <a:close/>
              </a:path>
              <a:path w="2877820" h="370839">
                <a:moveTo>
                  <a:pt x="89788" y="63753"/>
                </a:moveTo>
                <a:lnTo>
                  <a:pt x="103886" y="71500"/>
                </a:lnTo>
                <a:lnTo>
                  <a:pt x="118110" y="79755"/>
                </a:lnTo>
                <a:lnTo>
                  <a:pt x="117856" y="79501"/>
                </a:lnTo>
                <a:lnTo>
                  <a:pt x="167242" y="79501"/>
                </a:lnTo>
                <a:lnTo>
                  <a:pt x="141928" y="63880"/>
                </a:lnTo>
                <a:lnTo>
                  <a:pt x="90169" y="63880"/>
                </a:lnTo>
                <a:lnTo>
                  <a:pt x="89788" y="63753"/>
                </a:lnTo>
                <a:close/>
              </a:path>
              <a:path w="2877820" h="370839">
                <a:moveTo>
                  <a:pt x="103631" y="71373"/>
                </a:moveTo>
                <a:lnTo>
                  <a:pt x="103851" y="71500"/>
                </a:lnTo>
                <a:lnTo>
                  <a:pt x="103631" y="71373"/>
                </a:lnTo>
                <a:close/>
              </a:path>
              <a:path w="2877820" h="370839">
                <a:moveTo>
                  <a:pt x="86087" y="32691"/>
                </a:moveTo>
                <a:lnTo>
                  <a:pt x="72136" y="40512"/>
                </a:lnTo>
                <a:lnTo>
                  <a:pt x="77101" y="57225"/>
                </a:lnTo>
                <a:lnTo>
                  <a:pt x="90169" y="63880"/>
                </a:lnTo>
                <a:lnTo>
                  <a:pt x="141928" y="63880"/>
                </a:lnTo>
                <a:lnTo>
                  <a:pt x="131102" y="57225"/>
                </a:lnTo>
                <a:lnTo>
                  <a:pt x="116459" y="48767"/>
                </a:lnTo>
                <a:lnTo>
                  <a:pt x="102235" y="41020"/>
                </a:lnTo>
                <a:lnTo>
                  <a:pt x="88137" y="33654"/>
                </a:lnTo>
                <a:lnTo>
                  <a:pt x="86087" y="32691"/>
                </a:lnTo>
                <a:close/>
              </a:path>
              <a:path w="2877820" h="370839">
                <a:moveTo>
                  <a:pt x="76454" y="56895"/>
                </a:moveTo>
                <a:lnTo>
                  <a:pt x="77101" y="57225"/>
                </a:lnTo>
                <a:lnTo>
                  <a:pt x="77041" y="57022"/>
                </a:lnTo>
                <a:lnTo>
                  <a:pt x="76454" y="56895"/>
                </a:lnTo>
                <a:close/>
              </a:path>
              <a:path w="2877820" h="370839">
                <a:moveTo>
                  <a:pt x="76687" y="56895"/>
                </a:moveTo>
                <a:lnTo>
                  <a:pt x="76454" y="56895"/>
                </a:lnTo>
                <a:lnTo>
                  <a:pt x="76962" y="57022"/>
                </a:lnTo>
                <a:lnTo>
                  <a:pt x="76687" y="56895"/>
                </a:lnTo>
                <a:close/>
              </a:path>
              <a:path w="2877820" h="370839">
                <a:moveTo>
                  <a:pt x="77597" y="28701"/>
                </a:moveTo>
                <a:lnTo>
                  <a:pt x="66548" y="52196"/>
                </a:lnTo>
                <a:lnTo>
                  <a:pt x="76962" y="57022"/>
                </a:lnTo>
                <a:lnTo>
                  <a:pt x="72136" y="40512"/>
                </a:lnTo>
                <a:lnTo>
                  <a:pt x="86087" y="32691"/>
                </a:lnTo>
                <a:lnTo>
                  <a:pt x="77597" y="28701"/>
                </a:lnTo>
                <a:close/>
              </a:path>
              <a:path w="2877820" h="370839">
                <a:moveTo>
                  <a:pt x="93203" y="28701"/>
                </a:moveTo>
                <a:lnTo>
                  <a:pt x="77597" y="28701"/>
                </a:lnTo>
                <a:lnTo>
                  <a:pt x="86087" y="32691"/>
                </a:lnTo>
                <a:lnTo>
                  <a:pt x="93203" y="28701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4"/>
          <p:cNvSpPr/>
          <p:nvPr/>
        </p:nvSpPr>
        <p:spPr>
          <a:xfrm>
            <a:off x="2899765" y="3706368"/>
            <a:ext cx="1388770" cy="560832"/>
          </a:xfrm>
          <a:custGeom>
            <a:avLst/>
            <a:gdLst/>
            <a:ahLst/>
            <a:cxnLst/>
            <a:rect l="l" t="t" r="r" b="b"/>
            <a:pathLst>
              <a:path w="745489" h="955675">
                <a:moveTo>
                  <a:pt x="0" y="955548"/>
                </a:moveTo>
                <a:lnTo>
                  <a:pt x="745236" y="955548"/>
                </a:lnTo>
                <a:lnTo>
                  <a:pt x="745236" y="0"/>
                </a:lnTo>
                <a:lnTo>
                  <a:pt x="0" y="0"/>
                </a:lnTo>
                <a:lnTo>
                  <a:pt x="0" y="955548"/>
                </a:lnTo>
                <a:close/>
              </a:path>
            </a:pathLst>
          </a:custGeom>
          <a:solidFill>
            <a:srgbClr val="FFFF00">
              <a:alpha val="49412"/>
            </a:srgbClr>
          </a:solidFill>
          <a:ln w="28956">
            <a:solidFill>
              <a:srgbClr val="FF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4"/>
          <p:cNvSpPr/>
          <p:nvPr/>
        </p:nvSpPr>
        <p:spPr>
          <a:xfrm>
            <a:off x="2899766" y="2747393"/>
            <a:ext cx="224435" cy="560832"/>
          </a:xfrm>
          <a:custGeom>
            <a:avLst/>
            <a:gdLst/>
            <a:ahLst/>
            <a:cxnLst/>
            <a:rect l="l" t="t" r="r" b="b"/>
            <a:pathLst>
              <a:path w="745489" h="955675">
                <a:moveTo>
                  <a:pt x="0" y="955548"/>
                </a:moveTo>
                <a:lnTo>
                  <a:pt x="745236" y="955548"/>
                </a:lnTo>
                <a:lnTo>
                  <a:pt x="745236" y="0"/>
                </a:lnTo>
                <a:lnTo>
                  <a:pt x="0" y="0"/>
                </a:lnTo>
                <a:lnTo>
                  <a:pt x="0" y="955548"/>
                </a:lnTo>
                <a:close/>
              </a:path>
            </a:pathLst>
          </a:custGeom>
          <a:ln w="28956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0"/>
          <p:cNvSpPr/>
          <p:nvPr/>
        </p:nvSpPr>
        <p:spPr>
          <a:xfrm flipH="1">
            <a:off x="3657600" y="2086424"/>
            <a:ext cx="185924" cy="411032"/>
          </a:xfrm>
          <a:custGeom>
            <a:avLst/>
            <a:gdLst/>
            <a:ahLst/>
            <a:cxnLst/>
            <a:rect l="l" t="t" r="r" b="b"/>
            <a:pathLst>
              <a:path w="308610" h="372110">
                <a:moveTo>
                  <a:pt x="247500" y="313360"/>
                </a:moveTo>
                <a:lnTo>
                  <a:pt x="178815" y="314325"/>
                </a:lnTo>
                <a:lnTo>
                  <a:pt x="308609" y="371983"/>
                </a:lnTo>
                <a:lnTo>
                  <a:pt x="296550" y="319405"/>
                </a:lnTo>
                <a:lnTo>
                  <a:pt x="252475" y="319405"/>
                </a:lnTo>
                <a:lnTo>
                  <a:pt x="247500" y="313360"/>
                </a:lnTo>
                <a:close/>
              </a:path>
              <a:path w="308610" h="372110">
                <a:moveTo>
                  <a:pt x="260079" y="313184"/>
                </a:moveTo>
                <a:lnTo>
                  <a:pt x="247500" y="313360"/>
                </a:lnTo>
                <a:lnTo>
                  <a:pt x="252475" y="319405"/>
                </a:lnTo>
                <a:lnTo>
                  <a:pt x="260079" y="313184"/>
                </a:lnTo>
                <a:close/>
              </a:path>
              <a:path w="308610" h="372110">
                <a:moveTo>
                  <a:pt x="276859" y="233553"/>
                </a:moveTo>
                <a:lnTo>
                  <a:pt x="262823" y="300734"/>
                </a:lnTo>
                <a:lnTo>
                  <a:pt x="267842" y="306832"/>
                </a:lnTo>
                <a:lnTo>
                  <a:pt x="260252" y="313042"/>
                </a:lnTo>
                <a:lnTo>
                  <a:pt x="260222" y="313182"/>
                </a:lnTo>
                <a:lnTo>
                  <a:pt x="260079" y="313184"/>
                </a:lnTo>
                <a:lnTo>
                  <a:pt x="252475" y="319405"/>
                </a:lnTo>
                <a:lnTo>
                  <a:pt x="296550" y="319405"/>
                </a:lnTo>
                <a:lnTo>
                  <a:pt x="276859" y="233553"/>
                </a:lnTo>
                <a:close/>
              </a:path>
              <a:path w="308610" h="372110">
                <a:moveTo>
                  <a:pt x="15239" y="0"/>
                </a:moveTo>
                <a:lnTo>
                  <a:pt x="0" y="12700"/>
                </a:lnTo>
                <a:lnTo>
                  <a:pt x="247500" y="313360"/>
                </a:lnTo>
                <a:lnTo>
                  <a:pt x="260081" y="313182"/>
                </a:lnTo>
                <a:lnTo>
                  <a:pt x="260252" y="313042"/>
                </a:lnTo>
                <a:lnTo>
                  <a:pt x="262823" y="300734"/>
                </a:lnTo>
                <a:lnTo>
                  <a:pt x="15239" y="0"/>
                </a:lnTo>
                <a:close/>
              </a:path>
              <a:path w="308610" h="372110">
                <a:moveTo>
                  <a:pt x="262823" y="300734"/>
                </a:moveTo>
                <a:lnTo>
                  <a:pt x="260252" y="313042"/>
                </a:lnTo>
                <a:lnTo>
                  <a:pt x="267842" y="306832"/>
                </a:lnTo>
                <a:lnTo>
                  <a:pt x="262823" y="300734"/>
                </a:lnTo>
                <a:close/>
              </a:path>
            </a:pathLst>
          </a:custGeom>
          <a:solidFill>
            <a:srgbClr val="0C0BFF"/>
          </a:solidFill>
          <a:ln>
            <a:solidFill>
              <a:srgbClr val="0C0B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5"/>
          <p:cNvSpPr/>
          <p:nvPr/>
        </p:nvSpPr>
        <p:spPr>
          <a:xfrm>
            <a:off x="3124200" y="2497456"/>
            <a:ext cx="1449151" cy="1083944"/>
          </a:xfrm>
          <a:custGeom>
            <a:avLst/>
            <a:gdLst/>
            <a:ahLst/>
            <a:cxnLst/>
            <a:rect l="l" t="t" r="r" b="b"/>
            <a:pathLst>
              <a:path w="1343025" h="955675">
                <a:moveTo>
                  <a:pt x="0" y="955548"/>
                </a:moveTo>
                <a:lnTo>
                  <a:pt x="1342644" y="955548"/>
                </a:lnTo>
                <a:lnTo>
                  <a:pt x="1342644" y="0"/>
                </a:lnTo>
                <a:lnTo>
                  <a:pt x="0" y="0"/>
                </a:lnTo>
                <a:lnTo>
                  <a:pt x="0" y="955548"/>
                </a:lnTo>
                <a:close/>
              </a:path>
            </a:pathLst>
          </a:custGeom>
          <a:ln w="28956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8"/>
          <p:cNvSpPr/>
          <p:nvPr/>
        </p:nvSpPr>
        <p:spPr>
          <a:xfrm>
            <a:off x="7626096" y="3539349"/>
            <a:ext cx="1853184" cy="51663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8"/>
          <p:cNvSpPr/>
          <p:nvPr/>
        </p:nvSpPr>
        <p:spPr>
          <a:xfrm>
            <a:off x="6515098" y="3535281"/>
            <a:ext cx="3392425" cy="595382"/>
          </a:xfrm>
          <a:custGeom>
            <a:avLst/>
            <a:gdLst/>
            <a:ahLst/>
            <a:cxnLst/>
            <a:rect l="l" t="t" r="r" b="b"/>
            <a:pathLst>
              <a:path w="1539239" h="721360">
                <a:moveTo>
                  <a:pt x="769620" y="0"/>
                </a:moveTo>
                <a:lnTo>
                  <a:pt x="706496" y="1195"/>
                </a:lnTo>
                <a:lnTo>
                  <a:pt x="644778" y="4718"/>
                </a:lnTo>
                <a:lnTo>
                  <a:pt x="584665" y="10477"/>
                </a:lnTo>
                <a:lnTo>
                  <a:pt x="526353" y="18379"/>
                </a:lnTo>
                <a:lnTo>
                  <a:pt x="470040" y="28330"/>
                </a:lnTo>
                <a:lnTo>
                  <a:pt x="415926" y="40239"/>
                </a:lnTo>
                <a:lnTo>
                  <a:pt x="364208" y="54011"/>
                </a:lnTo>
                <a:lnTo>
                  <a:pt x="315083" y="69555"/>
                </a:lnTo>
                <a:lnTo>
                  <a:pt x="268751" y="86777"/>
                </a:lnTo>
                <a:lnTo>
                  <a:pt x="225409" y="105584"/>
                </a:lnTo>
                <a:lnTo>
                  <a:pt x="185254" y="125884"/>
                </a:lnTo>
                <a:lnTo>
                  <a:pt x="148486" y="147584"/>
                </a:lnTo>
                <a:lnTo>
                  <a:pt x="115302" y="170590"/>
                </a:lnTo>
                <a:lnTo>
                  <a:pt x="60477" y="220152"/>
                </a:lnTo>
                <a:lnTo>
                  <a:pt x="22366" y="273827"/>
                </a:lnTo>
                <a:lnTo>
                  <a:pt x="2551" y="330872"/>
                </a:lnTo>
                <a:lnTo>
                  <a:pt x="0" y="360426"/>
                </a:lnTo>
                <a:lnTo>
                  <a:pt x="2551" y="389979"/>
                </a:lnTo>
                <a:lnTo>
                  <a:pt x="22366" y="447024"/>
                </a:lnTo>
                <a:lnTo>
                  <a:pt x="60477" y="500699"/>
                </a:lnTo>
                <a:lnTo>
                  <a:pt x="115302" y="550261"/>
                </a:lnTo>
                <a:lnTo>
                  <a:pt x="148486" y="573267"/>
                </a:lnTo>
                <a:lnTo>
                  <a:pt x="185254" y="594967"/>
                </a:lnTo>
                <a:lnTo>
                  <a:pt x="225409" y="615267"/>
                </a:lnTo>
                <a:lnTo>
                  <a:pt x="268751" y="634074"/>
                </a:lnTo>
                <a:lnTo>
                  <a:pt x="315083" y="651296"/>
                </a:lnTo>
                <a:lnTo>
                  <a:pt x="364208" y="666840"/>
                </a:lnTo>
                <a:lnTo>
                  <a:pt x="415926" y="680612"/>
                </a:lnTo>
                <a:lnTo>
                  <a:pt x="470040" y="692521"/>
                </a:lnTo>
                <a:lnTo>
                  <a:pt x="526353" y="702472"/>
                </a:lnTo>
                <a:lnTo>
                  <a:pt x="584665" y="710374"/>
                </a:lnTo>
                <a:lnTo>
                  <a:pt x="644778" y="716133"/>
                </a:lnTo>
                <a:lnTo>
                  <a:pt x="706496" y="719656"/>
                </a:lnTo>
                <a:lnTo>
                  <a:pt x="769620" y="720852"/>
                </a:lnTo>
                <a:lnTo>
                  <a:pt x="832743" y="719656"/>
                </a:lnTo>
                <a:lnTo>
                  <a:pt x="894461" y="716133"/>
                </a:lnTo>
                <a:lnTo>
                  <a:pt x="954574" y="710374"/>
                </a:lnTo>
                <a:lnTo>
                  <a:pt x="1012886" y="702472"/>
                </a:lnTo>
                <a:lnTo>
                  <a:pt x="1069199" y="692521"/>
                </a:lnTo>
                <a:lnTo>
                  <a:pt x="1123313" y="680612"/>
                </a:lnTo>
                <a:lnTo>
                  <a:pt x="1175031" y="666840"/>
                </a:lnTo>
                <a:lnTo>
                  <a:pt x="1224156" y="651296"/>
                </a:lnTo>
                <a:lnTo>
                  <a:pt x="1270488" y="634074"/>
                </a:lnTo>
                <a:lnTo>
                  <a:pt x="1313830" y="615267"/>
                </a:lnTo>
                <a:lnTo>
                  <a:pt x="1353985" y="594967"/>
                </a:lnTo>
                <a:lnTo>
                  <a:pt x="1390753" y="573267"/>
                </a:lnTo>
                <a:lnTo>
                  <a:pt x="1423937" y="550261"/>
                </a:lnTo>
                <a:lnTo>
                  <a:pt x="1478762" y="500699"/>
                </a:lnTo>
                <a:lnTo>
                  <a:pt x="1516873" y="447024"/>
                </a:lnTo>
                <a:lnTo>
                  <a:pt x="1536688" y="389979"/>
                </a:lnTo>
                <a:lnTo>
                  <a:pt x="1539240" y="360426"/>
                </a:lnTo>
                <a:lnTo>
                  <a:pt x="1536688" y="330872"/>
                </a:lnTo>
                <a:lnTo>
                  <a:pt x="1516873" y="273827"/>
                </a:lnTo>
                <a:lnTo>
                  <a:pt x="1478762" y="220152"/>
                </a:lnTo>
                <a:lnTo>
                  <a:pt x="1423937" y="170590"/>
                </a:lnTo>
                <a:lnTo>
                  <a:pt x="1390753" y="147584"/>
                </a:lnTo>
                <a:lnTo>
                  <a:pt x="1353985" y="125884"/>
                </a:lnTo>
                <a:lnTo>
                  <a:pt x="1313830" y="105584"/>
                </a:lnTo>
                <a:lnTo>
                  <a:pt x="1270488" y="86777"/>
                </a:lnTo>
                <a:lnTo>
                  <a:pt x="1224156" y="69555"/>
                </a:lnTo>
                <a:lnTo>
                  <a:pt x="1175031" y="54011"/>
                </a:lnTo>
                <a:lnTo>
                  <a:pt x="1123313" y="40239"/>
                </a:lnTo>
                <a:lnTo>
                  <a:pt x="1069199" y="28330"/>
                </a:lnTo>
                <a:lnTo>
                  <a:pt x="1012886" y="18379"/>
                </a:lnTo>
                <a:lnTo>
                  <a:pt x="954574" y="10477"/>
                </a:lnTo>
                <a:lnTo>
                  <a:pt x="894461" y="4718"/>
                </a:lnTo>
                <a:lnTo>
                  <a:pt x="832743" y="1195"/>
                </a:lnTo>
                <a:lnTo>
                  <a:pt x="769620" y="0"/>
                </a:lnTo>
                <a:close/>
              </a:path>
            </a:pathLst>
          </a:custGeom>
          <a:solidFill>
            <a:srgbClr val="FF00FF">
              <a:alpha val="250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20"/>
          <p:cNvSpPr/>
          <p:nvPr/>
        </p:nvSpPr>
        <p:spPr>
          <a:xfrm flipH="1" flipV="1">
            <a:off x="4536760" y="3323841"/>
            <a:ext cx="1899088" cy="440380"/>
          </a:xfrm>
          <a:custGeom>
            <a:avLst/>
            <a:gdLst/>
            <a:ahLst/>
            <a:cxnLst/>
            <a:rect l="l" t="t" r="r" b="b"/>
            <a:pathLst>
              <a:path w="308610" h="372110">
                <a:moveTo>
                  <a:pt x="247500" y="313360"/>
                </a:moveTo>
                <a:lnTo>
                  <a:pt x="178815" y="314325"/>
                </a:lnTo>
                <a:lnTo>
                  <a:pt x="308609" y="371983"/>
                </a:lnTo>
                <a:lnTo>
                  <a:pt x="296550" y="319405"/>
                </a:lnTo>
                <a:lnTo>
                  <a:pt x="252475" y="319405"/>
                </a:lnTo>
                <a:lnTo>
                  <a:pt x="247500" y="313360"/>
                </a:lnTo>
                <a:close/>
              </a:path>
              <a:path w="308610" h="372110">
                <a:moveTo>
                  <a:pt x="260079" y="313184"/>
                </a:moveTo>
                <a:lnTo>
                  <a:pt x="247500" y="313360"/>
                </a:lnTo>
                <a:lnTo>
                  <a:pt x="252475" y="319405"/>
                </a:lnTo>
                <a:lnTo>
                  <a:pt x="260079" y="313184"/>
                </a:lnTo>
                <a:close/>
              </a:path>
              <a:path w="308610" h="372110">
                <a:moveTo>
                  <a:pt x="276859" y="233553"/>
                </a:moveTo>
                <a:lnTo>
                  <a:pt x="262823" y="300734"/>
                </a:lnTo>
                <a:lnTo>
                  <a:pt x="267842" y="306832"/>
                </a:lnTo>
                <a:lnTo>
                  <a:pt x="260252" y="313042"/>
                </a:lnTo>
                <a:lnTo>
                  <a:pt x="260222" y="313182"/>
                </a:lnTo>
                <a:lnTo>
                  <a:pt x="260079" y="313184"/>
                </a:lnTo>
                <a:lnTo>
                  <a:pt x="252475" y="319405"/>
                </a:lnTo>
                <a:lnTo>
                  <a:pt x="296550" y="319405"/>
                </a:lnTo>
                <a:lnTo>
                  <a:pt x="276859" y="233553"/>
                </a:lnTo>
                <a:close/>
              </a:path>
              <a:path w="308610" h="372110">
                <a:moveTo>
                  <a:pt x="15239" y="0"/>
                </a:moveTo>
                <a:lnTo>
                  <a:pt x="0" y="12700"/>
                </a:lnTo>
                <a:lnTo>
                  <a:pt x="247500" y="313360"/>
                </a:lnTo>
                <a:lnTo>
                  <a:pt x="260081" y="313182"/>
                </a:lnTo>
                <a:lnTo>
                  <a:pt x="260252" y="313042"/>
                </a:lnTo>
                <a:lnTo>
                  <a:pt x="262823" y="300734"/>
                </a:lnTo>
                <a:lnTo>
                  <a:pt x="15239" y="0"/>
                </a:lnTo>
                <a:close/>
              </a:path>
              <a:path w="308610" h="372110">
                <a:moveTo>
                  <a:pt x="262823" y="300734"/>
                </a:moveTo>
                <a:lnTo>
                  <a:pt x="260252" y="313042"/>
                </a:lnTo>
                <a:lnTo>
                  <a:pt x="267842" y="306832"/>
                </a:lnTo>
                <a:lnTo>
                  <a:pt x="262823" y="300734"/>
                </a:lnTo>
                <a:close/>
              </a:path>
            </a:pathLst>
          </a:custGeom>
          <a:solidFill>
            <a:srgbClr val="0C0BFF"/>
          </a:solidFill>
          <a:ln>
            <a:solidFill>
              <a:srgbClr val="0C0B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12"/>
          <p:cNvSpPr/>
          <p:nvPr/>
        </p:nvSpPr>
        <p:spPr>
          <a:xfrm>
            <a:off x="198003" y="3761202"/>
            <a:ext cx="1737443" cy="680527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4"/>
          <p:cNvSpPr/>
          <p:nvPr/>
        </p:nvSpPr>
        <p:spPr>
          <a:xfrm>
            <a:off x="3188382" y="2590800"/>
            <a:ext cx="697818" cy="970584"/>
          </a:xfrm>
          <a:custGeom>
            <a:avLst/>
            <a:gdLst/>
            <a:ahLst/>
            <a:cxnLst/>
            <a:rect l="l" t="t" r="r" b="b"/>
            <a:pathLst>
              <a:path w="745489" h="955675">
                <a:moveTo>
                  <a:pt x="0" y="955548"/>
                </a:moveTo>
                <a:lnTo>
                  <a:pt x="745236" y="955548"/>
                </a:lnTo>
                <a:lnTo>
                  <a:pt x="745236" y="0"/>
                </a:lnTo>
                <a:lnTo>
                  <a:pt x="0" y="0"/>
                </a:lnTo>
                <a:lnTo>
                  <a:pt x="0" y="955548"/>
                </a:lnTo>
                <a:close/>
              </a:path>
            </a:pathLst>
          </a:custGeom>
          <a:solidFill>
            <a:srgbClr val="FFFF00">
              <a:alpha val="49412"/>
            </a:srgbClr>
          </a:solidFill>
          <a:ln w="28956">
            <a:solidFill>
              <a:srgbClr val="FF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4"/>
          <p:cNvSpPr/>
          <p:nvPr/>
        </p:nvSpPr>
        <p:spPr>
          <a:xfrm>
            <a:off x="198002" y="3836385"/>
            <a:ext cx="1831253" cy="560832"/>
          </a:xfrm>
          <a:custGeom>
            <a:avLst/>
            <a:gdLst/>
            <a:ahLst/>
            <a:cxnLst/>
            <a:rect l="l" t="t" r="r" b="b"/>
            <a:pathLst>
              <a:path w="745489" h="955675">
                <a:moveTo>
                  <a:pt x="0" y="955548"/>
                </a:moveTo>
                <a:lnTo>
                  <a:pt x="745236" y="955548"/>
                </a:lnTo>
                <a:lnTo>
                  <a:pt x="745236" y="0"/>
                </a:lnTo>
                <a:lnTo>
                  <a:pt x="0" y="0"/>
                </a:lnTo>
                <a:lnTo>
                  <a:pt x="0" y="955548"/>
                </a:lnTo>
                <a:close/>
              </a:path>
            </a:pathLst>
          </a:custGeom>
          <a:solidFill>
            <a:srgbClr val="FFFF00">
              <a:alpha val="49412"/>
            </a:srgbClr>
          </a:solidFill>
          <a:ln w="28956">
            <a:solidFill>
              <a:srgbClr val="FF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20"/>
          <p:cNvSpPr/>
          <p:nvPr/>
        </p:nvSpPr>
        <p:spPr>
          <a:xfrm flipV="1">
            <a:off x="2093436" y="3333015"/>
            <a:ext cx="1106621" cy="626511"/>
          </a:xfrm>
          <a:custGeom>
            <a:avLst/>
            <a:gdLst/>
            <a:ahLst/>
            <a:cxnLst/>
            <a:rect l="l" t="t" r="r" b="b"/>
            <a:pathLst>
              <a:path w="308610" h="372110">
                <a:moveTo>
                  <a:pt x="247500" y="313360"/>
                </a:moveTo>
                <a:lnTo>
                  <a:pt x="178815" y="314325"/>
                </a:lnTo>
                <a:lnTo>
                  <a:pt x="308609" y="371983"/>
                </a:lnTo>
                <a:lnTo>
                  <a:pt x="296550" y="319405"/>
                </a:lnTo>
                <a:lnTo>
                  <a:pt x="252475" y="319405"/>
                </a:lnTo>
                <a:lnTo>
                  <a:pt x="247500" y="313360"/>
                </a:lnTo>
                <a:close/>
              </a:path>
              <a:path w="308610" h="372110">
                <a:moveTo>
                  <a:pt x="260079" y="313184"/>
                </a:moveTo>
                <a:lnTo>
                  <a:pt x="247500" y="313360"/>
                </a:lnTo>
                <a:lnTo>
                  <a:pt x="252475" y="319405"/>
                </a:lnTo>
                <a:lnTo>
                  <a:pt x="260079" y="313184"/>
                </a:lnTo>
                <a:close/>
              </a:path>
              <a:path w="308610" h="372110">
                <a:moveTo>
                  <a:pt x="276859" y="233553"/>
                </a:moveTo>
                <a:lnTo>
                  <a:pt x="262823" y="300734"/>
                </a:lnTo>
                <a:lnTo>
                  <a:pt x="267842" y="306832"/>
                </a:lnTo>
                <a:lnTo>
                  <a:pt x="260252" y="313042"/>
                </a:lnTo>
                <a:lnTo>
                  <a:pt x="260222" y="313182"/>
                </a:lnTo>
                <a:lnTo>
                  <a:pt x="260079" y="313184"/>
                </a:lnTo>
                <a:lnTo>
                  <a:pt x="252475" y="319405"/>
                </a:lnTo>
                <a:lnTo>
                  <a:pt x="296550" y="319405"/>
                </a:lnTo>
                <a:lnTo>
                  <a:pt x="276859" y="233553"/>
                </a:lnTo>
                <a:close/>
              </a:path>
              <a:path w="308610" h="372110">
                <a:moveTo>
                  <a:pt x="15239" y="0"/>
                </a:moveTo>
                <a:lnTo>
                  <a:pt x="0" y="12700"/>
                </a:lnTo>
                <a:lnTo>
                  <a:pt x="247500" y="313360"/>
                </a:lnTo>
                <a:lnTo>
                  <a:pt x="260081" y="313182"/>
                </a:lnTo>
                <a:lnTo>
                  <a:pt x="260252" y="313042"/>
                </a:lnTo>
                <a:lnTo>
                  <a:pt x="262823" y="300734"/>
                </a:lnTo>
                <a:lnTo>
                  <a:pt x="15239" y="0"/>
                </a:lnTo>
                <a:close/>
              </a:path>
              <a:path w="308610" h="372110">
                <a:moveTo>
                  <a:pt x="262823" y="300734"/>
                </a:moveTo>
                <a:lnTo>
                  <a:pt x="260252" y="313042"/>
                </a:lnTo>
                <a:lnTo>
                  <a:pt x="267842" y="306832"/>
                </a:lnTo>
                <a:lnTo>
                  <a:pt x="262823" y="300734"/>
                </a:lnTo>
                <a:close/>
              </a:path>
            </a:pathLst>
          </a:custGeom>
          <a:solidFill>
            <a:srgbClr val="0C0BFF"/>
          </a:solidFill>
          <a:ln>
            <a:solidFill>
              <a:srgbClr val="0C0B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4"/>
          <p:cNvSpPr/>
          <p:nvPr/>
        </p:nvSpPr>
        <p:spPr>
          <a:xfrm>
            <a:off x="4261865" y="4332360"/>
            <a:ext cx="1230631" cy="560832"/>
          </a:xfrm>
          <a:custGeom>
            <a:avLst/>
            <a:gdLst/>
            <a:ahLst/>
            <a:cxnLst/>
            <a:rect l="l" t="t" r="r" b="b"/>
            <a:pathLst>
              <a:path w="745489" h="955675">
                <a:moveTo>
                  <a:pt x="0" y="955548"/>
                </a:moveTo>
                <a:lnTo>
                  <a:pt x="745236" y="955548"/>
                </a:lnTo>
                <a:lnTo>
                  <a:pt x="745236" y="0"/>
                </a:lnTo>
                <a:lnTo>
                  <a:pt x="0" y="0"/>
                </a:lnTo>
                <a:lnTo>
                  <a:pt x="0" y="955548"/>
                </a:lnTo>
                <a:close/>
              </a:path>
            </a:pathLst>
          </a:custGeom>
          <a:solidFill>
            <a:srgbClr val="FFFF00">
              <a:alpha val="49412"/>
            </a:srgbClr>
          </a:solidFill>
          <a:ln w="28956">
            <a:solidFill>
              <a:srgbClr val="FF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8"/>
          <p:cNvSpPr/>
          <p:nvPr/>
        </p:nvSpPr>
        <p:spPr>
          <a:xfrm>
            <a:off x="2782568" y="4263001"/>
            <a:ext cx="1539240" cy="638945"/>
          </a:xfrm>
          <a:custGeom>
            <a:avLst/>
            <a:gdLst/>
            <a:ahLst/>
            <a:cxnLst/>
            <a:rect l="l" t="t" r="r" b="b"/>
            <a:pathLst>
              <a:path w="1539239" h="721360">
                <a:moveTo>
                  <a:pt x="769620" y="0"/>
                </a:moveTo>
                <a:lnTo>
                  <a:pt x="706496" y="1195"/>
                </a:lnTo>
                <a:lnTo>
                  <a:pt x="644778" y="4718"/>
                </a:lnTo>
                <a:lnTo>
                  <a:pt x="584665" y="10477"/>
                </a:lnTo>
                <a:lnTo>
                  <a:pt x="526353" y="18379"/>
                </a:lnTo>
                <a:lnTo>
                  <a:pt x="470040" y="28330"/>
                </a:lnTo>
                <a:lnTo>
                  <a:pt x="415926" y="40239"/>
                </a:lnTo>
                <a:lnTo>
                  <a:pt x="364208" y="54011"/>
                </a:lnTo>
                <a:lnTo>
                  <a:pt x="315083" y="69555"/>
                </a:lnTo>
                <a:lnTo>
                  <a:pt x="268751" y="86777"/>
                </a:lnTo>
                <a:lnTo>
                  <a:pt x="225409" y="105584"/>
                </a:lnTo>
                <a:lnTo>
                  <a:pt x="185254" y="125884"/>
                </a:lnTo>
                <a:lnTo>
                  <a:pt x="148486" y="147584"/>
                </a:lnTo>
                <a:lnTo>
                  <a:pt x="115302" y="170590"/>
                </a:lnTo>
                <a:lnTo>
                  <a:pt x="60477" y="220152"/>
                </a:lnTo>
                <a:lnTo>
                  <a:pt x="22366" y="273827"/>
                </a:lnTo>
                <a:lnTo>
                  <a:pt x="2551" y="330872"/>
                </a:lnTo>
                <a:lnTo>
                  <a:pt x="0" y="360426"/>
                </a:lnTo>
                <a:lnTo>
                  <a:pt x="2551" y="389979"/>
                </a:lnTo>
                <a:lnTo>
                  <a:pt x="22366" y="447024"/>
                </a:lnTo>
                <a:lnTo>
                  <a:pt x="60477" y="500699"/>
                </a:lnTo>
                <a:lnTo>
                  <a:pt x="115302" y="550261"/>
                </a:lnTo>
                <a:lnTo>
                  <a:pt x="148486" y="573267"/>
                </a:lnTo>
                <a:lnTo>
                  <a:pt x="185254" y="594967"/>
                </a:lnTo>
                <a:lnTo>
                  <a:pt x="225409" y="615267"/>
                </a:lnTo>
                <a:lnTo>
                  <a:pt x="268751" y="634074"/>
                </a:lnTo>
                <a:lnTo>
                  <a:pt x="315083" y="651296"/>
                </a:lnTo>
                <a:lnTo>
                  <a:pt x="364208" y="666840"/>
                </a:lnTo>
                <a:lnTo>
                  <a:pt x="415926" y="680612"/>
                </a:lnTo>
                <a:lnTo>
                  <a:pt x="470040" y="692521"/>
                </a:lnTo>
                <a:lnTo>
                  <a:pt x="526353" y="702472"/>
                </a:lnTo>
                <a:lnTo>
                  <a:pt x="584665" y="710374"/>
                </a:lnTo>
                <a:lnTo>
                  <a:pt x="644778" y="716133"/>
                </a:lnTo>
                <a:lnTo>
                  <a:pt x="706496" y="719656"/>
                </a:lnTo>
                <a:lnTo>
                  <a:pt x="769620" y="720852"/>
                </a:lnTo>
                <a:lnTo>
                  <a:pt x="832743" y="719656"/>
                </a:lnTo>
                <a:lnTo>
                  <a:pt x="894461" y="716133"/>
                </a:lnTo>
                <a:lnTo>
                  <a:pt x="954574" y="710374"/>
                </a:lnTo>
                <a:lnTo>
                  <a:pt x="1012886" y="702472"/>
                </a:lnTo>
                <a:lnTo>
                  <a:pt x="1069199" y="692521"/>
                </a:lnTo>
                <a:lnTo>
                  <a:pt x="1123313" y="680612"/>
                </a:lnTo>
                <a:lnTo>
                  <a:pt x="1175031" y="666840"/>
                </a:lnTo>
                <a:lnTo>
                  <a:pt x="1224156" y="651296"/>
                </a:lnTo>
                <a:lnTo>
                  <a:pt x="1270488" y="634074"/>
                </a:lnTo>
                <a:lnTo>
                  <a:pt x="1313830" y="615267"/>
                </a:lnTo>
                <a:lnTo>
                  <a:pt x="1353985" y="594967"/>
                </a:lnTo>
                <a:lnTo>
                  <a:pt x="1390753" y="573267"/>
                </a:lnTo>
                <a:lnTo>
                  <a:pt x="1423937" y="550261"/>
                </a:lnTo>
                <a:lnTo>
                  <a:pt x="1478762" y="500699"/>
                </a:lnTo>
                <a:lnTo>
                  <a:pt x="1516873" y="447024"/>
                </a:lnTo>
                <a:lnTo>
                  <a:pt x="1536688" y="389979"/>
                </a:lnTo>
                <a:lnTo>
                  <a:pt x="1539240" y="360426"/>
                </a:lnTo>
                <a:lnTo>
                  <a:pt x="1536688" y="330872"/>
                </a:lnTo>
                <a:lnTo>
                  <a:pt x="1516873" y="273827"/>
                </a:lnTo>
                <a:lnTo>
                  <a:pt x="1478762" y="220152"/>
                </a:lnTo>
                <a:lnTo>
                  <a:pt x="1423937" y="170590"/>
                </a:lnTo>
                <a:lnTo>
                  <a:pt x="1390753" y="147584"/>
                </a:lnTo>
                <a:lnTo>
                  <a:pt x="1353985" y="125884"/>
                </a:lnTo>
                <a:lnTo>
                  <a:pt x="1313830" y="105584"/>
                </a:lnTo>
                <a:lnTo>
                  <a:pt x="1270488" y="86777"/>
                </a:lnTo>
                <a:lnTo>
                  <a:pt x="1224156" y="69555"/>
                </a:lnTo>
                <a:lnTo>
                  <a:pt x="1175031" y="54011"/>
                </a:lnTo>
                <a:lnTo>
                  <a:pt x="1123313" y="40239"/>
                </a:lnTo>
                <a:lnTo>
                  <a:pt x="1069199" y="28330"/>
                </a:lnTo>
                <a:lnTo>
                  <a:pt x="1012886" y="18379"/>
                </a:lnTo>
                <a:lnTo>
                  <a:pt x="954574" y="10477"/>
                </a:lnTo>
                <a:lnTo>
                  <a:pt x="894461" y="4718"/>
                </a:lnTo>
                <a:lnTo>
                  <a:pt x="832743" y="1195"/>
                </a:lnTo>
                <a:lnTo>
                  <a:pt x="769620" y="0"/>
                </a:lnTo>
                <a:close/>
              </a:path>
            </a:pathLst>
          </a:custGeom>
          <a:solidFill>
            <a:srgbClr val="FF00FF">
              <a:alpha val="250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10"/>
          <p:cNvSpPr txBox="1"/>
          <p:nvPr/>
        </p:nvSpPr>
        <p:spPr>
          <a:xfrm>
            <a:off x="1631079" y="2407155"/>
            <a:ext cx="1147427" cy="369332"/>
          </a:xfrm>
          <a:prstGeom prst="rect">
            <a:avLst/>
          </a:prstGeom>
          <a:ln w="12192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85090">
              <a:tabLst>
                <a:tab pos="1051560" algn="l"/>
              </a:tabLst>
            </a:pPr>
            <a:r>
              <a:rPr lang="zh-CN" altLang="en-US" sz="2400" b="1" dirty="0">
                <a:solidFill>
                  <a:srgbClr val="FF0000"/>
                </a:solidFill>
                <a:latin typeface="FangSong"/>
                <a:cs typeface="FangSong"/>
              </a:rPr>
              <a:t>梯度项：</a:t>
            </a:r>
            <a:endParaRPr lang="en-US" sz="2400" b="1" spc="10" dirty="0">
              <a:solidFill>
                <a:srgbClr val="FF0000"/>
              </a:solidFill>
              <a:latin typeface="FangSong"/>
              <a:cs typeface="FangSong"/>
            </a:endParaRPr>
          </a:p>
        </p:txBody>
      </p:sp>
    </p:spTree>
    <p:extLst>
      <p:ext uri="{BB962C8B-B14F-4D97-AF65-F5344CB8AC3E}">
        <p14:creationId xmlns:p14="http://schemas.microsoft.com/office/powerpoint/2010/main" val="2222167153"/>
      </p:ext>
    </p:extLst>
  </p:cSld>
  <p:clrMapOvr>
    <a:masterClrMapping/>
  </p:clrMapOvr>
  <p:extLst mod="1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BP </a:t>
            </a:r>
            <a:r>
              <a:rPr lang="zh-CN" altLang="en-US"/>
              <a:t>算法推导 </a:t>
            </a:r>
            <a:r>
              <a:rPr lang="en-US" altLang="zh-CN"/>
              <a:t>(</a:t>
            </a:r>
            <a:r>
              <a:rPr lang="zh-CN" altLang="en-US"/>
              <a:t>续</a:t>
            </a:r>
            <a:r>
              <a:rPr lang="en-US" altLang="zh-CN"/>
              <a:t>)</a:t>
            </a:r>
            <a:endParaRPr lang="zh-CN" altLang="en-US"/>
          </a:p>
        </p:txBody>
      </p:sp>
      <p:sp>
        <p:nvSpPr>
          <p:cNvPr id="3" name="object 3"/>
          <p:cNvSpPr txBox="1"/>
          <p:nvPr/>
        </p:nvSpPr>
        <p:spPr>
          <a:xfrm>
            <a:off x="2382314" y="1201326"/>
            <a:ext cx="1701164" cy="3385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200" spc="-20" dirty="0">
                <a:latin typeface="FangSong"/>
                <a:cs typeface="FangSong"/>
              </a:rPr>
              <a:t>类</a:t>
            </a:r>
            <a:r>
              <a:rPr sz="2200" spc="-25" dirty="0">
                <a:latin typeface="FangSong"/>
                <a:cs typeface="FangSong"/>
              </a:rPr>
              <a:t>似地</a:t>
            </a:r>
            <a:r>
              <a:rPr sz="2200" spc="-20" dirty="0">
                <a:latin typeface="FangSong"/>
                <a:cs typeface="FangSong"/>
              </a:rPr>
              <a:t>，</a:t>
            </a:r>
            <a:r>
              <a:rPr sz="2200" spc="-25" dirty="0">
                <a:latin typeface="FangSong"/>
                <a:cs typeface="FangSong"/>
              </a:rPr>
              <a:t>有：</a:t>
            </a:r>
            <a:endParaRPr sz="2200" dirty="0">
              <a:latin typeface="FangSong"/>
              <a:cs typeface="FangSong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971852" y="3347541"/>
            <a:ext cx="863600" cy="3385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200" spc="-20" dirty="0">
                <a:latin typeface="FangSong"/>
                <a:cs typeface="FangSong"/>
              </a:rPr>
              <a:t>其</a:t>
            </a:r>
            <a:r>
              <a:rPr sz="2200" spc="-25" dirty="0">
                <a:latin typeface="FangSong"/>
                <a:cs typeface="FangSong"/>
              </a:rPr>
              <a:t>中：</a:t>
            </a:r>
            <a:endParaRPr sz="2200">
              <a:latin typeface="FangSong"/>
              <a:cs typeface="FangSong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889503" y="1572768"/>
            <a:ext cx="1754124" cy="168706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148840" y="3721609"/>
            <a:ext cx="3927348" cy="185318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911024" y="4550497"/>
            <a:ext cx="2709672" cy="92659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599945" y="5434584"/>
            <a:ext cx="2686811" cy="93726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5791200" y="5519905"/>
            <a:ext cx="4406265" cy="615553"/>
          </a:xfrm>
          <a:prstGeom prst="rect">
            <a:avLst/>
          </a:prstGeom>
          <a:ln w="12192">
            <a:solidFill>
              <a:srgbClr val="C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208915">
              <a:tabLst>
                <a:tab pos="2117090" algn="l"/>
              </a:tabLst>
            </a:pPr>
            <a:endParaRPr lang="en-US" sz="2000" dirty="0">
              <a:latin typeface="FangSong"/>
              <a:cs typeface="FangSong"/>
            </a:endParaRPr>
          </a:p>
          <a:p>
            <a:pPr marL="208915">
              <a:tabLst>
                <a:tab pos="2117090" algn="l"/>
              </a:tabLst>
            </a:pPr>
            <a:r>
              <a:rPr sz="2000" dirty="0" err="1">
                <a:latin typeface="FangSong"/>
                <a:cs typeface="FangSong"/>
              </a:rPr>
              <a:t>学习率</a:t>
            </a:r>
            <a:r>
              <a:rPr sz="2000" spc="295" dirty="0">
                <a:latin typeface="FangSong"/>
                <a:cs typeface="FangSong"/>
              </a:rPr>
              <a:t> </a:t>
            </a:r>
            <a:r>
              <a:rPr sz="2000" u="heavy" dirty="0">
                <a:latin typeface="Times New Roman"/>
                <a:cs typeface="Times New Roman"/>
              </a:rPr>
              <a:t> 	</a:t>
            </a:r>
            <a:r>
              <a:rPr sz="2000" dirty="0">
                <a:latin typeface="FangSong"/>
                <a:cs typeface="FangSong"/>
              </a:rPr>
              <a:t>不能太大、不能太小</a:t>
            </a:r>
          </a:p>
        </p:txBody>
      </p:sp>
      <p:sp>
        <p:nvSpPr>
          <p:cNvPr id="10" name="object 10"/>
          <p:cNvSpPr/>
          <p:nvPr/>
        </p:nvSpPr>
        <p:spPr>
          <a:xfrm>
            <a:off x="6886384" y="5770200"/>
            <a:ext cx="1016126" cy="26602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137403" y="1103375"/>
            <a:ext cx="5184648" cy="288645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0"/>
          <p:cNvSpPr txBox="1"/>
          <p:nvPr/>
        </p:nvSpPr>
        <p:spPr>
          <a:xfrm>
            <a:off x="2730386" y="3375342"/>
            <a:ext cx="1147427" cy="369332"/>
          </a:xfrm>
          <a:prstGeom prst="rect">
            <a:avLst/>
          </a:prstGeom>
          <a:ln w="12192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85090">
              <a:tabLst>
                <a:tab pos="1051560" algn="l"/>
              </a:tabLst>
            </a:pPr>
            <a:r>
              <a:rPr lang="zh-CN" altLang="en-US" sz="2400" b="1" dirty="0">
                <a:solidFill>
                  <a:srgbClr val="0D1DFF"/>
                </a:solidFill>
                <a:latin typeface="FangSong"/>
                <a:cs typeface="FangSong"/>
              </a:rPr>
              <a:t>梯度项：</a:t>
            </a:r>
            <a:endParaRPr lang="en-US" sz="2400" b="1" spc="10" dirty="0">
              <a:solidFill>
                <a:srgbClr val="0D1DFF"/>
              </a:solidFill>
              <a:latin typeface="FangSong"/>
              <a:cs typeface="FangSong"/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4038600" y="2590800"/>
            <a:ext cx="304800" cy="0"/>
          </a:xfrm>
          <a:prstGeom prst="line">
            <a:avLst/>
          </a:prstGeom>
          <a:ln w="28575">
            <a:solidFill>
              <a:srgbClr val="0D1D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2209800" y="4343400"/>
            <a:ext cx="304800" cy="0"/>
          </a:xfrm>
          <a:prstGeom prst="line">
            <a:avLst/>
          </a:prstGeom>
          <a:ln w="28575">
            <a:solidFill>
              <a:srgbClr val="0D1D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>
            <a:off x="4267200" y="3200400"/>
            <a:ext cx="304800" cy="0"/>
          </a:xfrm>
          <a:prstGeom prst="line">
            <a:avLst/>
          </a:prstGeom>
          <a:ln w="28575">
            <a:solidFill>
              <a:srgbClr val="0D1D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bject 15"/>
          <p:cNvSpPr/>
          <p:nvPr/>
        </p:nvSpPr>
        <p:spPr>
          <a:xfrm>
            <a:off x="341116" y="1002075"/>
            <a:ext cx="738379" cy="905256"/>
          </a:xfrm>
          <a:prstGeom prst="rect">
            <a:avLst/>
          </a:prstGeom>
          <a:blipFill>
            <a:blip r:embed="rId9" cstate="print"/>
            <a:srcRect/>
            <a:stretch>
              <a:fillRect r="-202580"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srgbClr val="FF0000"/>
              </a:solidFill>
            </a:endParaRPr>
          </a:p>
        </p:txBody>
      </p:sp>
      <p:sp>
        <p:nvSpPr>
          <p:cNvPr id="21" name="object 16"/>
          <p:cNvSpPr/>
          <p:nvPr/>
        </p:nvSpPr>
        <p:spPr>
          <a:xfrm>
            <a:off x="1103682" y="1246677"/>
            <a:ext cx="1071372" cy="41605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srgbClr val="FF0000"/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281930" y="1143225"/>
            <a:ext cx="1914145" cy="632667"/>
          </a:xfrm>
          <a:prstGeom prst="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2255905"/>
      </p:ext>
    </p:extLst>
  </p:cSld>
  <p:clrMapOvr>
    <a:masterClrMapping/>
  </p:clrMapOvr>
  <p:extLst mod="1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BP </a:t>
            </a:r>
            <a:r>
              <a:rPr lang="zh-CN" altLang="en-US"/>
              <a:t>算法</a:t>
            </a:r>
          </a:p>
        </p:txBody>
      </p:sp>
      <p:sp>
        <p:nvSpPr>
          <p:cNvPr id="3" name="object 3"/>
          <p:cNvSpPr/>
          <p:nvPr/>
        </p:nvSpPr>
        <p:spPr>
          <a:xfrm>
            <a:off x="2139696" y="1158239"/>
            <a:ext cx="7906511" cy="49316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38374061"/>
      </p:ext>
    </p:extLst>
  </p:cSld>
  <p:clrMapOvr>
    <a:masterClrMapping/>
  </p:clrMapOvr>
  <p:extLst mod="1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标准</a:t>
            </a:r>
            <a:r>
              <a:rPr lang="en-US" altLang="zh-CN" dirty="0"/>
              <a:t>BP</a:t>
            </a:r>
            <a:r>
              <a:rPr lang="zh-CN" altLang="en-US" dirty="0"/>
              <a:t>算法 </a:t>
            </a:r>
            <a:r>
              <a:rPr lang="en-US" altLang="zh-CN" dirty="0"/>
              <a:t>vs. </a:t>
            </a:r>
            <a:r>
              <a:rPr lang="zh-CN" altLang="en-US" dirty="0"/>
              <a:t>累积</a:t>
            </a:r>
            <a:r>
              <a:rPr lang="en-US" altLang="zh-CN" dirty="0"/>
              <a:t>BP</a:t>
            </a:r>
            <a:r>
              <a:rPr lang="zh-CN" altLang="en-US" dirty="0"/>
              <a:t>算法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986178" y="4815739"/>
            <a:ext cx="8194040" cy="7386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20000"/>
              </a:lnSpc>
            </a:pPr>
            <a:r>
              <a:rPr sz="2000" spc="10" dirty="0">
                <a:latin typeface="FangSong"/>
                <a:cs typeface="FangSong"/>
              </a:rPr>
              <a:t>在很</a:t>
            </a:r>
            <a:r>
              <a:rPr sz="2000" dirty="0">
                <a:latin typeface="FangSong"/>
                <a:cs typeface="FangSong"/>
              </a:rPr>
              <a:t>多任</a:t>
            </a:r>
            <a:r>
              <a:rPr sz="2000" spc="-15" dirty="0">
                <a:latin typeface="FangSong"/>
                <a:cs typeface="FangSong"/>
              </a:rPr>
              <a:t>务</a:t>
            </a:r>
            <a:r>
              <a:rPr sz="2000" dirty="0">
                <a:latin typeface="FangSong"/>
                <a:cs typeface="FangSong"/>
              </a:rPr>
              <a:t>中</a:t>
            </a:r>
            <a:r>
              <a:rPr sz="2000" dirty="0">
                <a:latin typeface="Verdana"/>
                <a:cs typeface="Verdana"/>
              </a:rPr>
              <a:t>,</a:t>
            </a:r>
            <a:r>
              <a:rPr sz="2000" spc="-45" dirty="0">
                <a:latin typeface="Verdana"/>
                <a:cs typeface="Verdana"/>
              </a:rPr>
              <a:t> </a:t>
            </a:r>
            <a:r>
              <a:rPr sz="2000" spc="10" dirty="0">
                <a:latin typeface="FangSong"/>
                <a:cs typeface="FangSong"/>
              </a:rPr>
              <a:t>累计</a:t>
            </a:r>
            <a:r>
              <a:rPr sz="2000" dirty="0">
                <a:latin typeface="FangSong"/>
                <a:cs typeface="FangSong"/>
              </a:rPr>
              <a:t>误</a:t>
            </a:r>
            <a:r>
              <a:rPr sz="2000" spc="-15" dirty="0">
                <a:latin typeface="FangSong"/>
                <a:cs typeface="FangSong"/>
              </a:rPr>
              <a:t>差</a:t>
            </a:r>
            <a:r>
              <a:rPr sz="2000" dirty="0">
                <a:latin typeface="FangSong"/>
                <a:cs typeface="FangSong"/>
              </a:rPr>
              <a:t>下降</a:t>
            </a:r>
            <a:r>
              <a:rPr sz="2000" spc="-15" dirty="0">
                <a:latin typeface="FangSong"/>
                <a:cs typeface="FangSong"/>
              </a:rPr>
              <a:t>到</a:t>
            </a:r>
            <a:r>
              <a:rPr sz="2000" dirty="0">
                <a:latin typeface="FangSong"/>
                <a:cs typeface="FangSong"/>
              </a:rPr>
              <a:t>一定</a:t>
            </a:r>
            <a:r>
              <a:rPr sz="2000" spc="-15" dirty="0">
                <a:latin typeface="FangSong"/>
                <a:cs typeface="FangSong"/>
              </a:rPr>
              <a:t>程</a:t>
            </a:r>
            <a:r>
              <a:rPr sz="2000" dirty="0">
                <a:latin typeface="FangSong"/>
                <a:cs typeface="FangSong"/>
              </a:rPr>
              <a:t>度</a:t>
            </a:r>
            <a:r>
              <a:rPr sz="2000" spc="5" dirty="0">
                <a:latin typeface="FangSong"/>
                <a:cs typeface="FangSong"/>
              </a:rPr>
              <a:t>后</a:t>
            </a:r>
            <a:r>
              <a:rPr sz="2000" dirty="0">
                <a:latin typeface="Verdana"/>
                <a:cs typeface="Verdana"/>
              </a:rPr>
              <a:t>,</a:t>
            </a:r>
            <a:r>
              <a:rPr sz="2000" spc="-45" dirty="0">
                <a:latin typeface="Verdana"/>
                <a:cs typeface="Verdana"/>
              </a:rPr>
              <a:t> </a:t>
            </a:r>
            <a:r>
              <a:rPr sz="2000" spc="10" dirty="0">
                <a:latin typeface="FangSong"/>
                <a:cs typeface="FangSong"/>
              </a:rPr>
              <a:t>进一</a:t>
            </a:r>
            <a:r>
              <a:rPr sz="2000" dirty="0">
                <a:latin typeface="FangSong"/>
                <a:cs typeface="FangSong"/>
              </a:rPr>
              <a:t>步</a:t>
            </a:r>
            <a:r>
              <a:rPr sz="2000" spc="-15" dirty="0">
                <a:latin typeface="FangSong"/>
                <a:cs typeface="FangSong"/>
              </a:rPr>
              <a:t>下</a:t>
            </a:r>
            <a:r>
              <a:rPr sz="2000" dirty="0">
                <a:latin typeface="FangSong"/>
                <a:cs typeface="FangSong"/>
              </a:rPr>
              <a:t>降会</a:t>
            </a:r>
            <a:r>
              <a:rPr sz="2000" spc="-15" dirty="0">
                <a:latin typeface="FangSong"/>
                <a:cs typeface="FangSong"/>
              </a:rPr>
              <a:t>非</a:t>
            </a:r>
            <a:r>
              <a:rPr sz="2000" dirty="0">
                <a:latin typeface="FangSong"/>
                <a:cs typeface="FangSong"/>
              </a:rPr>
              <a:t>常缓</a:t>
            </a:r>
            <a:r>
              <a:rPr sz="2000" spc="-5" dirty="0">
                <a:latin typeface="FangSong"/>
                <a:cs typeface="FangSong"/>
              </a:rPr>
              <a:t>慢</a:t>
            </a:r>
            <a:r>
              <a:rPr sz="2000" dirty="0">
                <a:latin typeface="Verdana"/>
                <a:cs typeface="Verdana"/>
              </a:rPr>
              <a:t>,</a:t>
            </a:r>
            <a:r>
              <a:rPr sz="2000" spc="-40" dirty="0">
                <a:latin typeface="Verdana"/>
                <a:cs typeface="Verdana"/>
              </a:rPr>
              <a:t> </a:t>
            </a:r>
            <a:r>
              <a:rPr sz="2000" spc="10" dirty="0">
                <a:latin typeface="FangSong"/>
                <a:cs typeface="FangSong"/>
              </a:rPr>
              <a:t>这时 标准</a:t>
            </a:r>
            <a:r>
              <a:rPr sz="2000" spc="-10" dirty="0">
                <a:latin typeface="Verdana"/>
                <a:cs typeface="Verdana"/>
              </a:rPr>
              <a:t>B</a:t>
            </a:r>
            <a:r>
              <a:rPr sz="2000" dirty="0">
                <a:latin typeface="Verdana"/>
                <a:cs typeface="Verdana"/>
              </a:rPr>
              <a:t>P</a:t>
            </a:r>
            <a:r>
              <a:rPr sz="2000" dirty="0">
                <a:latin typeface="FangSong"/>
                <a:cs typeface="FangSong"/>
              </a:rPr>
              <a:t>算</a:t>
            </a:r>
            <a:r>
              <a:rPr sz="2000" spc="-15" dirty="0">
                <a:latin typeface="FangSong"/>
                <a:cs typeface="FangSong"/>
              </a:rPr>
              <a:t>法</a:t>
            </a:r>
            <a:r>
              <a:rPr sz="2000" dirty="0">
                <a:latin typeface="FangSong"/>
                <a:cs typeface="FangSong"/>
              </a:rPr>
              <a:t>往往</a:t>
            </a:r>
            <a:r>
              <a:rPr sz="2000" spc="-15" dirty="0">
                <a:latin typeface="FangSong"/>
                <a:cs typeface="FangSong"/>
              </a:rPr>
              <a:t>会</a:t>
            </a:r>
            <a:r>
              <a:rPr sz="2000" dirty="0">
                <a:latin typeface="FangSong"/>
                <a:cs typeface="FangSong"/>
              </a:rPr>
              <a:t>获得</a:t>
            </a:r>
            <a:r>
              <a:rPr sz="2000" spc="-15" dirty="0">
                <a:latin typeface="FangSong"/>
                <a:cs typeface="FangSong"/>
              </a:rPr>
              <a:t>较</a:t>
            </a:r>
            <a:r>
              <a:rPr sz="2000" dirty="0">
                <a:latin typeface="FangSong"/>
                <a:cs typeface="FangSong"/>
              </a:rPr>
              <a:t>好的</a:t>
            </a:r>
            <a:r>
              <a:rPr sz="2000" spc="-10" dirty="0">
                <a:latin typeface="FangSong"/>
                <a:cs typeface="FangSong"/>
              </a:rPr>
              <a:t>解</a:t>
            </a:r>
            <a:r>
              <a:rPr sz="2000" dirty="0">
                <a:latin typeface="Verdana"/>
                <a:cs typeface="Verdana"/>
              </a:rPr>
              <a:t>,</a:t>
            </a:r>
            <a:r>
              <a:rPr sz="2000" spc="-45" dirty="0">
                <a:latin typeface="Verdana"/>
                <a:cs typeface="Verdana"/>
              </a:rPr>
              <a:t> </a:t>
            </a:r>
            <a:r>
              <a:rPr sz="2000" spc="10" dirty="0">
                <a:latin typeface="FangSong"/>
                <a:cs typeface="FangSong"/>
              </a:rPr>
              <a:t>尤其</a:t>
            </a:r>
            <a:r>
              <a:rPr sz="2000" dirty="0">
                <a:latin typeface="FangSong"/>
                <a:cs typeface="FangSong"/>
              </a:rPr>
              <a:t>当训练集非</a:t>
            </a:r>
            <a:r>
              <a:rPr sz="2000" spc="-10" dirty="0">
                <a:latin typeface="FangSong"/>
                <a:cs typeface="FangSong"/>
              </a:rPr>
              <a:t>常</a:t>
            </a:r>
            <a:r>
              <a:rPr sz="2000" dirty="0">
                <a:latin typeface="FangSong"/>
                <a:cs typeface="FangSong"/>
              </a:rPr>
              <a:t>大时效果更</a:t>
            </a:r>
            <a:r>
              <a:rPr sz="2000" spc="-10" dirty="0">
                <a:latin typeface="FangSong"/>
                <a:cs typeface="FangSong"/>
              </a:rPr>
              <a:t>明</a:t>
            </a:r>
            <a:r>
              <a:rPr sz="2000" spc="-25" dirty="0">
                <a:latin typeface="FangSong"/>
                <a:cs typeface="FangSong"/>
              </a:rPr>
              <a:t>显</a:t>
            </a:r>
            <a:r>
              <a:rPr sz="2000" dirty="0">
                <a:latin typeface="Verdana"/>
                <a:cs typeface="Verdana"/>
              </a:rPr>
              <a:t>.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941577" y="1331976"/>
            <a:ext cx="3857625" cy="2575064"/>
          </a:xfrm>
          <a:prstGeom prst="rect">
            <a:avLst/>
          </a:prstGeom>
          <a:ln w="12192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46150"/>
            <a:r>
              <a:rPr sz="2400" dirty="0">
                <a:latin typeface="FangSong"/>
                <a:cs typeface="FangSong"/>
              </a:rPr>
              <a:t>标准</a:t>
            </a:r>
            <a:r>
              <a:rPr sz="2400" spc="-350" dirty="0">
                <a:latin typeface="FangSong"/>
                <a:cs typeface="FangSong"/>
              </a:rPr>
              <a:t> </a:t>
            </a:r>
            <a:r>
              <a:rPr sz="2400" spc="-20" dirty="0">
                <a:latin typeface="Verdana"/>
                <a:cs typeface="Verdana"/>
              </a:rPr>
              <a:t>BP</a:t>
            </a:r>
            <a:r>
              <a:rPr sz="2400" spc="5" dirty="0">
                <a:latin typeface="Verdana"/>
                <a:cs typeface="Verdana"/>
              </a:rPr>
              <a:t> </a:t>
            </a:r>
            <a:r>
              <a:rPr sz="2400" dirty="0">
                <a:latin typeface="FangSong"/>
                <a:cs typeface="FangSong"/>
              </a:rPr>
              <a:t>算法</a:t>
            </a:r>
          </a:p>
          <a:p>
            <a:pPr marL="572135" marR="469265" indent="-342900">
              <a:lnSpc>
                <a:spcPts val="2340"/>
              </a:lnSpc>
              <a:spcBef>
                <a:spcPts val="1989"/>
              </a:spcBef>
              <a:buFont typeface="Arial" charset="0"/>
              <a:buChar char="•"/>
              <a:tabLst>
                <a:tab pos="572135" algn="l"/>
              </a:tabLst>
            </a:pPr>
            <a:r>
              <a:rPr sz="2000" dirty="0">
                <a:latin typeface="FangSong"/>
                <a:cs typeface="FangSong"/>
              </a:rPr>
              <a:t>每次针</a:t>
            </a:r>
            <a:r>
              <a:rPr sz="2000" spc="-15" dirty="0">
                <a:latin typeface="FangSong"/>
                <a:cs typeface="FangSong"/>
              </a:rPr>
              <a:t>对</a:t>
            </a:r>
            <a:r>
              <a:rPr sz="2000" dirty="0">
                <a:solidFill>
                  <a:srgbClr val="FF0000"/>
                </a:solidFill>
                <a:latin typeface="FangSong"/>
                <a:cs typeface="FangSong"/>
              </a:rPr>
              <a:t>单</a:t>
            </a:r>
            <a:r>
              <a:rPr sz="2000" spc="-15" dirty="0">
                <a:solidFill>
                  <a:srgbClr val="FF0000"/>
                </a:solidFill>
                <a:latin typeface="FangSong"/>
                <a:cs typeface="FangSong"/>
              </a:rPr>
              <a:t>个</a:t>
            </a:r>
            <a:r>
              <a:rPr sz="2000" dirty="0">
                <a:solidFill>
                  <a:srgbClr val="FF0000"/>
                </a:solidFill>
                <a:latin typeface="FangSong"/>
                <a:cs typeface="FangSong"/>
              </a:rPr>
              <a:t>训练样</a:t>
            </a:r>
            <a:r>
              <a:rPr sz="2000" spc="-15" dirty="0">
                <a:solidFill>
                  <a:srgbClr val="FF0000"/>
                </a:solidFill>
                <a:latin typeface="FangSong"/>
                <a:cs typeface="FangSong"/>
              </a:rPr>
              <a:t>例</a:t>
            </a:r>
            <a:r>
              <a:rPr sz="2000" dirty="0">
                <a:latin typeface="FangSong"/>
                <a:cs typeface="FangSong"/>
              </a:rPr>
              <a:t>更 </a:t>
            </a:r>
            <a:r>
              <a:rPr sz="2000" spc="10" dirty="0">
                <a:latin typeface="FangSong"/>
                <a:cs typeface="FangSong"/>
              </a:rPr>
              <a:t>新权</a:t>
            </a:r>
            <a:r>
              <a:rPr sz="2000" dirty="0">
                <a:latin typeface="FangSong"/>
                <a:cs typeface="FangSong"/>
              </a:rPr>
              <a:t>值与</a:t>
            </a:r>
            <a:r>
              <a:rPr sz="2000" spc="-15" dirty="0">
                <a:latin typeface="FangSong"/>
                <a:cs typeface="FangSong"/>
              </a:rPr>
              <a:t>阈</a:t>
            </a:r>
            <a:r>
              <a:rPr sz="2000" dirty="0">
                <a:latin typeface="FangSong"/>
                <a:cs typeface="FangSong"/>
              </a:rPr>
              <a:t>值</a:t>
            </a:r>
          </a:p>
          <a:p>
            <a:pPr marL="572135" marR="539115" indent="-342900">
              <a:spcBef>
                <a:spcPts val="1735"/>
              </a:spcBef>
              <a:buClr>
                <a:schemeClr val="tx1"/>
              </a:buClr>
              <a:buFont typeface="Arial" charset="0"/>
              <a:buChar char="•"/>
              <a:tabLst>
                <a:tab pos="572135" algn="l"/>
              </a:tabLst>
            </a:pPr>
            <a:r>
              <a:rPr sz="2000" spc="10" dirty="0">
                <a:solidFill>
                  <a:srgbClr val="FF0000"/>
                </a:solidFill>
                <a:latin typeface="FangSong"/>
                <a:cs typeface="FangSong"/>
              </a:rPr>
              <a:t>参数</a:t>
            </a:r>
            <a:r>
              <a:rPr sz="2000" dirty="0">
                <a:solidFill>
                  <a:srgbClr val="FF0000"/>
                </a:solidFill>
                <a:latin typeface="FangSong"/>
                <a:cs typeface="FangSong"/>
              </a:rPr>
              <a:t>更新</a:t>
            </a:r>
            <a:r>
              <a:rPr sz="2000" spc="-15" dirty="0">
                <a:solidFill>
                  <a:srgbClr val="FF0000"/>
                </a:solidFill>
                <a:latin typeface="FangSong"/>
                <a:cs typeface="FangSong"/>
              </a:rPr>
              <a:t>频</a:t>
            </a:r>
            <a:r>
              <a:rPr sz="2000" spc="5" dirty="0">
                <a:solidFill>
                  <a:srgbClr val="FF0000"/>
                </a:solidFill>
                <a:latin typeface="FangSong"/>
                <a:cs typeface="FangSong"/>
              </a:rPr>
              <a:t>繁</a:t>
            </a:r>
            <a:r>
              <a:rPr sz="2000" dirty="0">
                <a:latin typeface="Verdana"/>
                <a:cs typeface="Verdana"/>
              </a:rPr>
              <a:t>,</a:t>
            </a:r>
            <a:r>
              <a:rPr sz="2000" spc="-45" dirty="0">
                <a:latin typeface="Verdana"/>
                <a:cs typeface="Verdana"/>
              </a:rPr>
              <a:t> </a:t>
            </a:r>
            <a:r>
              <a:rPr sz="2000" spc="10" dirty="0">
                <a:latin typeface="FangSong"/>
                <a:cs typeface="FangSong"/>
              </a:rPr>
              <a:t>不同</a:t>
            </a:r>
            <a:r>
              <a:rPr sz="2000" dirty="0">
                <a:latin typeface="FangSong"/>
                <a:cs typeface="FangSong"/>
              </a:rPr>
              <a:t>样例 </a:t>
            </a:r>
            <a:r>
              <a:rPr sz="2000" spc="10" dirty="0">
                <a:latin typeface="FangSong"/>
                <a:cs typeface="FangSong"/>
              </a:rPr>
              <a:t>可能</a:t>
            </a:r>
            <a:r>
              <a:rPr sz="2000" dirty="0">
                <a:latin typeface="FangSong"/>
                <a:cs typeface="FangSong"/>
              </a:rPr>
              <a:t>抵</a:t>
            </a:r>
            <a:r>
              <a:rPr sz="2000" spc="5" dirty="0">
                <a:latin typeface="FangSong"/>
                <a:cs typeface="FangSong"/>
              </a:rPr>
              <a:t>消</a:t>
            </a:r>
            <a:r>
              <a:rPr sz="2000" dirty="0">
                <a:latin typeface="Verdana"/>
                <a:cs typeface="Verdana"/>
              </a:rPr>
              <a:t>,</a:t>
            </a:r>
            <a:r>
              <a:rPr sz="2000" spc="-55" dirty="0">
                <a:latin typeface="Verdana"/>
                <a:cs typeface="Verdana"/>
              </a:rPr>
              <a:t> </a:t>
            </a:r>
            <a:r>
              <a:rPr sz="2000" spc="10" dirty="0" err="1">
                <a:latin typeface="FangSong"/>
                <a:cs typeface="FangSong"/>
              </a:rPr>
              <a:t>需要</a:t>
            </a:r>
            <a:r>
              <a:rPr sz="2000" dirty="0" err="1">
                <a:latin typeface="FangSong"/>
                <a:cs typeface="FangSong"/>
              </a:rPr>
              <a:t>多次迭代</a:t>
            </a:r>
            <a:endParaRPr lang="en-US" sz="2000" dirty="0">
              <a:latin typeface="FangSong"/>
              <a:cs typeface="FangSong"/>
            </a:endParaRPr>
          </a:p>
          <a:p>
            <a:pPr marL="572135" marR="539115" indent="-342900">
              <a:spcBef>
                <a:spcPts val="1735"/>
              </a:spcBef>
              <a:buClr>
                <a:schemeClr val="tx1"/>
              </a:buClr>
              <a:buFont typeface="Arial" charset="0"/>
              <a:buChar char="•"/>
              <a:tabLst>
                <a:tab pos="572135" algn="l"/>
              </a:tabLst>
            </a:pPr>
            <a:endParaRPr lang="en-US" sz="2000" dirty="0">
              <a:latin typeface="FangSong"/>
              <a:cs typeface="FangSong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943601" y="1335025"/>
            <a:ext cx="4388713" cy="2613536"/>
          </a:xfrm>
          <a:prstGeom prst="rect">
            <a:avLst/>
          </a:prstGeom>
          <a:ln w="12192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96950"/>
            <a:r>
              <a:rPr sz="2400" dirty="0">
                <a:latin typeface="FangSong"/>
                <a:cs typeface="FangSong"/>
              </a:rPr>
              <a:t>累积</a:t>
            </a:r>
            <a:r>
              <a:rPr sz="2400" spc="-345" dirty="0">
                <a:latin typeface="FangSong"/>
                <a:cs typeface="FangSong"/>
              </a:rPr>
              <a:t> </a:t>
            </a:r>
            <a:r>
              <a:rPr sz="2400" spc="-20" dirty="0">
                <a:latin typeface="Verdana"/>
                <a:cs typeface="Verdana"/>
              </a:rPr>
              <a:t>BP</a:t>
            </a:r>
            <a:r>
              <a:rPr sz="2400" spc="5" dirty="0">
                <a:latin typeface="Verdana"/>
                <a:cs typeface="Verdana"/>
              </a:rPr>
              <a:t> </a:t>
            </a:r>
            <a:r>
              <a:rPr sz="2400" dirty="0">
                <a:latin typeface="FangSong"/>
                <a:cs typeface="FangSong"/>
              </a:rPr>
              <a:t>算法</a:t>
            </a:r>
          </a:p>
          <a:p>
            <a:pPr marL="622935" marR="418465" indent="-342900" algn="just">
              <a:lnSpc>
                <a:spcPts val="2340"/>
              </a:lnSpc>
              <a:spcBef>
                <a:spcPts val="1989"/>
              </a:spcBef>
              <a:buFont typeface="Arial" charset="0"/>
              <a:buChar char="•"/>
            </a:pPr>
            <a:r>
              <a:rPr sz="2000" dirty="0">
                <a:latin typeface="FangSong"/>
                <a:cs typeface="FangSong"/>
              </a:rPr>
              <a:t>其优化</a:t>
            </a:r>
            <a:r>
              <a:rPr sz="2000" spc="-15" dirty="0">
                <a:latin typeface="FangSong"/>
                <a:cs typeface="FangSong"/>
              </a:rPr>
              <a:t>目</a:t>
            </a:r>
            <a:r>
              <a:rPr sz="2000" dirty="0">
                <a:latin typeface="FangSong"/>
                <a:cs typeface="FangSong"/>
              </a:rPr>
              <a:t>标</a:t>
            </a:r>
            <a:r>
              <a:rPr sz="2000" spc="-15" dirty="0">
                <a:latin typeface="FangSong"/>
                <a:cs typeface="FangSong"/>
              </a:rPr>
              <a:t>是</a:t>
            </a:r>
            <a:r>
              <a:rPr sz="2000" dirty="0">
                <a:latin typeface="FangSong"/>
                <a:cs typeface="FangSong"/>
              </a:rPr>
              <a:t>最小化</a:t>
            </a:r>
            <a:r>
              <a:rPr sz="2000" spc="-15" dirty="0">
                <a:solidFill>
                  <a:srgbClr val="FF0000"/>
                </a:solidFill>
                <a:latin typeface="FangSong"/>
                <a:cs typeface="FangSong"/>
              </a:rPr>
              <a:t>整</a:t>
            </a:r>
            <a:r>
              <a:rPr sz="2000" dirty="0">
                <a:solidFill>
                  <a:srgbClr val="FF0000"/>
                </a:solidFill>
                <a:latin typeface="FangSong"/>
                <a:cs typeface="FangSong"/>
              </a:rPr>
              <a:t>个训练集</a:t>
            </a:r>
            <a:r>
              <a:rPr sz="2000" spc="-15" dirty="0">
                <a:solidFill>
                  <a:srgbClr val="FF0000"/>
                </a:solidFill>
                <a:latin typeface="FangSong"/>
                <a:cs typeface="FangSong"/>
              </a:rPr>
              <a:t>上</a:t>
            </a:r>
            <a:r>
              <a:rPr sz="2000" dirty="0">
                <a:solidFill>
                  <a:srgbClr val="FF0000"/>
                </a:solidFill>
                <a:latin typeface="FangSong"/>
                <a:cs typeface="FangSong"/>
              </a:rPr>
              <a:t>的</a:t>
            </a:r>
            <a:r>
              <a:rPr sz="2000" spc="-15" dirty="0">
                <a:solidFill>
                  <a:srgbClr val="FF0000"/>
                </a:solidFill>
                <a:latin typeface="FangSong"/>
                <a:cs typeface="FangSong"/>
              </a:rPr>
              <a:t>累</a:t>
            </a:r>
            <a:r>
              <a:rPr sz="2000" dirty="0">
                <a:solidFill>
                  <a:srgbClr val="FF0000"/>
                </a:solidFill>
                <a:latin typeface="FangSong"/>
                <a:cs typeface="FangSong"/>
              </a:rPr>
              <a:t>计误差</a:t>
            </a:r>
            <a:endParaRPr lang="en-US" sz="2000" dirty="0">
              <a:solidFill>
                <a:srgbClr val="FF0000"/>
              </a:solidFill>
              <a:latin typeface="FangSong"/>
              <a:cs typeface="FangSong"/>
            </a:endParaRPr>
          </a:p>
          <a:p>
            <a:pPr marL="622935" marR="418465" indent="-342900" algn="just">
              <a:lnSpc>
                <a:spcPts val="2340"/>
              </a:lnSpc>
              <a:spcBef>
                <a:spcPts val="1989"/>
              </a:spcBef>
              <a:buFont typeface="Arial" charset="0"/>
              <a:buChar char="•"/>
            </a:pPr>
            <a:r>
              <a:rPr sz="2000" dirty="0">
                <a:latin typeface="FangSong"/>
                <a:cs typeface="FangSong"/>
              </a:rPr>
              <a:t>读取整</a:t>
            </a:r>
            <a:r>
              <a:rPr sz="2000" spc="-15" dirty="0">
                <a:latin typeface="FangSong"/>
                <a:cs typeface="FangSong"/>
              </a:rPr>
              <a:t>个</a:t>
            </a:r>
            <a:r>
              <a:rPr sz="2000" dirty="0">
                <a:latin typeface="FangSong"/>
                <a:cs typeface="FangSong"/>
              </a:rPr>
              <a:t>训</a:t>
            </a:r>
            <a:r>
              <a:rPr sz="2000" spc="-15" dirty="0">
                <a:latin typeface="FangSong"/>
                <a:cs typeface="FangSong"/>
              </a:rPr>
              <a:t>练</a:t>
            </a:r>
            <a:r>
              <a:rPr sz="2000" dirty="0">
                <a:latin typeface="FangSong"/>
                <a:cs typeface="FangSong"/>
              </a:rPr>
              <a:t>集一遍</a:t>
            </a:r>
            <a:r>
              <a:rPr sz="2000" spc="-15" dirty="0">
                <a:latin typeface="FangSong"/>
                <a:cs typeface="FangSong"/>
              </a:rPr>
              <a:t>才</a:t>
            </a:r>
            <a:r>
              <a:rPr sz="2000" dirty="0">
                <a:latin typeface="FangSong"/>
                <a:cs typeface="FangSong"/>
              </a:rPr>
              <a:t>对</a:t>
            </a:r>
            <a:r>
              <a:rPr sz="2000" spc="10" dirty="0">
                <a:latin typeface="FangSong"/>
                <a:cs typeface="FangSong"/>
              </a:rPr>
              <a:t>参数</a:t>
            </a:r>
            <a:r>
              <a:rPr sz="2000" dirty="0">
                <a:latin typeface="FangSong"/>
                <a:cs typeface="FangSong"/>
              </a:rPr>
              <a:t>进行</a:t>
            </a:r>
            <a:r>
              <a:rPr sz="2000" spc="-15" dirty="0">
                <a:latin typeface="FangSong"/>
                <a:cs typeface="FangSong"/>
              </a:rPr>
              <a:t>更</a:t>
            </a:r>
            <a:r>
              <a:rPr sz="2000" spc="5" dirty="0">
                <a:latin typeface="FangSong"/>
                <a:cs typeface="FangSong"/>
              </a:rPr>
              <a:t>新</a:t>
            </a:r>
            <a:r>
              <a:rPr sz="2000" dirty="0">
                <a:latin typeface="Verdana"/>
                <a:cs typeface="Verdana"/>
              </a:rPr>
              <a:t>,</a:t>
            </a:r>
            <a:r>
              <a:rPr sz="2000" spc="-45" dirty="0">
                <a:latin typeface="Verdana"/>
                <a:cs typeface="Verdana"/>
              </a:rPr>
              <a:t> </a:t>
            </a:r>
            <a:r>
              <a:rPr sz="2000" spc="10" dirty="0" err="1">
                <a:solidFill>
                  <a:srgbClr val="FF0000"/>
                </a:solidFill>
                <a:latin typeface="FangSong"/>
                <a:cs typeface="FangSong"/>
              </a:rPr>
              <a:t>参数</a:t>
            </a:r>
            <a:r>
              <a:rPr sz="2000" dirty="0" err="1">
                <a:solidFill>
                  <a:srgbClr val="FF0000"/>
                </a:solidFill>
                <a:latin typeface="FangSong"/>
                <a:cs typeface="FangSong"/>
              </a:rPr>
              <a:t>更新频率较低</a:t>
            </a:r>
            <a:endParaRPr lang="en-US" sz="2000" dirty="0">
              <a:solidFill>
                <a:srgbClr val="FF0000"/>
              </a:solidFill>
              <a:latin typeface="FangSong"/>
              <a:cs typeface="FangSong"/>
            </a:endParaRPr>
          </a:p>
          <a:p>
            <a:pPr marL="622935" marR="418465" indent="-342900" algn="just">
              <a:lnSpc>
                <a:spcPts val="2340"/>
              </a:lnSpc>
              <a:spcBef>
                <a:spcPts val="1989"/>
              </a:spcBef>
              <a:buFont typeface="Arial" charset="0"/>
              <a:buChar char="•"/>
            </a:pPr>
            <a:endParaRPr lang="en-US" sz="2000" dirty="0">
              <a:solidFill>
                <a:srgbClr val="FF0000"/>
              </a:solidFill>
              <a:latin typeface="FangSong"/>
              <a:cs typeface="FangSong"/>
            </a:endParaRPr>
          </a:p>
        </p:txBody>
      </p:sp>
    </p:spTree>
    <p:extLst>
      <p:ext uri="{BB962C8B-B14F-4D97-AF65-F5344CB8AC3E}">
        <p14:creationId xmlns:p14="http://schemas.microsoft.com/office/powerpoint/2010/main" val="37860300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838200" y="990600"/>
            <a:ext cx="10668000" cy="50064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400" dirty="0">
                <a:latin typeface="FangSong"/>
                <a:cs typeface="FangSong"/>
              </a:rPr>
              <a:t>主要策略：</a:t>
            </a:r>
          </a:p>
          <a:p>
            <a:pPr>
              <a:spcBef>
                <a:spcPts val="45"/>
              </a:spcBef>
            </a:pPr>
            <a:endParaRPr sz="1950" dirty="0">
              <a:latin typeface="Times New Roman"/>
              <a:cs typeface="Times New Roman"/>
            </a:endParaRPr>
          </a:p>
          <a:p>
            <a:pPr marL="392430" indent="-342900">
              <a:buFont typeface="Wingdings"/>
              <a:buChar char=""/>
              <a:tabLst>
                <a:tab pos="393065" algn="l"/>
              </a:tabLst>
            </a:pPr>
            <a:r>
              <a:rPr sz="2200" spc="-20" dirty="0">
                <a:latin typeface="FangSong"/>
                <a:cs typeface="FangSong"/>
              </a:rPr>
              <a:t>早停</a:t>
            </a:r>
            <a:r>
              <a:rPr spc="-5" dirty="0">
                <a:latin typeface="Verdana"/>
                <a:cs typeface="Verdana"/>
              </a:rPr>
              <a:t>(e</a:t>
            </a:r>
            <a:r>
              <a:rPr dirty="0">
                <a:latin typeface="Verdana"/>
                <a:cs typeface="Verdana"/>
              </a:rPr>
              <a:t>arly</a:t>
            </a:r>
            <a:r>
              <a:rPr spc="-30" dirty="0">
                <a:latin typeface="Verdana"/>
                <a:cs typeface="Verdana"/>
              </a:rPr>
              <a:t> </a:t>
            </a:r>
            <a:r>
              <a:rPr dirty="0">
                <a:latin typeface="Verdana"/>
                <a:cs typeface="Verdana"/>
              </a:rPr>
              <a:t>sto</a:t>
            </a:r>
            <a:r>
              <a:rPr spc="-10" dirty="0">
                <a:latin typeface="Verdana"/>
                <a:cs typeface="Verdana"/>
              </a:rPr>
              <a:t>p</a:t>
            </a:r>
            <a:r>
              <a:rPr dirty="0">
                <a:latin typeface="Verdana"/>
                <a:cs typeface="Verdana"/>
              </a:rPr>
              <a:t>ping)</a:t>
            </a:r>
          </a:p>
          <a:p>
            <a:pPr marL="506730">
              <a:spcBef>
                <a:spcPts val="1730"/>
              </a:spcBef>
              <a:tabLst>
                <a:tab pos="849630" algn="l"/>
              </a:tabLst>
            </a:pPr>
            <a:r>
              <a:rPr sz="2200" spc="-10" dirty="0">
                <a:latin typeface="Arial"/>
                <a:cs typeface="Arial"/>
              </a:rPr>
              <a:t>•	</a:t>
            </a:r>
            <a:r>
              <a:rPr sz="2200" spc="-15" dirty="0">
                <a:latin typeface="FangSong"/>
                <a:cs typeface="FangSong"/>
              </a:rPr>
              <a:t>若训练误差</a:t>
            </a:r>
            <a:r>
              <a:rPr sz="2200" spc="-25" dirty="0">
                <a:latin typeface="FangSong"/>
                <a:cs typeface="FangSong"/>
              </a:rPr>
              <a:t>连续</a:t>
            </a:r>
            <a:r>
              <a:rPr sz="2200" spc="-335" dirty="0">
                <a:latin typeface="FangSong"/>
                <a:cs typeface="FangSong"/>
              </a:rPr>
              <a:t> </a:t>
            </a:r>
            <a:r>
              <a:rPr sz="2200" i="1" spc="-10" dirty="0">
                <a:latin typeface="Palatino Linotype"/>
                <a:cs typeface="Palatino Linotype"/>
              </a:rPr>
              <a:t>a</a:t>
            </a:r>
            <a:r>
              <a:rPr sz="2200" i="1" spc="200" dirty="0">
                <a:latin typeface="Palatino Linotype"/>
                <a:cs typeface="Palatino Linotype"/>
              </a:rPr>
              <a:t> </a:t>
            </a:r>
            <a:r>
              <a:rPr sz="2200" spc="-20" dirty="0">
                <a:latin typeface="FangSong"/>
                <a:cs typeface="FangSong"/>
              </a:rPr>
              <a:t>轮的变化</a:t>
            </a:r>
            <a:r>
              <a:rPr sz="2200" spc="-25" dirty="0">
                <a:latin typeface="FangSong"/>
                <a:cs typeface="FangSong"/>
              </a:rPr>
              <a:t>小于</a:t>
            </a:r>
            <a:r>
              <a:rPr sz="2200" spc="-345" dirty="0">
                <a:latin typeface="FangSong"/>
                <a:cs typeface="FangSong"/>
              </a:rPr>
              <a:t> </a:t>
            </a:r>
            <a:r>
              <a:rPr sz="2200" i="1" spc="-15" dirty="0">
                <a:latin typeface="Palatino Linotype"/>
                <a:cs typeface="Palatino Linotype"/>
              </a:rPr>
              <a:t>b</a:t>
            </a:r>
            <a:r>
              <a:rPr sz="2200" spc="-10" dirty="0">
                <a:latin typeface="Verdana"/>
                <a:cs typeface="Verdana"/>
              </a:rPr>
              <a:t>,</a:t>
            </a:r>
            <a:r>
              <a:rPr sz="2200" spc="-5" dirty="0">
                <a:latin typeface="Verdana"/>
                <a:cs typeface="Verdana"/>
              </a:rPr>
              <a:t> </a:t>
            </a:r>
            <a:r>
              <a:rPr sz="2200" spc="-15" dirty="0">
                <a:latin typeface="FangSong"/>
                <a:cs typeface="FangSong"/>
              </a:rPr>
              <a:t>则停止训练</a:t>
            </a:r>
            <a:endParaRPr sz="2200" dirty="0">
              <a:latin typeface="FangSong"/>
              <a:cs typeface="FangSong"/>
            </a:endParaRPr>
          </a:p>
          <a:p>
            <a:pPr marL="506730">
              <a:spcBef>
                <a:spcPts val="1725"/>
              </a:spcBef>
              <a:tabLst>
                <a:tab pos="849630" algn="l"/>
              </a:tabLst>
            </a:pPr>
            <a:r>
              <a:rPr sz="2200" spc="-10" dirty="0">
                <a:latin typeface="Arial"/>
                <a:cs typeface="Arial"/>
              </a:rPr>
              <a:t>•	</a:t>
            </a:r>
            <a:r>
              <a:rPr sz="2200" spc="-15" dirty="0">
                <a:latin typeface="FangSong"/>
                <a:cs typeface="FangSong"/>
              </a:rPr>
              <a:t>使用验证集</a:t>
            </a:r>
            <a:r>
              <a:rPr sz="2200" spc="-25" dirty="0">
                <a:latin typeface="FangSong"/>
                <a:cs typeface="FangSong"/>
              </a:rPr>
              <a:t>：</a:t>
            </a:r>
            <a:r>
              <a:rPr sz="2200" spc="-30" dirty="0">
                <a:latin typeface="FangSong"/>
                <a:cs typeface="FangSong"/>
              </a:rPr>
              <a:t>若</a:t>
            </a:r>
            <a:r>
              <a:rPr sz="2200" spc="-15" dirty="0">
                <a:latin typeface="FangSong"/>
                <a:cs typeface="FangSong"/>
              </a:rPr>
              <a:t>训</a:t>
            </a:r>
            <a:r>
              <a:rPr sz="2200" spc="-25" dirty="0">
                <a:latin typeface="FangSong"/>
                <a:cs typeface="FangSong"/>
              </a:rPr>
              <a:t>练误</a:t>
            </a:r>
            <a:r>
              <a:rPr sz="2200" spc="-15" dirty="0">
                <a:latin typeface="FangSong"/>
                <a:cs typeface="FangSong"/>
              </a:rPr>
              <a:t>差</a:t>
            </a:r>
            <a:r>
              <a:rPr sz="2200" spc="-25" dirty="0">
                <a:latin typeface="FangSong"/>
                <a:cs typeface="FangSong"/>
              </a:rPr>
              <a:t>降低</a:t>
            </a:r>
            <a:r>
              <a:rPr sz="2200" spc="-20" dirty="0">
                <a:latin typeface="FangSong"/>
                <a:cs typeface="FangSong"/>
              </a:rPr>
              <a:t>、</a:t>
            </a:r>
            <a:r>
              <a:rPr sz="2200" spc="-25" dirty="0">
                <a:latin typeface="FangSong"/>
                <a:cs typeface="FangSong"/>
              </a:rPr>
              <a:t>验</a:t>
            </a:r>
            <a:r>
              <a:rPr sz="2200" spc="-20" dirty="0">
                <a:latin typeface="FangSong"/>
                <a:cs typeface="FangSong"/>
              </a:rPr>
              <a:t>证误</a:t>
            </a:r>
            <a:r>
              <a:rPr sz="2200" spc="-25" dirty="0">
                <a:latin typeface="FangSong"/>
                <a:cs typeface="FangSong"/>
              </a:rPr>
              <a:t>差升</a:t>
            </a:r>
            <a:r>
              <a:rPr sz="2200" spc="-10" dirty="0">
                <a:latin typeface="FangSong"/>
                <a:cs typeface="FangSong"/>
              </a:rPr>
              <a:t>高</a:t>
            </a:r>
            <a:r>
              <a:rPr sz="2200" spc="-10" dirty="0">
                <a:latin typeface="Verdana"/>
                <a:cs typeface="Verdana"/>
              </a:rPr>
              <a:t>,</a:t>
            </a:r>
            <a:r>
              <a:rPr sz="2200" spc="-15" dirty="0">
                <a:latin typeface="Verdana"/>
                <a:cs typeface="Verdana"/>
              </a:rPr>
              <a:t> </a:t>
            </a:r>
            <a:r>
              <a:rPr sz="2200" spc="-20" dirty="0">
                <a:latin typeface="FangSong"/>
                <a:cs typeface="FangSong"/>
              </a:rPr>
              <a:t>则停</a:t>
            </a:r>
            <a:r>
              <a:rPr sz="2200" spc="-25" dirty="0">
                <a:latin typeface="FangSong"/>
                <a:cs typeface="FangSong"/>
              </a:rPr>
              <a:t>止训练</a:t>
            </a:r>
            <a:endParaRPr sz="2200" dirty="0">
              <a:latin typeface="FangSong"/>
              <a:cs typeface="FangSong"/>
            </a:endParaRPr>
          </a:p>
          <a:p>
            <a:pPr>
              <a:lnSpc>
                <a:spcPct val="100000"/>
              </a:lnSpc>
            </a:pPr>
            <a:endParaRPr sz="2200" dirty="0">
              <a:latin typeface="Times New Roman"/>
              <a:cs typeface="Times New Roman"/>
            </a:endParaRPr>
          </a:p>
          <a:p>
            <a:pPr marL="392430" indent="-342900">
              <a:spcBef>
                <a:spcPts val="1550"/>
              </a:spcBef>
              <a:buFont typeface="Wingdings"/>
              <a:buChar char=""/>
              <a:tabLst>
                <a:tab pos="393065" algn="l"/>
              </a:tabLst>
            </a:pPr>
            <a:r>
              <a:rPr sz="2200" spc="-15" dirty="0">
                <a:latin typeface="FangSong"/>
                <a:cs typeface="FangSong"/>
              </a:rPr>
              <a:t>正则</a:t>
            </a:r>
            <a:r>
              <a:rPr sz="2200" spc="-25" dirty="0">
                <a:latin typeface="FangSong"/>
                <a:cs typeface="FangSong"/>
              </a:rPr>
              <a:t>化</a:t>
            </a:r>
            <a:r>
              <a:rPr sz="2200" spc="-330" dirty="0">
                <a:latin typeface="FangSong"/>
                <a:cs typeface="FangSong"/>
              </a:rPr>
              <a:t> </a:t>
            </a:r>
            <a:r>
              <a:rPr spc="-15" dirty="0">
                <a:latin typeface="Verdana"/>
                <a:cs typeface="Verdana"/>
              </a:rPr>
              <a:t>(r</a:t>
            </a:r>
            <a:r>
              <a:rPr spc="-25" dirty="0">
                <a:latin typeface="Verdana"/>
                <a:cs typeface="Verdana"/>
              </a:rPr>
              <a:t>e</a:t>
            </a:r>
            <a:r>
              <a:rPr spc="-10" dirty="0">
                <a:latin typeface="Verdana"/>
                <a:cs typeface="Verdana"/>
              </a:rPr>
              <a:t>g</a:t>
            </a:r>
            <a:r>
              <a:rPr dirty="0">
                <a:latin typeface="Verdana"/>
                <a:cs typeface="Verdana"/>
              </a:rPr>
              <a:t>u</a:t>
            </a:r>
            <a:r>
              <a:rPr spc="5" dirty="0">
                <a:latin typeface="Verdana"/>
                <a:cs typeface="Verdana"/>
              </a:rPr>
              <a:t>l</a:t>
            </a:r>
            <a:r>
              <a:rPr spc="-10" dirty="0">
                <a:latin typeface="Verdana"/>
                <a:cs typeface="Verdana"/>
              </a:rPr>
              <a:t>ar</a:t>
            </a:r>
            <a:r>
              <a:rPr dirty="0">
                <a:latin typeface="Verdana"/>
                <a:cs typeface="Verdana"/>
              </a:rPr>
              <a:t>i</a:t>
            </a:r>
            <a:r>
              <a:rPr spc="-5" dirty="0">
                <a:latin typeface="Verdana"/>
                <a:cs typeface="Verdana"/>
              </a:rPr>
              <a:t>zat</a:t>
            </a:r>
            <a:r>
              <a:rPr spc="10" dirty="0">
                <a:latin typeface="Verdana"/>
                <a:cs typeface="Verdana"/>
              </a:rPr>
              <a:t>i</a:t>
            </a:r>
            <a:r>
              <a:rPr spc="-15" dirty="0">
                <a:latin typeface="Verdana"/>
                <a:cs typeface="Verdana"/>
              </a:rPr>
              <a:t>on)</a:t>
            </a:r>
            <a:endParaRPr dirty="0">
              <a:latin typeface="Verdana"/>
              <a:cs typeface="Verdana"/>
            </a:endParaRPr>
          </a:p>
          <a:p>
            <a:pPr marL="972819" indent="-466090">
              <a:spcBef>
                <a:spcPts val="1725"/>
              </a:spcBef>
              <a:tabLst>
                <a:tab pos="849630" algn="l"/>
              </a:tabLst>
            </a:pPr>
            <a:r>
              <a:rPr sz="2200" spc="-10" dirty="0">
                <a:latin typeface="Arial"/>
                <a:cs typeface="Arial"/>
              </a:rPr>
              <a:t>•	</a:t>
            </a:r>
            <a:r>
              <a:rPr sz="2200" spc="-15" dirty="0">
                <a:latin typeface="FangSong"/>
                <a:cs typeface="FangSong"/>
              </a:rPr>
              <a:t>在</a:t>
            </a:r>
            <a:r>
              <a:rPr sz="2200" spc="-25" dirty="0">
                <a:latin typeface="FangSong"/>
                <a:cs typeface="FangSong"/>
              </a:rPr>
              <a:t>误差</a:t>
            </a:r>
            <a:r>
              <a:rPr sz="2200" spc="-10" dirty="0">
                <a:latin typeface="FangSong"/>
                <a:cs typeface="FangSong"/>
              </a:rPr>
              <a:t>目</a:t>
            </a:r>
            <a:r>
              <a:rPr sz="2200" spc="-25" dirty="0">
                <a:latin typeface="FangSong"/>
                <a:cs typeface="FangSong"/>
              </a:rPr>
              <a:t>标</a:t>
            </a:r>
            <a:r>
              <a:rPr sz="2200" spc="-10" dirty="0">
                <a:latin typeface="FangSong"/>
                <a:cs typeface="FangSong"/>
              </a:rPr>
              <a:t>函</a:t>
            </a:r>
            <a:r>
              <a:rPr sz="2200" spc="-35" dirty="0">
                <a:latin typeface="FangSong"/>
                <a:cs typeface="FangSong"/>
              </a:rPr>
              <a:t>数</a:t>
            </a:r>
            <a:r>
              <a:rPr sz="2200" spc="-25" dirty="0">
                <a:latin typeface="FangSong"/>
                <a:cs typeface="FangSong"/>
              </a:rPr>
              <a:t>中</a:t>
            </a:r>
            <a:r>
              <a:rPr sz="2200" spc="-10" dirty="0">
                <a:solidFill>
                  <a:srgbClr val="FF0000"/>
                </a:solidFill>
                <a:latin typeface="FangSong"/>
                <a:cs typeface="FangSong"/>
              </a:rPr>
              <a:t>增</a:t>
            </a:r>
            <a:r>
              <a:rPr sz="2200" spc="-25" dirty="0">
                <a:solidFill>
                  <a:srgbClr val="FF0000"/>
                </a:solidFill>
                <a:latin typeface="FangSong"/>
                <a:cs typeface="FangSong"/>
              </a:rPr>
              <a:t>加</a:t>
            </a:r>
            <a:r>
              <a:rPr sz="2200" spc="-10" dirty="0">
                <a:solidFill>
                  <a:srgbClr val="FF0000"/>
                </a:solidFill>
                <a:latin typeface="FangSong"/>
                <a:cs typeface="FangSong"/>
              </a:rPr>
              <a:t>一</a:t>
            </a:r>
            <a:r>
              <a:rPr sz="2200" spc="-25" dirty="0">
                <a:solidFill>
                  <a:srgbClr val="FF0000"/>
                </a:solidFill>
                <a:latin typeface="FangSong"/>
                <a:cs typeface="FangSong"/>
              </a:rPr>
              <a:t>项描</a:t>
            </a:r>
            <a:r>
              <a:rPr sz="2200" spc="-10" dirty="0">
                <a:solidFill>
                  <a:srgbClr val="FF0000"/>
                </a:solidFill>
                <a:latin typeface="FangSong"/>
                <a:cs typeface="FangSong"/>
              </a:rPr>
              <a:t>述</a:t>
            </a:r>
            <a:r>
              <a:rPr sz="2200" spc="-25" dirty="0">
                <a:solidFill>
                  <a:srgbClr val="FF0000"/>
                </a:solidFill>
                <a:latin typeface="FangSong"/>
                <a:cs typeface="FangSong"/>
              </a:rPr>
              <a:t>网络复杂度</a:t>
            </a:r>
            <a:endParaRPr sz="2200" dirty="0">
              <a:solidFill>
                <a:srgbClr val="FF0000"/>
              </a:solidFill>
              <a:latin typeface="FangSong"/>
              <a:cs typeface="FangSong"/>
            </a:endParaRPr>
          </a:p>
          <a:p>
            <a:pPr>
              <a:spcBef>
                <a:spcPts val="32"/>
              </a:spcBef>
            </a:pPr>
            <a:endParaRPr sz="2400" dirty="0">
              <a:latin typeface="Times New Roman"/>
              <a:cs typeface="Times New Roman"/>
            </a:endParaRPr>
          </a:p>
          <a:p>
            <a:pPr marL="972819"/>
            <a:r>
              <a:rPr sz="2000" dirty="0">
                <a:latin typeface="FangSong"/>
                <a:cs typeface="FangSong"/>
              </a:rPr>
              <a:t>例如</a:t>
            </a:r>
          </a:p>
          <a:p>
            <a:pPr>
              <a:lnSpc>
                <a:spcPct val="100000"/>
              </a:lnSpc>
            </a:pPr>
            <a:endParaRPr sz="2000" dirty="0">
              <a:latin typeface="Times New Roman"/>
              <a:cs typeface="Times New Roman"/>
            </a:endParaRPr>
          </a:p>
          <a:p>
            <a:pPr marL="4365625" marR="706120">
              <a:lnSpc>
                <a:spcPts val="2100"/>
              </a:lnSpc>
              <a:spcBef>
                <a:spcPts val="1480"/>
              </a:spcBef>
            </a:pPr>
            <a:r>
              <a:rPr dirty="0">
                <a:solidFill>
                  <a:srgbClr val="00AF50"/>
                </a:solidFill>
                <a:latin typeface="FangSong"/>
                <a:cs typeface="FangSong"/>
              </a:rPr>
              <a:t>偏好比较小的连接权和阈值， 使网络输出更“光滑”</a:t>
            </a:r>
            <a:endParaRPr dirty="0">
              <a:latin typeface="FangSong"/>
              <a:cs typeface="FangSong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缓解过拟合</a:t>
            </a:r>
            <a:endParaRPr lang="zh-CN" altLang="en-US" dirty="0"/>
          </a:p>
        </p:txBody>
      </p:sp>
      <p:sp>
        <p:nvSpPr>
          <p:cNvPr id="3" name="object 3"/>
          <p:cNvSpPr/>
          <p:nvPr/>
        </p:nvSpPr>
        <p:spPr>
          <a:xfrm>
            <a:off x="3471672" y="4692396"/>
            <a:ext cx="4064508" cy="9540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941315" y="5647182"/>
            <a:ext cx="1597025" cy="0"/>
          </a:xfrm>
          <a:custGeom>
            <a:avLst/>
            <a:gdLst/>
            <a:ahLst/>
            <a:cxnLst/>
            <a:rect l="l" t="t" r="r" b="b"/>
            <a:pathLst>
              <a:path w="1597025">
                <a:moveTo>
                  <a:pt x="0" y="0"/>
                </a:moveTo>
                <a:lnTo>
                  <a:pt x="1596517" y="0"/>
                </a:lnTo>
              </a:path>
            </a:pathLst>
          </a:custGeom>
          <a:ln w="22860">
            <a:solidFill>
              <a:srgbClr val="00AF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63946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缓解过拟合（续）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922779" y="1153953"/>
            <a:ext cx="8051800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400" dirty="0">
                <a:latin typeface="FangSong"/>
                <a:cs typeface="FangSong"/>
              </a:rPr>
              <a:t>主要策略：</a:t>
            </a:r>
          </a:p>
        </p:txBody>
      </p:sp>
      <p:sp>
        <p:nvSpPr>
          <p:cNvPr id="6" name="矩形 5"/>
          <p:cNvSpPr/>
          <p:nvPr/>
        </p:nvSpPr>
        <p:spPr>
          <a:xfrm>
            <a:off x="3471672" y="1066800"/>
            <a:ext cx="22098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9530">
              <a:spcBef>
                <a:spcPts val="1550"/>
              </a:spcBef>
              <a:tabLst>
                <a:tab pos="393065" algn="l"/>
              </a:tabLst>
            </a:pPr>
            <a:r>
              <a:rPr lang="en-US" altLang="zh-CN" sz="2800" b="1" spc="-15" dirty="0">
                <a:solidFill>
                  <a:srgbClr val="FF0000"/>
                </a:solidFill>
                <a:latin typeface="Verdana"/>
                <a:cs typeface="Verdana"/>
              </a:rPr>
              <a:t>Dropout</a:t>
            </a:r>
            <a:endParaRPr lang="en-US" altLang="zh-CN" sz="2800" b="1">
              <a:solidFill>
                <a:srgbClr val="FF0000"/>
              </a:solidFill>
              <a:latin typeface="Verdana"/>
              <a:cs typeface="Verdan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5789" y="1814534"/>
            <a:ext cx="5900421" cy="3152016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1930274" y="5257800"/>
            <a:ext cx="804430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rgbClr val="333333"/>
                </a:solidFill>
                <a:latin typeface="microsoft yahei" charset="-122"/>
              </a:rPr>
              <a:t>上图</a:t>
            </a:r>
            <a:r>
              <a:rPr lang="en-US" altLang="zh-CN" sz="2000" dirty="0">
                <a:solidFill>
                  <a:srgbClr val="333333"/>
                </a:solidFill>
                <a:latin typeface="microsoft yahei" charset="-122"/>
              </a:rPr>
              <a:t>a</a:t>
            </a:r>
            <a:r>
              <a:rPr lang="zh-CN" altLang="en-US" sz="2000" dirty="0">
                <a:solidFill>
                  <a:srgbClr val="333333"/>
                </a:solidFill>
                <a:latin typeface="microsoft yahei" charset="-122"/>
              </a:rPr>
              <a:t>是标准的一个全连接的神经网络，</a:t>
            </a:r>
            <a:r>
              <a:rPr lang="en-US" altLang="zh-CN" sz="2000" dirty="0">
                <a:solidFill>
                  <a:srgbClr val="FF0000"/>
                </a:solidFill>
                <a:latin typeface="microsoft yahei" charset="-122"/>
              </a:rPr>
              <a:t>b</a:t>
            </a:r>
            <a:r>
              <a:rPr lang="zh-CN" altLang="en-US" sz="2000" dirty="0">
                <a:solidFill>
                  <a:srgbClr val="FF0000"/>
                </a:solidFill>
                <a:latin typeface="microsoft yahei" charset="-122"/>
              </a:rPr>
              <a:t>是对</a:t>
            </a:r>
            <a:r>
              <a:rPr lang="en-US" altLang="zh-CN" sz="2000" dirty="0">
                <a:solidFill>
                  <a:srgbClr val="FF0000"/>
                </a:solidFill>
                <a:latin typeface="microsoft yahei" charset="-122"/>
              </a:rPr>
              <a:t>a</a:t>
            </a:r>
            <a:r>
              <a:rPr lang="zh-CN" altLang="en-US" sz="2000" dirty="0">
                <a:solidFill>
                  <a:srgbClr val="FF0000"/>
                </a:solidFill>
                <a:latin typeface="microsoft yahei" charset="-122"/>
              </a:rPr>
              <a:t>应用了</a:t>
            </a:r>
            <a:r>
              <a:rPr lang="en-US" altLang="zh-CN" sz="2000" dirty="0">
                <a:solidFill>
                  <a:srgbClr val="FF0000"/>
                </a:solidFill>
                <a:latin typeface="microsoft yahei" charset="-122"/>
              </a:rPr>
              <a:t>dropout</a:t>
            </a:r>
            <a:r>
              <a:rPr lang="zh-CN" altLang="en-US" sz="2000" dirty="0">
                <a:solidFill>
                  <a:srgbClr val="FF0000"/>
                </a:solidFill>
                <a:latin typeface="microsoft yahei" charset="-122"/>
              </a:rPr>
              <a:t>的结果</a:t>
            </a:r>
            <a:r>
              <a:rPr lang="zh-CN" altLang="en-US" sz="2000" dirty="0">
                <a:solidFill>
                  <a:srgbClr val="333333"/>
                </a:solidFill>
                <a:latin typeface="microsoft yahei" charset="-122"/>
              </a:rPr>
              <a:t>，它会以一定的概率</a:t>
            </a:r>
            <a:r>
              <a:rPr lang="en-US" altLang="zh-CN" sz="2000" dirty="0">
                <a:solidFill>
                  <a:srgbClr val="333333"/>
                </a:solidFill>
                <a:latin typeface="microsoft yahei" charset="-122"/>
              </a:rPr>
              <a:t>(dropout probability)</a:t>
            </a:r>
            <a:r>
              <a:rPr lang="zh-CN" altLang="en-US" sz="2000" dirty="0">
                <a:solidFill>
                  <a:srgbClr val="333333"/>
                </a:solidFill>
                <a:latin typeface="microsoft yahei" charset="-122"/>
              </a:rPr>
              <a:t>随机的丢弃掉一些神经元。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102728938"/>
      </p:ext>
    </p:extLst>
  </p:cSld>
  <p:clrMapOvr>
    <a:masterClrMapping/>
  </p:clrMapOvr>
  <p:extLst mod="1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实例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1400" y="1612900"/>
            <a:ext cx="7569200" cy="3619500"/>
          </a:xfrm>
          <a:prstGeom prst="rect">
            <a:avLst/>
          </a:prstGeom>
        </p:spPr>
      </p:pic>
      <p:sp>
        <p:nvSpPr>
          <p:cNvPr id="7" name="object 4"/>
          <p:cNvSpPr/>
          <p:nvPr/>
        </p:nvSpPr>
        <p:spPr>
          <a:xfrm>
            <a:off x="2311400" y="2836990"/>
            <a:ext cx="7670800" cy="1125411"/>
          </a:xfrm>
          <a:custGeom>
            <a:avLst/>
            <a:gdLst/>
            <a:ahLst/>
            <a:cxnLst/>
            <a:rect l="l" t="t" r="r" b="b"/>
            <a:pathLst>
              <a:path w="745489" h="955675">
                <a:moveTo>
                  <a:pt x="0" y="955548"/>
                </a:moveTo>
                <a:lnTo>
                  <a:pt x="745236" y="955548"/>
                </a:lnTo>
                <a:lnTo>
                  <a:pt x="745236" y="0"/>
                </a:lnTo>
                <a:lnTo>
                  <a:pt x="0" y="0"/>
                </a:lnTo>
                <a:lnTo>
                  <a:pt x="0" y="955548"/>
                </a:lnTo>
                <a:close/>
              </a:path>
            </a:pathLst>
          </a:custGeom>
          <a:ln w="28956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73941884"/>
      </p:ext>
    </p:extLst>
  </p:cSld>
  <p:clrMapOvr>
    <a:masterClrMapping/>
  </p:clrMapOvr>
  <p:extLst mod="1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四、全局最小与局部极小</a:t>
            </a:r>
          </a:p>
        </p:txBody>
      </p:sp>
    </p:spTree>
    <p:extLst>
      <p:ext uri="{BB962C8B-B14F-4D97-AF65-F5344CB8AC3E}">
        <p14:creationId xmlns:p14="http://schemas.microsoft.com/office/powerpoint/2010/main" val="1903918146"/>
      </p:ext>
    </p:extLst>
  </p:cSld>
  <p:clrMapOvr>
    <a:masterClrMapping/>
  </p:clrMapOvr>
  <p:extLst mod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神经网络发展回顾</a:t>
            </a:r>
            <a:endParaRPr lang="zh-CN" altLang="en-US" dirty="0"/>
          </a:p>
        </p:txBody>
      </p:sp>
      <p:sp>
        <p:nvSpPr>
          <p:cNvPr id="3" name="object 3"/>
          <p:cNvSpPr/>
          <p:nvPr/>
        </p:nvSpPr>
        <p:spPr>
          <a:xfrm>
            <a:off x="7406640" y="1898904"/>
            <a:ext cx="1278636" cy="188518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313080" y="2657900"/>
            <a:ext cx="3641090" cy="1130300"/>
          </a:xfrm>
          <a:custGeom>
            <a:avLst/>
            <a:gdLst/>
            <a:ahLst/>
            <a:cxnLst/>
            <a:rect l="l" t="t" r="r" b="b"/>
            <a:pathLst>
              <a:path w="3641090" h="1130300">
                <a:moveTo>
                  <a:pt x="2334358" y="1023620"/>
                </a:moveTo>
                <a:lnTo>
                  <a:pt x="1389985" y="1023620"/>
                </a:lnTo>
                <a:lnTo>
                  <a:pt x="1401222" y="1031240"/>
                </a:lnTo>
                <a:lnTo>
                  <a:pt x="1437996" y="1050290"/>
                </a:lnTo>
                <a:lnTo>
                  <a:pt x="1464926" y="1061720"/>
                </a:lnTo>
                <a:lnTo>
                  <a:pt x="1479073" y="1068070"/>
                </a:lnTo>
                <a:lnTo>
                  <a:pt x="1524081" y="1083310"/>
                </a:lnTo>
                <a:lnTo>
                  <a:pt x="1572646" y="1097280"/>
                </a:lnTo>
                <a:lnTo>
                  <a:pt x="1642290" y="1112520"/>
                </a:lnTo>
                <a:lnTo>
                  <a:pt x="1697706" y="1120140"/>
                </a:lnTo>
                <a:lnTo>
                  <a:pt x="1742836" y="1125220"/>
                </a:lnTo>
                <a:lnTo>
                  <a:pt x="1788038" y="1129030"/>
                </a:lnTo>
                <a:lnTo>
                  <a:pt x="1833128" y="1130300"/>
                </a:lnTo>
                <a:lnTo>
                  <a:pt x="1922246" y="1130300"/>
                </a:lnTo>
                <a:lnTo>
                  <a:pt x="2008731" y="1122680"/>
                </a:lnTo>
                <a:lnTo>
                  <a:pt x="2050530" y="1117600"/>
                </a:lnTo>
                <a:lnTo>
                  <a:pt x="2130331" y="1102360"/>
                </a:lnTo>
                <a:lnTo>
                  <a:pt x="2167968" y="1093470"/>
                </a:lnTo>
                <a:lnTo>
                  <a:pt x="2237804" y="1070610"/>
                </a:lnTo>
                <a:lnTo>
                  <a:pt x="2299174" y="1043940"/>
                </a:lnTo>
                <a:lnTo>
                  <a:pt x="2326228" y="1028700"/>
                </a:lnTo>
                <a:lnTo>
                  <a:pt x="2334358" y="1023620"/>
                </a:lnTo>
                <a:close/>
              </a:path>
              <a:path w="3641090" h="1130300">
                <a:moveTo>
                  <a:pt x="3022245" y="924560"/>
                </a:moveTo>
                <a:lnTo>
                  <a:pt x="491841" y="924560"/>
                </a:lnTo>
                <a:lnTo>
                  <a:pt x="494000" y="925830"/>
                </a:lnTo>
                <a:lnTo>
                  <a:pt x="496286" y="928370"/>
                </a:lnTo>
                <a:lnTo>
                  <a:pt x="498699" y="929640"/>
                </a:lnTo>
                <a:lnTo>
                  <a:pt x="527985" y="948690"/>
                </a:lnTo>
                <a:lnTo>
                  <a:pt x="560256" y="966470"/>
                </a:lnTo>
                <a:lnTo>
                  <a:pt x="595282" y="981710"/>
                </a:lnTo>
                <a:lnTo>
                  <a:pt x="632833" y="996950"/>
                </a:lnTo>
                <a:lnTo>
                  <a:pt x="672681" y="1010920"/>
                </a:lnTo>
                <a:lnTo>
                  <a:pt x="714595" y="1022350"/>
                </a:lnTo>
                <a:lnTo>
                  <a:pt x="758348" y="1032510"/>
                </a:lnTo>
                <a:lnTo>
                  <a:pt x="803708" y="1041400"/>
                </a:lnTo>
                <a:lnTo>
                  <a:pt x="850447" y="1049020"/>
                </a:lnTo>
                <a:lnTo>
                  <a:pt x="898336" y="1055370"/>
                </a:lnTo>
                <a:lnTo>
                  <a:pt x="947145" y="1059180"/>
                </a:lnTo>
                <a:lnTo>
                  <a:pt x="996644" y="1061720"/>
                </a:lnTo>
                <a:lnTo>
                  <a:pt x="1046605" y="1062990"/>
                </a:lnTo>
                <a:lnTo>
                  <a:pt x="1096798" y="1062990"/>
                </a:lnTo>
                <a:lnTo>
                  <a:pt x="1146994" y="1060450"/>
                </a:lnTo>
                <a:lnTo>
                  <a:pt x="1196963" y="1056640"/>
                </a:lnTo>
                <a:lnTo>
                  <a:pt x="1246476" y="1051560"/>
                </a:lnTo>
                <a:lnTo>
                  <a:pt x="1295303" y="1043940"/>
                </a:lnTo>
                <a:lnTo>
                  <a:pt x="1343216" y="1035050"/>
                </a:lnTo>
                <a:lnTo>
                  <a:pt x="1389985" y="1023620"/>
                </a:lnTo>
                <a:lnTo>
                  <a:pt x="2334358" y="1023620"/>
                </a:lnTo>
                <a:lnTo>
                  <a:pt x="2350618" y="1013460"/>
                </a:lnTo>
                <a:lnTo>
                  <a:pt x="2372163" y="995680"/>
                </a:lnTo>
                <a:lnTo>
                  <a:pt x="2390679" y="977900"/>
                </a:lnTo>
                <a:lnTo>
                  <a:pt x="2405985" y="960120"/>
                </a:lnTo>
                <a:lnTo>
                  <a:pt x="2921303" y="960120"/>
                </a:lnTo>
                <a:lnTo>
                  <a:pt x="2948075" y="952500"/>
                </a:lnTo>
                <a:lnTo>
                  <a:pt x="2977560" y="942340"/>
                </a:lnTo>
                <a:lnTo>
                  <a:pt x="3005171" y="932180"/>
                </a:lnTo>
                <a:lnTo>
                  <a:pt x="3022245" y="924560"/>
                </a:lnTo>
                <a:close/>
              </a:path>
              <a:path w="3641090" h="1130300">
                <a:moveTo>
                  <a:pt x="2921303" y="960120"/>
                </a:moveTo>
                <a:lnTo>
                  <a:pt x="2405985" y="960120"/>
                </a:lnTo>
                <a:lnTo>
                  <a:pt x="2489869" y="977900"/>
                </a:lnTo>
                <a:lnTo>
                  <a:pt x="2515062" y="980440"/>
                </a:lnTo>
                <a:lnTo>
                  <a:pt x="2527825" y="982980"/>
                </a:lnTo>
                <a:lnTo>
                  <a:pt x="2593026" y="989330"/>
                </a:lnTo>
                <a:lnTo>
                  <a:pt x="2606291" y="989330"/>
                </a:lnTo>
                <a:lnTo>
                  <a:pt x="2619614" y="990600"/>
                </a:lnTo>
                <a:lnTo>
                  <a:pt x="2699796" y="990600"/>
                </a:lnTo>
                <a:lnTo>
                  <a:pt x="2776951" y="985520"/>
                </a:lnTo>
                <a:lnTo>
                  <a:pt x="2849635" y="975360"/>
                </a:lnTo>
                <a:lnTo>
                  <a:pt x="2883986" y="969010"/>
                </a:lnTo>
                <a:lnTo>
                  <a:pt x="2916841" y="961390"/>
                </a:lnTo>
                <a:lnTo>
                  <a:pt x="2921303" y="960120"/>
                </a:lnTo>
                <a:close/>
              </a:path>
              <a:path w="3641090" h="1130300">
                <a:moveTo>
                  <a:pt x="950166" y="100330"/>
                </a:moveTo>
                <a:lnTo>
                  <a:pt x="836888" y="100330"/>
                </a:lnTo>
                <a:lnTo>
                  <a:pt x="817977" y="101600"/>
                </a:lnTo>
                <a:lnTo>
                  <a:pt x="727636" y="109220"/>
                </a:lnTo>
                <a:lnTo>
                  <a:pt x="684877" y="115570"/>
                </a:lnTo>
                <a:lnTo>
                  <a:pt x="643893" y="123190"/>
                </a:lnTo>
                <a:lnTo>
                  <a:pt x="604809" y="133350"/>
                </a:lnTo>
                <a:lnTo>
                  <a:pt x="567750" y="143510"/>
                </a:lnTo>
                <a:lnTo>
                  <a:pt x="500205" y="166370"/>
                </a:lnTo>
                <a:lnTo>
                  <a:pt x="442260" y="194310"/>
                </a:lnTo>
                <a:lnTo>
                  <a:pt x="394914" y="224790"/>
                </a:lnTo>
                <a:lnTo>
                  <a:pt x="359168" y="259080"/>
                </a:lnTo>
                <a:lnTo>
                  <a:pt x="336021" y="294640"/>
                </a:lnTo>
                <a:lnTo>
                  <a:pt x="326475" y="332740"/>
                </a:lnTo>
                <a:lnTo>
                  <a:pt x="327114" y="353060"/>
                </a:lnTo>
                <a:lnTo>
                  <a:pt x="331529" y="372110"/>
                </a:lnTo>
                <a:lnTo>
                  <a:pt x="328468" y="375920"/>
                </a:lnTo>
                <a:lnTo>
                  <a:pt x="260720" y="381000"/>
                </a:lnTo>
                <a:lnTo>
                  <a:pt x="212813" y="388620"/>
                </a:lnTo>
                <a:lnTo>
                  <a:pt x="168111" y="400050"/>
                </a:lnTo>
                <a:lnTo>
                  <a:pt x="127257" y="412750"/>
                </a:lnTo>
                <a:lnTo>
                  <a:pt x="90893" y="427990"/>
                </a:lnTo>
                <a:lnTo>
                  <a:pt x="50503" y="452120"/>
                </a:lnTo>
                <a:lnTo>
                  <a:pt x="15240" y="486410"/>
                </a:lnTo>
                <a:lnTo>
                  <a:pt x="530" y="521970"/>
                </a:lnTo>
                <a:lnTo>
                  <a:pt x="0" y="534670"/>
                </a:lnTo>
                <a:lnTo>
                  <a:pt x="1587" y="546100"/>
                </a:lnTo>
                <a:lnTo>
                  <a:pt x="18636" y="581660"/>
                </a:lnTo>
                <a:lnTo>
                  <a:pt x="53243" y="615950"/>
                </a:lnTo>
                <a:lnTo>
                  <a:pt x="85514" y="636270"/>
                </a:lnTo>
                <a:lnTo>
                  <a:pt x="124757" y="654050"/>
                </a:lnTo>
                <a:lnTo>
                  <a:pt x="170638" y="669290"/>
                </a:lnTo>
                <a:lnTo>
                  <a:pt x="155909" y="676910"/>
                </a:lnTo>
                <a:lnTo>
                  <a:pt x="142451" y="685800"/>
                </a:lnTo>
                <a:lnTo>
                  <a:pt x="130287" y="693420"/>
                </a:lnTo>
                <a:lnTo>
                  <a:pt x="119440" y="702310"/>
                </a:lnTo>
                <a:lnTo>
                  <a:pt x="89660" y="739140"/>
                </a:lnTo>
                <a:lnTo>
                  <a:pt x="82295" y="769620"/>
                </a:lnTo>
                <a:lnTo>
                  <a:pt x="82718" y="778510"/>
                </a:lnTo>
                <a:lnTo>
                  <a:pt x="105579" y="825500"/>
                </a:lnTo>
                <a:lnTo>
                  <a:pt x="145032" y="857250"/>
                </a:lnTo>
                <a:lnTo>
                  <a:pt x="180265" y="876300"/>
                </a:lnTo>
                <a:lnTo>
                  <a:pt x="200247" y="883920"/>
                </a:lnTo>
                <a:lnTo>
                  <a:pt x="221666" y="892810"/>
                </a:lnTo>
                <a:lnTo>
                  <a:pt x="268395" y="905510"/>
                </a:lnTo>
                <a:lnTo>
                  <a:pt x="319615" y="915670"/>
                </a:lnTo>
                <a:lnTo>
                  <a:pt x="403033" y="924560"/>
                </a:lnTo>
                <a:lnTo>
                  <a:pt x="432176" y="925830"/>
                </a:lnTo>
                <a:lnTo>
                  <a:pt x="461814" y="925830"/>
                </a:lnTo>
                <a:lnTo>
                  <a:pt x="491841" y="924560"/>
                </a:lnTo>
                <a:lnTo>
                  <a:pt x="3022245" y="924560"/>
                </a:lnTo>
                <a:lnTo>
                  <a:pt x="3075498" y="895350"/>
                </a:lnTo>
                <a:lnTo>
                  <a:pt x="3110700" y="866140"/>
                </a:lnTo>
                <a:lnTo>
                  <a:pt x="3135379" y="835660"/>
                </a:lnTo>
                <a:lnTo>
                  <a:pt x="3150459" y="786130"/>
                </a:lnTo>
                <a:lnTo>
                  <a:pt x="3164973" y="786130"/>
                </a:lnTo>
                <a:lnTo>
                  <a:pt x="3207980" y="782320"/>
                </a:lnTo>
                <a:lnTo>
                  <a:pt x="3222115" y="779780"/>
                </a:lnTo>
                <a:lnTo>
                  <a:pt x="3250043" y="777240"/>
                </a:lnTo>
                <a:lnTo>
                  <a:pt x="3356234" y="756920"/>
                </a:lnTo>
                <a:lnTo>
                  <a:pt x="3381134" y="749300"/>
                </a:lnTo>
                <a:lnTo>
                  <a:pt x="3393301" y="746760"/>
                </a:lnTo>
                <a:lnTo>
                  <a:pt x="3452960" y="726440"/>
                </a:lnTo>
                <a:lnTo>
                  <a:pt x="3515602" y="698500"/>
                </a:lnTo>
                <a:lnTo>
                  <a:pt x="3565804" y="666750"/>
                </a:lnTo>
                <a:lnTo>
                  <a:pt x="3603378" y="632460"/>
                </a:lnTo>
                <a:lnTo>
                  <a:pt x="3628140" y="596900"/>
                </a:lnTo>
                <a:lnTo>
                  <a:pt x="3639902" y="560070"/>
                </a:lnTo>
                <a:lnTo>
                  <a:pt x="3640850" y="541020"/>
                </a:lnTo>
                <a:lnTo>
                  <a:pt x="3638479" y="521970"/>
                </a:lnTo>
                <a:lnTo>
                  <a:pt x="3623684" y="485140"/>
                </a:lnTo>
                <a:lnTo>
                  <a:pt x="3595331" y="448310"/>
                </a:lnTo>
                <a:lnTo>
                  <a:pt x="3553234" y="412750"/>
                </a:lnTo>
                <a:lnTo>
                  <a:pt x="3526974" y="394970"/>
                </a:lnTo>
                <a:lnTo>
                  <a:pt x="3535302" y="386080"/>
                </a:lnTo>
                <a:lnTo>
                  <a:pt x="3542381" y="375920"/>
                </a:lnTo>
                <a:lnTo>
                  <a:pt x="3550620" y="360680"/>
                </a:lnTo>
                <a:lnTo>
                  <a:pt x="3555845" y="345440"/>
                </a:lnTo>
                <a:lnTo>
                  <a:pt x="3558136" y="330200"/>
                </a:lnTo>
                <a:lnTo>
                  <a:pt x="3557573" y="314960"/>
                </a:lnTo>
                <a:lnTo>
                  <a:pt x="3539558" y="271780"/>
                </a:lnTo>
                <a:lnTo>
                  <a:pt x="3498730" y="231140"/>
                </a:lnTo>
                <a:lnTo>
                  <a:pt x="3459902" y="205740"/>
                </a:lnTo>
                <a:lnTo>
                  <a:pt x="3412532" y="184150"/>
                </a:lnTo>
                <a:lnTo>
                  <a:pt x="3357259" y="165100"/>
                </a:lnTo>
                <a:lnTo>
                  <a:pt x="3260928" y="143510"/>
                </a:lnTo>
                <a:lnTo>
                  <a:pt x="3225558" y="138430"/>
                </a:lnTo>
                <a:lnTo>
                  <a:pt x="3222150" y="132080"/>
                </a:lnTo>
                <a:lnTo>
                  <a:pt x="1181705" y="132080"/>
                </a:lnTo>
                <a:lnTo>
                  <a:pt x="1131203" y="120650"/>
                </a:lnTo>
                <a:lnTo>
                  <a:pt x="1113885" y="118110"/>
                </a:lnTo>
                <a:lnTo>
                  <a:pt x="1096351" y="114300"/>
                </a:lnTo>
                <a:lnTo>
                  <a:pt x="1060697" y="109220"/>
                </a:lnTo>
                <a:lnTo>
                  <a:pt x="1042608" y="107950"/>
                </a:lnTo>
                <a:lnTo>
                  <a:pt x="1024365" y="105410"/>
                </a:lnTo>
                <a:lnTo>
                  <a:pt x="950166" y="100330"/>
                </a:lnTo>
                <a:close/>
              </a:path>
              <a:path w="3641090" h="1130300">
                <a:moveTo>
                  <a:pt x="1617741" y="31750"/>
                </a:moveTo>
                <a:lnTo>
                  <a:pt x="1548257" y="31750"/>
                </a:lnTo>
                <a:lnTo>
                  <a:pt x="1513888" y="33020"/>
                </a:lnTo>
                <a:lnTo>
                  <a:pt x="1446674" y="39370"/>
                </a:lnTo>
                <a:lnTo>
                  <a:pt x="1352009" y="57150"/>
                </a:lnTo>
                <a:lnTo>
                  <a:pt x="1294824" y="73660"/>
                </a:lnTo>
                <a:lnTo>
                  <a:pt x="1243836" y="93980"/>
                </a:lnTo>
                <a:lnTo>
                  <a:pt x="1200293" y="118110"/>
                </a:lnTo>
                <a:lnTo>
                  <a:pt x="1181705" y="132080"/>
                </a:lnTo>
                <a:lnTo>
                  <a:pt x="3222150" y="132080"/>
                </a:lnTo>
                <a:lnTo>
                  <a:pt x="3191663" y="96520"/>
                </a:lnTo>
                <a:lnTo>
                  <a:pt x="1886288" y="82550"/>
                </a:lnTo>
                <a:lnTo>
                  <a:pt x="1863664" y="74930"/>
                </a:lnTo>
                <a:lnTo>
                  <a:pt x="1839762" y="67310"/>
                </a:lnTo>
                <a:lnTo>
                  <a:pt x="1814679" y="59690"/>
                </a:lnTo>
                <a:lnTo>
                  <a:pt x="1801725" y="57150"/>
                </a:lnTo>
                <a:lnTo>
                  <a:pt x="1788511" y="53340"/>
                </a:lnTo>
                <a:lnTo>
                  <a:pt x="1721488" y="40640"/>
                </a:lnTo>
                <a:lnTo>
                  <a:pt x="1687178" y="36830"/>
                </a:lnTo>
                <a:lnTo>
                  <a:pt x="1617741" y="31750"/>
                </a:lnTo>
                <a:close/>
              </a:path>
              <a:path w="3641090" h="1130300">
                <a:moveTo>
                  <a:pt x="912546" y="99060"/>
                </a:moveTo>
                <a:lnTo>
                  <a:pt x="874745" y="99060"/>
                </a:lnTo>
                <a:lnTo>
                  <a:pt x="855816" y="100330"/>
                </a:lnTo>
                <a:lnTo>
                  <a:pt x="931386" y="100330"/>
                </a:lnTo>
                <a:lnTo>
                  <a:pt x="912546" y="99060"/>
                </a:lnTo>
                <a:close/>
              </a:path>
              <a:path w="3641090" h="1130300">
                <a:moveTo>
                  <a:pt x="2244506" y="0"/>
                </a:moveTo>
                <a:lnTo>
                  <a:pt x="2187453" y="0"/>
                </a:lnTo>
                <a:lnTo>
                  <a:pt x="2159267" y="1270"/>
                </a:lnTo>
                <a:lnTo>
                  <a:pt x="2131469" y="3810"/>
                </a:lnTo>
                <a:lnTo>
                  <a:pt x="2077531" y="11430"/>
                </a:lnTo>
                <a:lnTo>
                  <a:pt x="2026614" y="21590"/>
                </a:lnTo>
                <a:lnTo>
                  <a:pt x="2002593" y="29210"/>
                </a:lnTo>
                <a:lnTo>
                  <a:pt x="1979694" y="35560"/>
                </a:lnTo>
                <a:lnTo>
                  <a:pt x="1937747" y="53340"/>
                </a:lnTo>
                <a:lnTo>
                  <a:pt x="1901750" y="72390"/>
                </a:lnTo>
                <a:lnTo>
                  <a:pt x="1886288" y="82550"/>
                </a:lnTo>
                <a:lnTo>
                  <a:pt x="3173132" y="82550"/>
                </a:lnTo>
                <a:lnTo>
                  <a:pt x="3134208" y="59690"/>
                </a:lnTo>
                <a:lnTo>
                  <a:pt x="2506805" y="57150"/>
                </a:lnTo>
                <a:lnTo>
                  <a:pt x="2496650" y="52070"/>
                </a:lnTo>
                <a:lnTo>
                  <a:pt x="2486009" y="46990"/>
                </a:lnTo>
                <a:lnTo>
                  <a:pt x="2474899" y="43180"/>
                </a:lnTo>
                <a:lnTo>
                  <a:pt x="2463336" y="38100"/>
                </a:lnTo>
                <a:lnTo>
                  <a:pt x="2426105" y="26670"/>
                </a:lnTo>
                <a:lnTo>
                  <a:pt x="2329955" y="6350"/>
                </a:lnTo>
                <a:lnTo>
                  <a:pt x="2273128" y="1270"/>
                </a:lnTo>
                <a:lnTo>
                  <a:pt x="2244506" y="0"/>
                </a:lnTo>
                <a:close/>
              </a:path>
              <a:path w="3641090" h="1130300">
                <a:moveTo>
                  <a:pt x="2853928" y="0"/>
                </a:moveTo>
                <a:lnTo>
                  <a:pt x="2790777" y="0"/>
                </a:lnTo>
                <a:lnTo>
                  <a:pt x="2759351" y="1270"/>
                </a:lnTo>
                <a:lnTo>
                  <a:pt x="2667391" y="11430"/>
                </a:lnTo>
                <a:lnTo>
                  <a:pt x="2609450" y="22860"/>
                </a:lnTo>
                <a:lnTo>
                  <a:pt x="2555539" y="38100"/>
                </a:lnTo>
                <a:lnTo>
                  <a:pt x="2506805" y="57150"/>
                </a:lnTo>
                <a:lnTo>
                  <a:pt x="3128572" y="57150"/>
                </a:lnTo>
                <a:lnTo>
                  <a:pt x="3089499" y="40640"/>
                </a:lnTo>
                <a:lnTo>
                  <a:pt x="3035454" y="24130"/>
                </a:lnTo>
                <a:lnTo>
                  <a:pt x="2947252" y="7620"/>
                </a:lnTo>
                <a:lnTo>
                  <a:pt x="2885366" y="1270"/>
                </a:lnTo>
                <a:lnTo>
                  <a:pt x="2853928" y="0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313080" y="2656896"/>
            <a:ext cx="3641090" cy="1131570"/>
          </a:xfrm>
          <a:custGeom>
            <a:avLst/>
            <a:gdLst/>
            <a:ahLst/>
            <a:cxnLst/>
            <a:rect l="l" t="t" r="r" b="b"/>
            <a:pathLst>
              <a:path w="3641090" h="1131570">
                <a:moveTo>
                  <a:pt x="331529" y="372561"/>
                </a:moveTo>
                <a:lnTo>
                  <a:pt x="327114" y="352897"/>
                </a:lnTo>
                <a:lnTo>
                  <a:pt x="326475" y="333460"/>
                </a:lnTo>
                <a:lnTo>
                  <a:pt x="329486" y="314321"/>
                </a:lnTo>
                <a:lnTo>
                  <a:pt x="345957" y="277212"/>
                </a:lnTo>
                <a:lnTo>
                  <a:pt x="375528" y="242126"/>
                </a:lnTo>
                <a:lnTo>
                  <a:pt x="417200" y="209619"/>
                </a:lnTo>
                <a:lnTo>
                  <a:pt x="469970" y="180248"/>
                </a:lnTo>
                <a:lnTo>
                  <a:pt x="532840" y="154569"/>
                </a:lnTo>
                <a:lnTo>
                  <a:pt x="604809" y="133138"/>
                </a:lnTo>
                <a:lnTo>
                  <a:pt x="643893" y="124190"/>
                </a:lnTo>
                <a:lnTo>
                  <a:pt x="684877" y="116512"/>
                </a:lnTo>
                <a:lnTo>
                  <a:pt x="727636" y="110174"/>
                </a:lnTo>
                <a:lnTo>
                  <a:pt x="772044" y="105246"/>
                </a:lnTo>
                <a:lnTo>
                  <a:pt x="817977" y="101797"/>
                </a:lnTo>
                <a:lnTo>
                  <a:pt x="874745" y="99751"/>
                </a:lnTo>
                <a:lnTo>
                  <a:pt x="893661" y="99604"/>
                </a:lnTo>
                <a:lnTo>
                  <a:pt x="912546" y="99723"/>
                </a:lnTo>
                <a:lnTo>
                  <a:pt x="968869" y="101661"/>
                </a:lnTo>
                <a:lnTo>
                  <a:pt x="1024365" y="105944"/>
                </a:lnTo>
                <a:lnTo>
                  <a:pt x="1078616" y="112539"/>
                </a:lnTo>
                <a:lnTo>
                  <a:pt x="1131203" y="121412"/>
                </a:lnTo>
                <a:lnTo>
                  <a:pt x="1181705" y="132531"/>
                </a:lnTo>
                <a:lnTo>
                  <a:pt x="1200293" y="119058"/>
                </a:lnTo>
                <a:lnTo>
                  <a:pt x="1243836" y="94778"/>
                </a:lnTo>
                <a:lnTo>
                  <a:pt x="1294824" y="74186"/>
                </a:lnTo>
                <a:lnTo>
                  <a:pt x="1352009" y="57447"/>
                </a:lnTo>
                <a:lnTo>
                  <a:pt x="1414142" y="44722"/>
                </a:lnTo>
                <a:lnTo>
                  <a:pt x="1479975" y="36175"/>
                </a:lnTo>
                <a:lnTo>
                  <a:pt x="1548257" y="31970"/>
                </a:lnTo>
                <a:lnTo>
                  <a:pt x="1582927" y="31546"/>
                </a:lnTo>
                <a:lnTo>
                  <a:pt x="1617741" y="32268"/>
                </a:lnTo>
                <a:lnTo>
                  <a:pt x="1687178" y="37234"/>
                </a:lnTo>
                <a:lnTo>
                  <a:pt x="1755317" y="47031"/>
                </a:lnTo>
                <a:lnTo>
                  <a:pt x="1801725" y="56897"/>
                </a:lnTo>
                <a:lnTo>
                  <a:pt x="1839762" y="67292"/>
                </a:lnTo>
                <a:lnTo>
                  <a:pt x="1886288" y="83532"/>
                </a:lnTo>
                <a:lnTo>
                  <a:pt x="1901750" y="72729"/>
                </a:lnTo>
                <a:lnTo>
                  <a:pt x="1937747" y="53135"/>
                </a:lnTo>
                <a:lnTo>
                  <a:pt x="1979694" y="36358"/>
                </a:lnTo>
                <a:lnTo>
                  <a:pt x="2026614" y="22558"/>
                </a:lnTo>
                <a:lnTo>
                  <a:pt x="2077531" y="11894"/>
                </a:lnTo>
                <a:lnTo>
                  <a:pt x="2131469" y="4526"/>
                </a:lnTo>
                <a:lnTo>
                  <a:pt x="2187453" y="615"/>
                </a:lnTo>
                <a:lnTo>
                  <a:pt x="2215907" y="6"/>
                </a:lnTo>
                <a:lnTo>
                  <a:pt x="2244506" y="320"/>
                </a:lnTo>
                <a:lnTo>
                  <a:pt x="2301652" y="3801"/>
                </a:lnTo>
                <a:lnTo>
                  <a:pt x="2357915" y="11219"/>
                </a:lnTo>
                <a:lnTo>
                  <a:pt x="2399332" y="19540"/>
                </a:lnTo>
                <a:lnTo>
                  <a:pt x="2438922" y="30261"/>
                </a:lnTo>
                <a:lnTo>
                  <a:pt x="2474899" y="43041"/>
                </a:lnTo>
                <a:lnTo>
                  <a:pt x="2506805" y="57712"/>
                </a:lnTo>
                <a:lnTo>
                  <a:pt x="2530454" y="47803"/>
                </a:lnTo>
                <a:lnTo>
                  <a:pt x="2581919" y="30719"/>
                </a:lnTo>
                <a:lnTo>
                  <a:pt x="2637989" y="17333"/>
                </a:lnTo>
                <a:lnTo>
                  <a:pt x="2697515" y="7709"/>
                </a:lnTo>
                <a:lnTo>
                  <a:pt x="2759351" y="1910"/>
                </a:lnTo>
                <a:lnTo>
                  <a:pt x="2822350" y="0"/>
                </a:lnTo>
                <a:lnTo>
                  <a:pt x="2853928" y="522"/>
                </a:lnTo>
                <a:lnTo>
                  <a:pt x="2916522" y="4563"/>
                </a:lnTo>
                <a:lnTo>
                  <a:pt x="2977413" y="12650"/>
                </a:lnTo>
                <a:lnTo>
                  <a:pt x="3035454" y="24847"/>
                </a:lnTo>
                <a:lnTo>
                  <a:pt x="3089499" y="41218"/>
                </a:lnTo>
                <a:lnTo>
                  <a:pt x="3134208" y="59940"/>
                </a:lnTo>
                <a:lnTo>
                  <a:pt x="3171364" y="81191"/>
                </a:lnTo>
                <a:lnTo>
                  <a:pt x="3208192" y="112732"/>
                </a:lnTo>
                <a:lnTo>
                  <a:pt x="3225558" y="138246"/>
                </a:lnTo>
                <a:lnTo>
                  <a:pt x="3260928" y="143545"/>
                </a:lnTo>
                <a:lnTo>
                  <a:pt x="3326858" y="157197"/>
                </a:lnTo>
                <a:lnTo>
                  <a:pt x="3385843" y="174536"/>
                </a:lnTo>
                <a:lnTo>
                  <a:pt x="3437245" y="195106"/>
                </a:lnTo>
                <a:lnTo>
                  <a:pt x="3480423" y="218450"/>
                </a:lnTo>
                <a:lnTo>
                  <a:pt x="3514741" y="244111"/>
                </a:lnTo>
                <a:lnTo>
                  <a:pt x="3548204" y="285944"/>
                </a:lnTo>
                <a:lnTo>
                  <a:pt x="3558136" y="330419"/>
                </a:lnTo>
                <a:lnTo>
                  <a:pt x="3555845" y="345563"/>
                </a:lnTo>
                <a:lnTo>
                  <a:pt x="3550620" y="360773"/>
                </a:lnTo>
                <a:lnTo>
                  <a:pt x="3542381" y="375990"/>
                </a:lnTo>
                <a:lnTo>
                  <a:pt x="3535302" y="386012"/>
                </a:lnTo>
                <a:lnTo>
                  <a:pt x="3526974" y="395773"/>
                </a:lnTo>
                <a:lnTo>
                  <a:pt x="3553234" y="412717"/>
                </a:lnTo>
                <a:lnTo>
                  <a:pt x="3595331" y="448094"/>
                </a:lnTo>
                <a:lnTo>
                  <a:pt x="3623684" y="484902"/>
                </a:lnTo>
                <a:lnTo>
                  <a:pt x="3638479" y="522477"/>
                </a:lnTo>
                <a:lnTo>
                  <a:pt x="3640850" y="541344"/>
                </a:lnTo>
                <a:lnTo>
                  <a:pt x="3639902" y="560153"/>
                </a:lnTo>
                <a:lnTo>
                  <a:pt x="3628140" y="597265"/>
                </a:lnTo>
                <a:lnTo>
                  <a:pt x="3603378" y="633149"/>
                </a:lnTo>
                <a:lnTo>
                  <a:pt x="3565804" y="667139"/>
                </a:lnTo>
                <a:lnTo>
                  <a:pt x="3515602" y="698570"/>
                </a:lnTo>
                <a:lnTo>
                  <a:pt x="3452960" y="726777"/>
                </a:lnTo>
                <a:lnTo>
                  <a:pt x="3417032" y="739464"/>
                </a:lnTo>
                <a:lnTo>
                  <a:pt x="3368777" y="753548"/>
                </a:lnTo>
                <a:lnTo>
                  <a:pt x="3330622" y="762663"/>
                </a:lnTo>
                <a:lnTo>
                  <a:pt x="3290984" y="770500"/>
                </a:lnTo>
                <a:lnTo>
                  <a:pt x="3250043" y="777025"/>
                </a:lnTo>
                <a:lnTo>
                  <a:pt x="3207980" y="782205"/>
                </a:lnTo>
                <a:lnTo>
                  <a:pt x="3164973" y="786007"/>
                </a:lnTo>
                <a:lnTo>
                  <a:pt x="3150459" y="786962"/>
                </a:lnTo>
                <a:lnTo>
                  <a:pt x="3148525" y="803854"/>
                </a:lnTo>
                <a:lnTo>
                  <a:pt x="3124418" y="851995"/>
                </a:lnTo>
                <a:lnTo>
                  <a:pt x="3094351" y="881450"/>
                </a:lnTo>
                <a:lnTo>
                  <a:pt x="3054266" y="908305"/>
                </a:lnTo>
                <a:lnTo>
                  <a:pt x="3005171" y="932139"/>
                </a:lnTo>
                <a:lnTo>
                  <a:pt x="2948075" y="952532"/>
                </a:lnTo>
                <a:lnTo>
                  <a:pt x="2883986" y="969066"/>
                </a:lnTo>
                <a:lnTo>
                  <a:pt x="2813915" y="981319"/>
                </a:lnTo>
                <a:lnTo>
                  <a:pt x="2738869" y="988872"/>
                </a:lnTo>
                <a:lnTo>
                  <a:pt x="2699796" y="990755"/>
                </a:lnTo>
                <a:lnTo>
                  <a:pt x="2659858" y="991305"/>
                </a:lnTo>
                <a:lnTo>
                  <a:pt x="2646405" y="991170"/>
                </a:lnTo>
                <a:lnTo>
                  <a:pt x="2606291" y="989836"/>
                </a:lnTo>
                <a:lnTo>
                  <a:pt x="2566699" y="987127"/>
                </a:lnTo>
                <a:lnTo>
                  <a:pt x="2527825" y="983066"/>
                </a:lnTo>
                <a:lnTo>
                  <a:pt x="2489869" y="977676"/>
                </a:lnTo>
                <a:lnTo>
                  <a:pt x="2441030" y="968463"/>
                </a:lnTo>
                <a:lnTo>
                  <a:pt x="2405985" y="960063"/>
                </a:lnTo>
                <a:lnTo>
                  <a:pt x="2390679" y="978766"/>
                </a:lnTo>
                <a:lnTo>
                  <a:pt x="2350618" y="1013509"/>
                </a:lnTo>
                <a:lnTo>
                  <a:pt x="2299174" y="1044427"/>
                </a:lnTo>
                <a:lnTo>
                  <a:pt x="2237804" y="1071187"/>
                </a:lnTo>
                <a:lnTo>
                  <a:pt x="2167968" y="1093461"/>
                </a:lnTo>
                <a:lnTo>
                  <a:pt x="2130331" y="1102811"/>
                </a:lnTo>
                <a:lnTo>
                  <a:pt x="2091124" y="1110916"/>
                </a:lnTo>
                <a:lnTo>
                  <a:pt x="2050530" y="1117733"/>
                </a:lnTo>
                <a:lnTo>
                  <a:pt x="2008731" y="1123222"/>
                </a:lnTo>
                <a:lnTo>
                  <a:pt x="1965908" y="1127341"/>
                </a:lnTo>
                <a:lnTo>
                  <a:pt x="1922246" y="1130049"/>
                </a:lnTo>
                <a:lnTo>
                  <a:pt x="1877925" y="1131304"/>
                </a:lnTo>
                <a:lnTo>
                  <a:pt x="1833128" y="1131065"/>
                </a:lnTo>
                <a:lnTo>
                  <a:pt x="1788038" y="1129291"/>
                </a:lnTo>
                <a:lnTo>
                  <a:pt x="1742836" y="1125940"/>
                </a:lnTo>
                <a:lnTo>
                  <a:pt x="1697706" y="1120972"/>
                </a:lnTo>
                <a:lnTo>
                  <a:pt x="1642290" y="1112509"/>
                </a:lnTo>
                <a:lnTo>
                  <a:pt x="1589561" y="1101717"/>
                </a:lnTo>
                <a:lnTo>
                  <a:pt x="1539892" y="1088721"/>
                </a:lnTo>
                <a:lnTo>
                  <a:pt x="1493657" y="1073643"/>
                </a:lnTo>
                <a:lnTo>
                  <a:pt x="1451228" y="1056607"/>
                </a:lnTo>
                <a:lnTo>
                  <a:pt x="1412979" y="1037736"/>
                </a:lnTo>
                <a:lnTo>
                  <a:pt x="1389985" y="1024198"/>
                </a:lnTo>
                <a:lnTo>
                  <a:pt x="1343216" y="1035069"/>
                </a:lnTo>
                <a:lnTo>
                  <a:pt x="1295303" y="1044153"/>
                </a:lnTo>
                <a:lnTo>
                  <a:pt x="1246476" y="1051474"/>
                </a:lnTo>
                <a:lnTo>
                  <a:pt x="1196963" y="1057056"/>
                </a:lnTo>
                <a:lnTo>
                  <a:pt x="1146994" y="1060925"/>
                </a:lnTo>
                <a:lnTo>
                  <a:pt x="1096798" y="1063103"/>
                </a:lnTo>
                <a:lnTo>
                  <a:pt x="1046605" y="1063617"/>
                </a:lnTo>
                <a:lnTo>
                  <a:pt x="996644" y="1062489"/>
                </a:lnTo>
                <a:lnTo>
                  <a:pt x="947145" y="1059745"/>
                </a:lnTo>
                <a:lnTo>
                  <a:pt x="898336" y="1055408"/>
                </a:lnTo>
                <a:lnTo>
                  <a:pt x="850447" y="1049504"/>
                </a:lnTo>
                <a:lnTo>
                  <a:pt x="803708" y="1042056"/>
                </a:lnTo>
                <a:lnTo>
                  <a:pt x="758348" y="1033089"/>
                </a:lnTo>
                <a:lnTo>
                  <a:pt x="714595" y="1022628"/>
                </a:lnTo>
                <a:lnTo>
                  <a:pt x="672681" y="1010696"/>
                </a:lnTo>
                <a:lnTo>
                  <a:pt x="632833" y="997319"/>
                </a:lnTo>
                <a:lnTo>
                  <a:pt x="595282" y="982520"/>
                </a:lnTo>
                <a:lnTo>
                  <a:pt x="560256" y="966323"/>
                </a:lnTo>
                <a:lnTo>
                  <a:pt x="498699" y="929837"/>
                </a:lnTo>
                <a:lnTo>
                  <a:pt x="491841" y="924884"/>
                </a:lnTo>
                <a:lnTo>
                  <a:pt x="461814" y="925846"/>
                </a:lnTo>
                <a:lnTo>
                  <a:pt x="403033" y="924731"/>
                </a:lnTo>
                <a:lnTo>
                  <a:pt x="346648" y="919796"/>
                </a:lnTo>
                <a:lnTo>
                  <a:pt x="293496" y="911317"/>
                </a:lnTo>
                <a:lnTo>
                  <a:pt x="244417" y="899573"/>
                </a:lnTo>
                <a:lnTo>
                  <a:pt x="200247" y="884840"/>
                </a:lnTo>
                <a:lnTo>
                  <a:pt x="161825" y="867395"/>
                </a:lnTo>
                <a:lnTo>
                  <a:pt x="116804" y="836752"/>
                </a:lnTo>
                <a:lnTo>
                  <a:pt x="89431" y="801569"/>
                </a:lnTo>
                <a:lnTo>
                  <a:pt x="82235" y="769181"/>
                </a:lnTo>
                <a:lnTo>
                  <a:pt x="83245" y="759340"/>
                </a:lnTo>
                <a:lnTo>
                  <a:pt x="101784" y="721081"/>
                </a:lnTo>
                <a:lnTo>
                  <a:pt x="130287" y="694347"/>
                </a:lnTo>
                <a:lnTo>
                  <a:pt x="170638" y="670154"/>
                </a:lnTo>
                <a:lnTo>
                  <a:pt x="146889" y="662548"/>
                </a:lnTo>
                <a:lnTo>
                  <a:pt x="104285" y="645426"/>
                </a:lnTo>
                <a:lnTo>
                  <a:pt x="68486" y="626100"/>
                </a:lnTo>
                <a:lnTo>
                  <a:pt x="28276" y="593874"/>
                </a:lnTo>
                <a:lnTo>
                  <a:pt x="5250" y="558990"/>
                </a:lnTo>
                <a:lnTo>
                  <a:pt x="0" y="534938"/>
                </a:lnTo>
                <a:lnTo>
                  <a:pt x="530" y="522827"/>
                </a:lnTo>
                <a:lnTo>
                  <a:pt x="15240" y="486767"/>
                </a:lnTo>
                <a:lnTo>
                  <a:pt x="50503" y="452190"/>
                </a:lnTo>
                <a:lnTo>
                  <a:pt x="90893" y="428331"/>
                </a:lnTo>
                <a:lnTo>
                  <a:pt x="127257" y="412983"/>
                </a:lnTo>
                <a:lnTo>
                  <a:pt x="168111" y="400009"/>
                </a:lnTo>
                <a:lnTo>
                  <a:pt x="212813" y="389581"/>
                </a:lnTo>
                <a:lnTo>
                  <a:pt x="260720" y="381871"/>
                </a:lnTo>
                <a:lnTo>
                  <a:pt x="311187" y="377051"/>
                </a:lnTo>
                <a:lnTo>
                  <a:pt x="328468" y="376117"/>
                </a:lnTo>
                <a:lnTo>
                  <a:pt x="331529" y="372561"/>
                </a:lnTo>
                <a:close/>
              </a:path>
            </a:pathLst>
          </a:custGeom>
          <a:ln w="12192">
            <a:solidFill>
              <a:srgbClr val="0D533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508633" y="3320117"/>
            <a:ext cx="203200" cy="19050"/>
          </a:xfrm>
          <a:custGeom>
            <a:avLst/>
            <a:gdLst/>
            <a:ahLst/>
            <a:cxnLst/>
            <a:rect l="l" t="t" r="r" b="b"/>
            <a:pathLst>
              <a:path w="203200" h="19050">
                <a:moveTo>
                  <a:pt x="202702" y="18331"/>
                </a:moveTo>
                <a:lnTo>
                  <a:pt x="189504" y="18678"/>
                </a:lnTo>
                <a:lnTo>
                  <a:pt x="176319" y="18818"/>
                </a:lnTo>
                <a:lnTo>
                  <a:pt x="163159" y="18754"/>
                </a:lnTo>
                <a:lnTo>
                  <a:pt x="123953" y="17348"/>
                </a:lnTo>
                <a:lnTo>
                  <a:pt x="85419" y="14156"/>
                </a:lnTo>
                <a:lnTo>
                  <a:pt x="35664" y="7195"/>
                </a:lnTo>
                <a:lnTo>
                  <a:pt x="11706" y="2583"/>
                </a:lnTo>
                <a:lnTo>
                  <a:pt x="0" y="0"/>
                </a:lnTo>
              </a:path>
            </a:pathLst>
          </a:custGeom>
          <a:ln w="12191">
            <a:solidFill>
              <a:srgbClr val="0D533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811142" y="3566795"/>
            <a:ext cx="88265" cy="10160"/>
          </a:xfrm>
          <a:custGeom>
            <a:avLst/>
            <a:gdLst/>
            <a:ahLst/>
            <a:cxnLst/>
            <a:rect l="l" t="t" r="r" b="b"/>
            <a:pathLst>
              <a:path w="88265" h="10160">
                <a:moveTo>
                  <a:pt x="88268" y="0"/>
                </a:moveTo>
                <a:lnTo>
                  <a:pt x="38460" y="6711"/>
                </a:lnTo>
                <a:lnTo>
                  <a:pt x="12898" y="8931"/>
                </a:lnTo>
                <a:lnTo>
                  <a:pt x="0" y="9763"/>
                </a:lnTo>
              </a:path>
            </a:pathLst>
          </a:custGeom>
          <a:ln w="12192">
            <a:solidFill>
              <a:srgbClr val="0D533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652350" y="3636806"/>
            <a:ext cx="50800" cy="40005"/>
          </a:xfrm>
          <a:custGeom>
            <a:avLst/>
            <a:gdLst/>
            <a:ahLst/>
            <a:cxnLst/>
            <a:rect l="l" t="t" r="r" b="b"/>
            <a:pathLst>
              <a:path w="50800" h="40004">
                <a:moveTo>
                  <a:pt x="50588" y="39717"/>
                </a:moveTo>
                <a:lnTo>
                  <a:pt x="39092" y="32085"/>
                </a:lnTo>
                <a:lnTo>
                  <a:pt x="28269" y="24293"/>
                </a:lnTo>
                <a:lnTo>
                  <a:pt x="18135" y="16346"/>
                </a:lnTo>
                <a:lnTo>
                  <a:pt x="8706" y="8246"/>
                </a:lnTo>
                <a:lnTo>
                  <a:pt x="0" y="0"/>
                </a:lnTo>
              </a:path>
            </a:pathLst>
          </a:custGeom>
          <a:ln w="12192">
            <a:solidFill>
              <a:srgbClr val="0D533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721904" y="3562984"/>
            <a:ext cx="20320" cy="46990"/>
          </a:xfrm>
          <a:custGeom>
            <a:avLst/>
            <a:gdLst/>
            <a:ahLst/>
            <a:cxnLst/>
            <a:rect l="l" t="t" r="r" b="b"/>
            <a:pathLst>
              <a:path w="20319" h="46989">
                <a:moveTo>
                  <a:pt x="20021" y="0"/>
                </a:moveTo>
                <a:lnTo>
                  <a:pt x="17046" y="11731"/>
                </a:lnTo>
                <a:lnTo>
                  <a:pt x="12717" y="23392"/>
                </a:lnTo>
                <a:lnTo>
                  <a:pt x="7035" y="34956"/>
                </a:lnTo>
                <a:lnTo>
                  <a:pt x="0" y="46393"/>
                </a:lnTo>
              </a:path>
            </a:pathLst>
          </a:custGeom>
          <a:ln w="12192">
            <a:solidFill>
              <a:srgbClr val="0D533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187951" y="3254122"/>
            <a:ext cx="273685" cy="187325"/>
          </a:xfrm>
          <a:custGeom>
            <a:avLst/>
            <a:gdLst/>
            <a:ahLst/>
            <a:cxnLst/>
            <a:rect l="l" t="t" r="r" b="b"/>
            <a:pathLst>
              <a:path w="273685" h="187325">
                <a:moveTo>
                  <a:pt x="0" y="0"/>
                </a:moveTo>
                <a:lnTo>
                  <a:pt x="48684" y="11543"/>
                </a:lnTo>
                <a:lnTo>
                  <a:pt x="93361" y="25171"/>
                </a:lnTo>
                <a:lnTo>
                  <a:pt x="133757" y="40696"/>
                </a:lnTo>
                <a:lnTo>
                  <a:pt x="169598" y="57932"/>
                </a:lnTo>
                <a:lnTo>
                  <a:pt x="214223" y="86585"/>
                </a:lnTo>
                <a:lnTo>
                  <a:pt x="247061" y="118036"/>
                </a:lnTo>
                <a:lnTo>
                  <a:pt x="267189" y="151657"/>
                </a:lnTo>
                <a:lnTo>
                  <a:pt x="273091" y="174965"/>
                </a:lnTo>
                <a:lnTo>
                  <a:pt x="273684" y="186816"/>
                </a:lnTo>
              </a:path>
            </a:pathLst>
          </a:custGeom>
          <a:ln w="12192">
            <a:solidFill>
              <a:srgbClr val="0D533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712306" y="3055239"/>
            <a:ext cx="121285" cy="69850"/>
          </a:xfrm>
          <a:custGeom>
            <a:avLst/>
            <a:gdLst/>
            <a:ahLst/>
            <a:cxnLst/>
            <a:rect l="l" t="t" r="r" b="b"/>
            <a:pathLst>
              <a:path w="121285" h="69850">
                <a:moveTo>
                  <a:pt x="120931" y="0"/>
                </a:moveTo>
                <a:lnTo>
                  <a:pt x="85825" y="27969"/>
                </a:lnTo>
                <a:lnTo>
                  <a:pt x="52646" y="47095"/>
                </a:lnTo>
                <a:lnTo>
                  <a:pt x="14020" y="64363"/>
                </a:lnTo>
                <a:lnTo>
                  <a:pt x="0" y="69665"/>
                </a:lnTo>
              </a:path>
            </a:pathLst>
          </a:custGeom>
          <a:ln w="12192">
            <a:solidFill>
              <a:srgbClr val="0D533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541009" y="2795270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0" y="0"/>
                </a:moveTo>
                <a:lnTo>
                  <a:pt x="4115" y="12361"/>
                </a:lnTo>
                <a:lnTo>
                  <a:pt x="6159" y="24816"/>
                </a:lnTo>
              </a:path>
            </a:pathLst>
          </a:custGeom>
          <a:ln w="12192">
            <a:solidFill>
              <a:srgbClr val="0D533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763007" y="2720689"/>
            <a:ext cx="50800" cy="36195"/>
          </a:xfrm>
          <a:custGeom>
            <a:avLst/>
            <a:gdLst/>
            <a:ahLst/>
            <a:cxnLst/>
            <a:rect l="l" t="t" r="r" b="b"/>
            <a:pathLst>
              <a:path w="50800" h="36194">
                <a:moveTo>
                  <a:pt x="0" y="36100"/>
                </a:moveTo>
                <a:lnTo>
                  <a:pt x="8455" y="28448"/>
                </a:lnTo>
                <a:lnTo>
                  <a:pt x="17773" y="21012"/>
                </a:lnTo>
                <a:lnTo>
                  <a:pt x="27934" y="13792"/>
                </a:lnTo>
                <a:lnTo>
                  <a:pt x="38914" y="6788"/>
                </a:lnTo>
                <a:lnTo>
                  <a:pt x="50691" y="0"/>
                </a:lnTo>
              </a:path>
            </a:pathLst>
          </a:custGeom>
          <a:ln w="12192">
            <a:solidFill>
              <a:srgbClr val="0D533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179316" y="2747264"/>
            <a:ext cx="22860" cy="29845"/>
          </a:xfrm>
          <a:custGeom>
            <a:avLst/>
            <a:gdLst/>
            <a:ahLst/>
            <a:cxnLst/>
            <a:rect l="l" t="t" r="r" b="b"/>
            <a:pathLst>
              <a:path w="22860" h="29844">
                <a:moveTo>
                  <a:pt x="0" y="29591"/>
                </a:moveTo>
                <a:lnTo>
                  <a:pt x="6001" y="19539"/>
                </a:lnTo>
                <a:lnTo>
                  <a:pt x="13563" y="9656"/>
                </a:lnTo>
                <a:lnTo>
                  <a:pt x="22655" y="0"/>
                </a:lnTo>
              </a:path>
            </a:pathLst>
          </a:custGeom>
          <a:ln w="12192">
            <a:solidFill>
              <a:srgbClr val="0D533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494404" y="2789173"/>
            <a:ext cx="109220" cy="35560"/>
          </a:xfrm>
          <a:custGeom>
            <a:avLst/>
            <a:gdLst/>
            <a:ahLst/>
            <a:cxnLst/>
            <a:rect l="l" t="t" r="r" b="b"/>
            <a:pathLst>
              <a:path w="109219" h="35560">
                <a:moveTo>
                  <a:pt x="0" y="0"/>
                </a:moveTo>
                <a:lnTo>
                  <a:pt x="38508" y="10477"/>
                </a:lnTo>
                <a:lnTo>
                  <a:pt x="74839" y="22183"/>
                </a:lnTo>
                <a:lnTo>
                  <a:pt x="97768" y="30657"/>
                </a:lnTo>
                <a:lnTo>
                  <a:pt x="108826" y="35091"/>
                </a:lnTo>
              </a:path>
            </a:pathLst>
          </a:custGeom>
          <a:ln w="12192">
            <a:solidFill>
              <a:srgbClr val="0D533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645735" y="3032713"/>
            <a:ext cx="18415" cy="34290"/>
          </a:xfrm>
          <a:custGeom>
            <a:avLst/>
            <a:gdLst/>
            <a:ahLst/>
            <a:cxnLst/>
            <a:rect l="l" t="t" r="r" b="b"/>
            <a:pathLst>
              <a:path w="18415" h="34289">
                <a:moveTo>
                  <a:pt x="17976" y="33828"/>
                </a:moveTo>
                <a:lnTo>
                  <a:pt x="10700" y="22707"/>
                </a:lnTo>
                <a:lnTo>
                  <a:pt x="4705" y="11416"/>
                </a:lnTo>
                <a:lnTo>
                  <a:pt x="0" y="0"/>
                </a:lnTo>
              </a:path>
            </a:pathLst>
          </a:custGeom>
          <a:ln w="12192">
            <a:solidFill>
              <a:srgbClr val="0D533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1873402" y="1091867"/>
            <a:ext cx="8242934" cy="379757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0320"/>
            <a:r>
              <a:rPr sz="2200" spc="-20" dirty="0">
                <a:latin typeface="Verdana"/>
                <a:cs typeface="Verdana"/>
              </a:rPr>
              <a:t>1940</a:t>
            </a:r>
            <a:r>
              <a:rPr sz="2200" spc="-15" dirty="0">
                <a:latin typeface="FangSong"/>
                <a:cs typeface="FangSong"/>
              </a:rPr>
              <a:t>年代</a:t>
            </a:r>
            <a:r>
              <a:rPr sz="2200" spc="-15" dirty="0">
                <a:latin typeface="Verdana"/>
                <a:cs typeface="Verdana"/>
              </a:rPr>
              <a:t>-</a:t>
            </a:r>
            <a:r>
              <a:rPr sz="2200" spc="-15" dirty="0">
                <a:latin typeface="FangSong"/>
                <a:cs typeface="FangSong"/>
              </a:rPr>
              <a:t>萌芽期：</a:t>
            </a:r>
            <a:r>
              <a:rPr sz="2000" dirty="0">
                <a:latin typeface="Verdana"/>
                <a:cs typeface="Verdana"/>
              </a:rPr>
              <a:t>M-P</a:t>
            </a:r>
            <a:r>
              <a:rPr sz="2000" dirty="0">
                <a:latin typeface="FangSong"/>
                <a:cs typeface="FangSong"/>
              </a:rPr>
              <a:t>模型</a:t>
            </a:r>
            <a:r>
              <a:rPr sz="2000" spc="-340" dirty="0">
                <a:latin typeface="FangSong"/>
                <a:cs typeface="FangSong"/>
              </a:rPr>
              <a:t> </a:t>
            </a:r>
            <a:r>
              <a:rPr sz="2000" spc="-5" dirty="0">
                <a:latin typeface="Verdana"/>
                <a:cs typeface="Verdana"/>
              </a:rPr>
              <a:t>(194</a:t>
            </a:r>
            <a:r>
              <a:rPr sz="2000" spc="-10" dirty="0">
                <a:latin typeface="Verdana"/>
                <a:cs typeface="Verdana"/>
              </a:rPr>
              <a:t>3</a:t>
            </a:r>
            <a:r>
              <a:rPr sz="2000" spc="-5" dirty="0">
                <a:latin typeface="Verdana"/>
                <a:cs typeface="Verdana"/>
              </a:rPr>
              <a:t>)</a:t>
            </a:r>
            <a:r>
              <a:rPr sz="2000" dirty="0">
                <a:latin typeface="Verdana"/>
                <a:cs typeface="Verdana"/>
              </a:rPr>
              <a:t>,</a:t>
            </a:r>
            <a:r>
              <a:rPr sz="2000" spc="5" dirty="0">
                <a:latin typeface="Verdana"/>
                <a:cs typeface="Verdana"/>
              </a:rPr>
              <a:t> </a:t>
            </a:r>
            <a:r>
              <a:rPr sz="2000" dirty="0">
                <a:latin typeface="Verdana"/>
                <a:cs typeface="Verdana"/>
              </a:rPr>
              <a:t>H</a:t>
            </a:r>
            <a:r>
              <a:rPr sz="2000" spc="-10" dirty="0">
                <a:latin typeface="Verdana"/>
                <a:cs typeface="Verdana"/>
              </a:rPr>
              <a:t>e</a:t>
            </a:r>
            <a:r>
              <a:rPr sz="2000" spc="-5" dirty="0">
                <a:latin typeface="Verdana"/>
                <a:cs typeface="Verdana"/>
              </a:rPr>
              <a:t>b</a:t>
            </a:r>
            <a:r>
              <a:rPr sz="2000" dirty="0">
                <a:latin typeface="Verdana"/>
                <a:cs typeface="Verdana"/>
              </a:rPr>
              <a:t>b</a:t>
            </a:r>
            <a:r>
              <a:rPr sz="2000" spc="-5" dirty="0">
                <a:latin typeface="Verdana"/>
                <a:cs typeface="Verdana"/>
              </a:rPr>
              <a:t> </a:t>
            </a:r>
            <a:r>
              <a:rPr sz="2000" spc="10" dirty="0">
                <a:latin typeface="FangSong"/>
                <a:cs typeface="FangSong"/>
              </a:rPr>
              <a:t>学习</a:t>
            </a:r>
            <a:r>
              <a:rPr sz="2000" dirty="0">
                <a:latin typeface="FangSong"/>
                <a:cs typeface="FangSong"/>
              </a:rPr>
              <a:t>规则</a:t>
            </a:r>
            <a:r>
              <a:rPr sz="2000" spc="-340" dirty="0">
                <a:latin typeface="FangSong"/>
                <a:cs typeface="FangSong"/>
              </a:rPr>
              <a:t> </a:t>
            </a:r>
            <a:r>
              <a:rPr sz="2000" spc="-5" dirty="0">
                <a:latin typeface="Verdana"/>
                <a:cs typeface="Verdana"/>
              </a:rPr>
              <a:t>(194</a:t>
            </a:r>
            <a:r>
              <a:rPr sz="2000" spc="-10" dirty="0">
                <a:latin typeface="Verdana"/>
                <a:cs typeface="Verdana"/>
              </a:rPr>
              <a:t>5</a:t>
            </a:r>
            <a:r>
              <a:rPr sz="2000" dirty="0">
                <a:latin typeface="Verdana"/>
                <a:cs typeface="Verdana"/>
              </a:rPr>
              <a:t>)</a:t>
            </a:r>
          </a:p>
          <a:p>
            <a:pPr marL="20320" marR="5080" indent="-8255">
              <a:lnSpc>
                <a:spcPct val="157000"/>
              </a:lnSpc>
              <a:spcBef>
                <a:spcPts val="55"/>
              </a:spcBef>
            </a:pPr>
            <a:r>
              <a:rPr sz="2200" spc="-20" dirty="0">
                <a:solidFill>
                  <a:srgbClr val="FF0000"/>
                </a:solidFill>
                <a:latin typeface="Verdana"/>
                <a:cs typeface="Verdana"/>
              </a:rPr>
              <a:t>195</a:t>
            </a:r>
            <a:r>
              <a:rPr sz="2200" spc="-25" dirty="0">
                <a:solidFill>
                  <a:srgbClr val="FF0000"/>
                </a:solidFill>
                <a:latin typeface="Verdana"/>
                <a:cs typeface="Verdana"/>
              </a:rPr>
              <a:t>8</a:t>
            </a:r>
            <a:r>
              <a:rPr sz="2200" spc="-15" dirty="0">
                <a:solidFill>
                  <a:srgbClr val="FF0000"/>
                </a:solidFill>
                <a:latin typeface="FangSong"/>
                <a:cs typeface="FangSong"/>
              </a:rPr>
              <a:t>左右</a:t>
            </a:r>
            <a:r>
              <a:rPr sz="2200" spc="-20" dirty="0">
                <a:solidFill>
                  <a:srgbClr val="FF0000"/>
                </a:solidFill>
                <a:latin typeface="Verdana"/>
                <a:cs typeface="Verdana"/>
              </a:rPr>
              <a:t>-1969</a:t>
            </a:r>
            <a:r>
              <a:rPr sz="2200" spc="-15" dirty="0">
                <a:solidFill>
                  <a:srgbClr val="FF0000"/>
                </a:solidFill>
                <a:latin typeface="FangSong"/>
                <a:cs typeface="FangSong"/>
              </a:rPr>
              <a:t>左右</a:t>
            </a:r>
            <a:r>
              <a:rPr sz="2200" spc="-20" dirty="0">
                <a:solidFill>
                  <a:srgbClr val="FF0000"/>
                </a:solidFill>
                <a:latin typeface="Verdana"/>
                <a:cs typeface="Verdana"/>
              </a:rPr>
              <a:t>~</a:t>
            </a:r>
            <a:r>
              <a:rPr sz="2200" spc="-15" dirty="0">
                <a:solidFill>
                  <a:srgbClr val="FF0000"/>
                </a:solidFill>
                <a:latin typeface="FangSong"/>
                <a:cs typeface="FangSong"/>
              </a:rPr>
              <a:t>繁荣期</a:t>
            </a:r>
            <a:r>
              <a:rPr sz="2200" spc="-15" dirty="0">
                <a:latin typeface="FangSong"/>
                <a:cs typeface="FangSong"/>
              </a:rPr>
              <a:t>：</a:t>
            </a:r>
            <a:r>
              <a:rPr sz="2000" spc="10" dirty="0">
                <a:latin typeface="FangSong"/>
                <a:cs typeface="FangSong"/>
              </a:rPr>
              <a:t>感知</a:t>
            </a:r>
            <a:r>
              <a:rPr sz="2000" dirty="0">
                <a:latin typeface="FangSong"/>
                <a:cs typeface="FangSong"/>
              </a:rPr>
              <a:t>机</a:t>
            </a:r>
            <a:r>
              <a:rPr sz="2000" spc="-330" dirty="0">
                <a:latin typeface="FangSong"/>
                <a:cs typeface="FangSong"/>
              </a:rPr>
              <a:t> </a:t>
            </a:r>
            <a:r>
              <a:rPr sz="2000" dirty="0">
                <a:latin typeface="Verdana"/>
                <a:cs typeface="Verdana"/>
              </a:rPr>
              <a:t>(195</a:t>
            </a:r>
            <a:r>
              <a:rPr sz="2000" spc="-10" dirty="0">
                <a:latin typeface="Verdana"/>
                <a:cs typeface="Verdana"/>
              </a:rPr>
              <a:t>8</a:t>
            </a:r>
            <a:r>
              <a:rPr sz="2000" dirty="0">
                <a:latin typeface="Verdana"/>
                <a:cs typeface="Verdana"/>
              </a:rPr>
              <a:t>),</a:t>
            </a:r>
            <a:r>
              <a:rPr sz="2000" spc="5" dirty="0">
                <a:latin typeface="Verdana"/>
                <a:cs typeface="Verdana"/>
              </a:rPr>
              <a:t> </a:t>
            </a:r>
            <a:r>
              <a:rPr sz="2000" dirty="0">
                <a:latin typeface="Verdana"/>
                <a:cs typeface="Verdana"/>
              </a:rPr>
              <a:t>Ad</a:t>
            </a:r>
            <a:r>
              <a:rPr sz="2000" spc="-10" dirty="0">
                <a:latin typeface="Verdana"/>
                <a:cs typeface="Verdana"/>
              </a:rPr>
              <a:t>al</a:t>
            </a:r>
            <a:r>
              <a:rPr sz="2000" spc="-20" dirty="0">
                <a:latin typeface="Verdana"/>
                <a:cs typeface="Verdana"/>
              </a:rPr>
              <a:t>i</a:t>
            </a:r>
            <a:r>
              <a:rPr sz="2000" dirty="0">
                <a:latin typeface="Verdana"/>
                <a:cs typeface="Verdana"/>
              </a:rPr>
              <a:t>ne</a:t>
            </a:r>
            <a:r>
              <a:rPr sz="2000" spc="-15" dirty="0">
                <a:latin typeface="Verdana"/>
                <a:cs typeface="Verdana"/>
              </a:rPr>
              <a:t> </a:t>
            </a:r>
            <a:r>
              <a:rPr sz="2000" dirty="0">
                <a:latin typeface="Verdana"/>
                <a:cs typeface="Verdana"/>
              </a:rPr>
              <a:t>(196</a:t>
            </a:r>
            <a:r>
              <a:rPr sz="2000" spc="-10" dirty="0">
                <a:latin typeface="Verdana"/>
                <a:cs typeface="Verdana"/>
              </a:rPr>
              <a:t>0</a:t>
            </a:r>
            <a:r>
              <a:rPr sz="2000" dirty="0">
                <a:latin typeface="Verdana"/>
                <a:cs typeface="Verdana"/>
              </a:rPr>
              <a:t>),</a:t>
            </a:r>
            <a:r>
              <a:rPr sz="2000" spc="5" dirty="0">
                <a:latin typeface="Verdana"/>
                <a:cs typeface="Verdana"/>
              </a:rPr>
              <a:t> </a:t>
            </a:r>
            <a:r>
              <a:rPr sz="2000" dirty="0">
                <a:latin typeface="Verdana"/>
                <a:cs typeface="Verdana"/>
              </a:rPr>
              <a:t>… </a:t>
            </a:r>
            <a:r>
              <a:rPr sz="2000" spc="-5" dirty="0">
                <a:latin typeface="Verdana"/>
                <a:cs typeface="Verdana"/>
              </a:rPr>
              <a:t>1969</a:t>
            </a:r>
            <a:r>
              <a:rPr sz="2000" spc="10" dirty="0">
                <a:latin typeface="FangSong"/>
                <a:cs typeface="FangSong"/>
              </a:rPr>
              <a:t>年：</a:t>
            </a:r>
            <a:r>
              <a:rPr sz="2000" dirty="0">
                <a:latin typeface="Verdana"/>
                <a:cs typeface="Verdana"/>
              </a:rPr>
              <a:t>Minsky</a:t>
            </a:r>
            <a:r>
              <a:rPr sz="2000" spc="-30" dirty="0">
                <a:latin typeface="Verdana"/>
                <a:cs typeface="Verdana"/>
              </a:rPr>
              <a:t> </a:t>
            </a:r>
            <a:r>
              <a:rPr sz="2000" dirty="0">
                <a:latin typeface="Verdana"/>
                <a:cs typeface="Verdana"/>
              </a:rPr>
              <a:t>&amp;</a:t>
            </a:r>
            <a:r>
              <a:rPr sz="2000" spc="-20" dirty="0">
                <a:latin typeface="Verdana"/>
                <a:cs typeface="Verdana"/>
              </a:rPr>
              <a:t> </a:t>
            </a:r>
            <a:r>
              <a:rPr sz="2000" spc="-45" dirty="0">
                <a:latin typeface="Verdana"/>
                <a:cs typeface="Verdana"/>
              </a:rPr>
              <a:t>P</a:t>
            </a:r>
            <a:r>
              <a:rPr sz="2000" dirty="0">
                <a:latin typeface="Verdana"/>
                <a:cs typeface="Verdana"/>
              </a:rPr>
              <a:t>ap</a:t>
            </a:r>
            <a:r>
              <a:rPr sz="2000" spc="-15" dirty="0">
                <a:latin typeface="Verdana"/>
                <a:cs typeface="Verdana"/>
              </a:rPr>
              <a:t>e</a:t>
            </a:r>
            <a:r>
              <a:rPr sz="2000" dirty="0">
                <a:latin typeface="Verdana"/>
                <a:cs typeface="Verdana"/>
              </a:rPr>
              <a:t>rt</a:t>
            </a:r>
            <a:r>
              <a:rPr sz="2000" spc="-20" dirty="0">
                <a:latin typeface="Verdana"/>
                <a:cs typeface="Verdana"/>
              </a:rPr>
              <a:t> </a:t>
            </a:r>
            <a:r>
              <a:rPr sz="2000" dirty="0">
                <a:latin typeface="Verdana"/>
                <a:cs typeface="Verdana"/>
              </a:rPr>
              <a:t>“</a:t>
            </a:r>
            <a:r>
              <a:rPr sz="2000" spc="-45" dirty="0">
                <a:latin typeface="Verdana"/>
                <a:cs typeface="Verdana"/>
              </a:rPr>
              <a:t>P</a:t>
            </a:r>
            <a:r>
              <a:rPr sz="2000" spc="-10" dirty="0">
                <a:latin typeface="Verdana"/>
                <a:cs typeface="Verdana"/>
              </a:rPr>
              <a:t>e</a:t>
            </a:r>
            <a:r>
              <a:rPr sz="2000" dirty="0">
                <a:latin typeface="Verdana"/>
                <a:cs typeface="Verdana"/>
              </a:rPr>
              <a:t>rc</a:t>
            </a:r>
            <a:r>
              <a:rPr sz="2000" spc="-10" dirty="0">
                <a:latin typeface="Verdana"/>
                <a:cs typeface="Verdana"/>
              </a:rPr>
              <a:t>e</a:t>
            </a:r>
            <a:r>
              <a:rPr sz="2000" dirty="0">
                <a:latin typeface="Verdana"/>
                <a:cs typeface="Verdana"/>
              </a:rPr>
              <a:t>ptr</a:t>
            </a:r>
            <a:r>
              <a:rPr sz="2000" spc="-10" dirty="0">
                <a:latin typeface="Verdana"/>
                <a:cs typeface="Verdana"/>
              </a:rPr>
              <a:t>on</a:t>
            </a:r>
            <a:r>
              <a:rPr sz="2000" spc="-15" dirty="0">
                <a:latin typeface="Verdana"/>
                <a:cs typeface="Verdana"/>
              </a:rPr>
              <a:t>s</a:t>
            </a:r>
            <a:r>
              <a:rPr sz="2000" dirty="0">
                <a:latin typeface="Verdana"/>
                <a:cs typeface="Verdana"/>
              </a:rPr>
              <a:t>”</a:t>
            </a:r>
          </a:p>
          <a:p>
            <a:pPr>
              <a:lnSpc>
                <a:spcPct val="100000"/>
              </a:lnSpc>
            </a:pPr>
            <a:endParaRPr sz="2000" dirty="0">
              <a:latin typeface="Times New Roman"/>
              <a:cs typeface="Times New Roman"/>
            </a:endParaRPr>
          </a:p>
          <a:p>
            <a:pPr>
              <a:spcBef>
                <a:spcPts val="37"/>
              </a:spcBef>
            </a:pPr>
            <a:endParaRPr sz="1650" dirty="0">
              <a:latin typeface="Times New Roman"/>
              <a:cs typeface="Times New Roman"/>
            </a:endParaRPr>
          </a:p>
          <a:p>
            <a:pPr marR="3829050" algn="ctr"/>
            <a:r>
              <a:rPr sz="2800" b="1" spc="-10" dirty="0">
                <a:solidFill>
                  <a:srgbClr val="0000FF"/>
                </a:solidFill>
                <a:latin typeface="Hannotate SC"/>
                <a:cs typeface="Hannotate SC"/>
              </a:rPr>
              <a:t>冰</a:t>
            </a:r>
            <a:r>
              <a:rPr sz="2800" b="1" spc="-25" dirty="0">
                <a:solidFill>
                  <a:srgbClr val="0000FF"/>
                </a:solidFill>
                <a:latin typeface="Hannotate SC"/>
                <a:cs typeface="Hannotate SC"/>
              </a:rPr>
              <a:t>河</a:t>
            </a:r>
            <a:r>
              <a:rPr sz="2800" b="1" spc="-30" dirty="0">
                <a:solidFill>
                  <a:srgbClr val="0000FF"/>
                </a:solidFill>
                <a:latin typeface="Hannotate SC"/>
                <a:cs typeface="Hannotate SC"/>
              </a:rPr>
              <a:t>期</a:t>
            </a:r>
            <a:endParaRPr sz="2800" dirty="0">
              <a:latin typeface="Hannotate SC"/>
              <a:cs typeface="Hannotate SC"/>
            </a:endParaRPr>
          </a:p>
          <a:p>
            <a:pPr>
              <a:spcBef>
                <a:spcPts val="42"/>
              </a:spcBef>
            </a:pPr>
            <a:endParaRPr sz="3300" dirty="0">
              <a:latin typeface="Times New Roman"/>
              <a:cs typeface="Times New Roman"/>
            </a:endParaRPr>
          </a:p>
          <a:p>
            <a:pPr marL="26670"/>
            <a:r>
              <a:rPr sz="2200" spc="-20" dirty="0">
                <a:solidFill>
                  <a:srgbClr val="FF0000"/>
                </a:solidFill>
                <a:latin typeface="Verdana"/>
                <a:cs typeface="Verdana"/>
              </a:rPr>
              <a:t>1985</a:t>
            </a:r>
            <a:r>
              <a:rPr sz="2200" spc="-15" dirty="0">
                <a:solidFill>
                  <a:srgbClr val="FF0000"/>
                </a:solidFill>
                <a:latin typeface="FangSong"/>
                <a:cs typeface="FangSong"/>
              </a:rPr>
              <a:t>左</a:t>
            </a:r>
            <a:r>
              <a:rPr sz="2200" spc="-25" dirty="0">
                <a:solidFill>
                  <a:srgbClr val="FF0000"/>
                </a:solidFill>
                <a:latin typeface="FangSong"/>
                <a:cs typeface="FangSong"/>
              </a:rPr>
              <a:t>右</a:t>
            </a:r>
            <a:r>
              <a:rPr sz="2200" spc="-300" dirty="0">
                <a:solidFill>
                  <a:srgbClr val="FF0000"/>
                </a:solidFill>
                <a:latin typeface="FangSong"/>
                <a:cs typeface="FangSong"/>
              </a:rPr>
              <a:t> </a:t>
            </a:r>
            <a:r>
              <a:rPr sz="2200" spc="-20" dirty="0">
                <a:solidFill>
                  <a:srgbClr val="FF0000"/>
                </a:solidFill>
                <a:latin typeface="Verdana"/>
                <a:cs typeface="Verdana"/>
              </a:rPr>
              <a:t>-1995</a:t>
            </a:r>
            <a:r>
              <a:rPr sz="2200" spc="-15" dirty="0">
                <a:solidFill>
                  <a:srgbClr val="FF0000"/>
                </a:solidFill>
                <a:latin typeface="FangSong"/>
                <a:cs typeface="FangSong"/>
              </a:rPr>
              <a:t>左右</a:t>
            </a:r>
            <a:r>
              <a:rPr sz="2200" spc="-20" dirty="0">
                <a:solidFill>
                  <a:srgbClr val="FF0000"/>
                </a:solidFill>
                <a:latin typeface="Verdana"/>
                <a:cs typeface="Verdana"/>
              </a:rPr>
              <a:t>~</a:t>
            </a:r>
            <a:r>
              <a:rPr sz="2200" spc="-15" dirty="0">
                <a:solidFill>
                  <a:srgbClr val="FF0000"/>
                </a:solidFill>
                <a:latin typeface="FangSong"/>
                <a:cs typeface="FangSong"/>
              </a:rPr>
              <a:t>繁荣期</a:t>
            </a:r>
            <a:r>
              <a:rPr sz="2200" spc="-15" dirty="0">
                <a:latin typeface="FangSong"/>
                <a:cs typeface="FangSong"/>
              </a:rPr>
              <a:t>：</a:t>
            </a:r>
            <a:r>
              <a:rPr sz="2000" dirty="0">
                <a:latin typeface="Verdana"/>
                <a:cs typeface="Verdana"/>
              </a:rPr>
              <a:t>Hopf</a:t>
            </a:r>
            <a:r>
              <a:rPr sz="2000" spc="-10" dirty="0">
                <a:latin typeface="Verdana"/>
                <a:cs typeface="Verdana"/>
              </a:rPr>
              <a:t>ield</a:t>
            </a:r>
            <a:r>
              <a:rPr sz="2000" spc="-15" dirty="0">
                <a:latin typeface="Verdana"/>
                <a:cs typeface="Verdana"/>
              </a:rPr>
              <a:t> </a:t>
            </a:r>
            <a:r>
              <a:rPr sz="2000" dirty="0">
                <a:latin typeface="Verdana"/>
                <a:cs typeface="Verdana"/>
              </a:rPr>
              <a:t>(198</a:t>
            </a:r>
            <a:r>
              <a:rPr sz="2000" spc="-10" dirty="0">
                <a:latin typeface="Verdana"/>
                <a:cs typeface="Verdana"/>
              </a:rPr>
              <a:t>3</a:t>
            </a:r>
            <a:r>
              <a:rPr sz="2000" dirty="0">
                <a:latin typeface="Verdana"/>
                <a:cs typeface="Verdana"/>
              </a:rPr>
              <a:t>), </a:t>
            </a:r>
            <a:r>
              <a:rPr sz="2000" spc="-15" dirty="0">
                <a:latin typeface="Verdana"/>
                <a:cs typeface="Verdana"/>
              </a:rPr>
              <a:t>B</a:t>
            </a:r>
            <a:r>
              <a:rPr sz="2000" dirty="0">
                <a:latin typeface="Verdana"/>
                <a:cs typeface="Verdana"/>
              </a:rPr>
              <a:t>P (</a:t>
            </a:r>
            <a:r>
              <a:rPr sz="2000" spc="-10" dirty="0">
                <a:latin typeface="Verdana"/>
                <a:cs typeface="Verdana"/>
              </a:rPr>
              <a:t>1</a:t>
            </a:r>
            <a:r>
              <a:rPr sz="2000" dirty="0">
                <a:latin typeface="Verdana"/>
                <a:cs typeface="Verdana"/>
              </a:rPr>
              <a:t>98</a:t>
            </a:r>
            <a:r>
              <a:rPr sz="2000" spc="-10" dirty="0">
                <a:latin typeface="Verdana"/>
                <a:cs typeface="Verdana"/>
              </a:rPr>
              <a:t>6</a:t>
            </a:r>
            <a:r>
              <a:rPr sz="2000" dirty="0">
                <a:latin typeface="Verdana"/>
                <a:cs typeface="Verdana"/>
              </a:rPr>
              <a:t>),</a:t>
            </a:r>
            <a:r>
              <a:rPr sz="2000" spc="5" dirty="0">
                <a:latin typeface="Verdana"/>
                <a:cs typeface="Verdana"/>
              </a:rPr>
              <a:t> </a:t>
            </a:r>
            <a:r>
              <a:rPr sz="2000" dirty="0">
                <a:latin typeface="Verdana"/>
                <a:cs typeface="Verdana"/>
              </a:rPr>
              <a:t>…</a:t>
            </a:r>
          </a:p>
          <a:p>
            <a:pPr>
              <a:spcBef>
                <a:spcPts val="43"/>
              </a:spcBef>
            </a:pPr>
            <a:endParaRPr sz="1850" dirty="0">
              <a:latin typeface="Times New Roman"/>
              <a:cs typeface="Times New Roman"/>
            </a:endParaRPr>
          </a:p>
          <a:p>
            <a:pPr marL="23495"/>
            <a:r>
              <a:rPr sz="2000" spc="-5" dirty="0">
                <a:latin typeface="Verdana"/>
                <a:cs typeface="Verdana"/>
              </a:rPr>
              <a:t>1995</a:t>
            </a:r>
            <a:r>
              <a:rPr sz="2000" spc="10" dirty="0">
                <a:latin typeface="FangSong"/>
                <a:cs typeface="FangSong"/>
              </a:rPr>
              <a:t>年左右</a:t>
            </a:r>
            <a:r>
              <a:rPr sz="2000" spc="-10" dirty="0">
                <a:latin typeface="FangSong"/>
                <a:cs typeface="FangSong"/>
              </a:rPr>
              <a:t>：</a:t>
            </a:r>
            <a:r>
              <a:rPr sz="2000" spc="-15" dirty="0">
                <a:latin typeface="Verdana"/>
                <a:cs typeface="Verdana"/>
              </a:rPr>
              <a:t>S</a:t>
            </a:r>
            <a:r>
              <a:rPr sz="2000" dirty="0">
                <a:latin typeface="Verdana"/>
                <a:cs typeface="Verdana"/>
              </a:rPr>
              <a:t>VM</a:t>
            </a:r>
            <a:r>
              <a:rPr sz="2000" spc="-45" dirty="0">
                <a:latin typeface="Verdana"/>
                <a:cs typeface="Verdana"/>
              </a:rPr>
              <a:t> </a:t>
            </a:r>
            <a:r>
              <a:rPr sz="2000" dirty="0">
                <a:latin typeface="FangSong"/>
                <a:cs typeface="FangSong"/>
              </a:rPr>
              <a:t>及</a:t>
            </a:r>
            <a:r>
              <a:rPr sz="2000" spc="-305" dirty="0">
                <a:latin typeface="FangSong"/>
                <a:cs typeface="FangSong"/>
              </a:rPr>
              <a:t> </a:t>
            </a:r>
            <a:r>
              <a:rPr sz="2000" spc="10" dirty="0">
                <a:latin typeface="FangSong"/>
                <a:cs typeface="FangSong"/>
              </a:rPr>
              <a:t>统计</a:t>
            </a:r>
            <a:r>
              <a:rPr sz="2000" dirty="0">
                <a:latin typeface="FangSong"/>
                <a:cs typeface="FangSong"/>
              </a:rPr>
              <a:t>学习</a:t>
            </a:r>
            <a:r>
              <a:rPr sz="2000" spc="-340" dirty="0">
                <a:latin typeface="FangSong"/>
                <a:cs typeface="FangSong"/>
              </a:rPr>
              <a:t> </a:t>
            </a:r>
            <a:r>
              <a:rPr sz="2000" spc="10" dirty="0">
                <a:latin typeface="FangSong"/>
                <a:cs typeface="FangSong"/>
              </a:rPr>
              <a:t>兴起</a:t>
            </a:r>
            <a:endParaRPr sz="2000" dirty="0">
              <a:latin typeface="FangSong"/>
              <a:cs typeface="FangSong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890776" y="5761149"/>
            <a:ext cx="4449445" cy="3385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200" spc="-20" dirty="0">
                <a:solidFill>
                  <a:srgbClr val="FF0000"/>
                </a:solidFill>
                <a:latin typeface="Verdana"/>
                <a:cs typeface="Verdana"/>
              </a:rPr>
              <a:t>2010</a:t>
            </a:r>
            <a:r>
              <a:rPr sz="2200" spc="-15" dirty="0">
                <a:solidFill>
                  <a:srgbClr val="FF0000"/>
                </a:solidFill>
                <a:latin typeface="FangSong"/>
                <a:cs typeface="FangSong"/>
              </a:rPr>
              <a:t>左右</a:t>
            </a:r>
            <a:r>
              <a:rPr sz="2200" spc="-15" dirty="0">
                <a:solidFill>
                  <a:srgbClr val="FF0000"/>
                </a:solidFill>
                <a:latin typeface="Verdana"/>
                <a:cs typeface="Verdana"/>
              </a:rPr>
              <a:t>-</a:t>
            </a:r>
            <a:r>
              <a:rPr sz="2200" spc="-15" dirty="0">
                <a:solidFill>
                  <a:srgbClr val="FF0000"/>
                </a:solidFill>
                <a:latin typeface="FangSong"/>
                <a:cs typeface="FangSong"/>
              </a:rPr>
              <a:t>至今</a:t>
            </a:r>
            <a:r>
              <a:rPr sz="2200" spc="-15" dirty="0">
                <a:solidFill>
                  <a:srgbClr val="FF0000"/>
                </a:solidFill>
                <a:latin typeface="Verdana"/>
                <a:cs typeface="Verdana"/>
              </a:rPr>
              <a:t>~</a:t>
            </a:r>
            <a:r>
              <a:rPr sz="2200" spc="-15" dirty="0">
                <a:solidFill>
                  <a:srgbClr val="FF0000"/>
                </a:solidFill>
                <a:latin typeface="FangSong"/>
                <a:cs typeface="FangSong"/>
              </a:rPr>
              <a:t>繁荣期</a:t>
            </a:r>
            <a:r>
              <a:rPr sz="2200" spc="-20" dirty="0">
                <a:latin typeface="FangSong"/>
                <a:cs typeface="FangSong"/>
              </a:rPr>
              <a:t>：深</a:t>
            </a:r>
            <a:r>
              <a:rPr sz="2200" spc="-25" dirty="0">
                <a:latin typeface="FangSong"/>
                <a:cs typeface="FangSong"/>
              </a:rPr>
              <a:t>度</a:t>
            </a:r>
            <a:r>
              <a:rPr sz="2200" spc="-20" dirty="0">
                <a:latin typeface="FangSong"/>
                <a:cs typeface="FangSong"/>
              </a:rPr>
              <a:t>学</a:t>
            </a:r>
            <a:r>
              <a:rPr sz="2200" spc="-25" dirty="0">
                <a:latin typeface="FangSong"/>
                <a:cs typeface="FangSong"/>
              </a:rPr>
              <a:t>习</a:t>
            </a:r>
            <a:endParaRPr sz="2200" dirty="0">
              <a:latin typeface="FangSong"/>
              <a:cs typeface="FangSong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2314043" y="4839483"/>
            <a:ext cx="2764155" cy="842010"/>
          </a:xfrm>
          <a:custGeom>
            <a:avLst/>
            <a:gdLst/>
            <a:ahLst/>
            <a:cxnLst/>
            <a:rect l="l" t="t" r="r" b="b"/>
            <a:pathLst>
              <a:path w="2764154" h="842010">
                <a:moveTo>
                  <a:pt x="1772141" y="764539"/>
                </a:moveTo>
                <a:lnTo>
                  <a:pt x="1057548" y="764539"/>
                </a:lnTo>
                <a:lnTo>
                  <a:pt x="1066522" y="769619"/>
                </a:lnTo>
                <a:lnTo>
                  <a:pt x="1075920" y="774699"/>
                </a:lnTo>
                <a:lnTo>
                  <a:pt x="1085728" y="779779"/>
                </a:lnTo>
                <a:lnTo>
                  <a:pt x="1095937" y="784859"/>
                </a:lnTo>
                <a:lnTo>
                  <a:pt x="1106533" y="788669"/>
                </a:lnTo>
                <a:lnTo>
                  <a:pt x="1117505" y="793749"/>
                </a:lnTo>
                <a:lnTo>
                  <a:pt x="1128841" y="797559"/>
                </a:lnTo>
                <a:lnTo>
                  <a:pt x="1140529" y="801369"/>
                </a:lnTo>
                <a:lnTo>
                  <a:pt x="1152557" y="806449"/>
                </a:lnTo>
                <a:lnTo>
                  <a:pt x="1164914" y="810259"/>
                </a:lnTo>
                <a:lnTo>
                  <a:pt x="1177587" y="812799"/>
                </a:lnTo>
                <a:lnTo>
                  <a:pt x="1203836" y="820419"/>
                </a:lnTo>
                <a:lnTo>
                  <a:pt x="1274168" y="833119"/>
                </a:lnTo>
                <a:lnTo>
                  <a:pt x="1288947" y="834389"/>
                </a:lnTo>
                <a:lnTo>
                  <a:pt x="1323216" y="838199"/>
                </a:lnTo>
                <a:lnTo>
                  <a:pt x="1357544" y="840739"/>
                </a:lnTo>
                <a:lnTo>
                  <a:pt x="1391793" y="842009"/>
                </a:lnTo>
                <a:lnTo>
                  <a:pt x="1459512" y="842009"/>
                </a:lnTo>
                <a:lnTo>
                  <a:pt x="1525284" y="836929"/>
                </a:lnTo>
                <a:lnTo>
                  <a:pt x="1588020" y="828039"/>
                </a:lnTo>
                <a:lnTo>
                  <a:pt x="1646630" y="814069"/>
                </a:lnTo>
                <a:lnTo>
                  <a:pt x="1700024" y="797559"/>
                </a:lnTo>
                <a:lnTo>
                  <a:pt x="1747112" y="778509"/>
                </a:lnTo>
                <a:lnTo>
                  <a:pt x="1767951" y="767079"/>
                </a:lnTo>
                <a:lnTo>
                  <a:pt x="1772141" y="764539"/>
                </a:lnTo>
                <a:close/>
              </a:path>
              <a:path w="2764154" h="842010">
                <a:moveTo>
                  <a:pt x="2296063" y="688339"/>
                </a:moveTo>
                <a:lnTo>
                  <a:pt x="373302" y="688339"/>
                </a:lnTo>
                <a:lnTo>
                  <a:pt x="375004" y="689609"/>
                </a:lnTo>
                <a:lnTo>
                  <a:pt x="425263" y="720089"/>
                </a:lnTo>
                <a:lnTo>
                  <a:pt x="480387" y="742949"/>
                </a:lnTo>
                <a:lnTo>
                  <a:pt x="542514" y="761999"/>
                </a:lnTo>
                <a:lnTo>
                  <a:pt x="645816" y="782319"/>
                </a:lnTo>
                <a:lnTo>
                  <a:pt x="719412" y="789939"/>
                </a:lnTo>
                <a:lnTo>
                  <a:pt x="795181" y="792479"/>
                </a:lnTo>
                <a:lnTo>
                  <a:pt x="833448" y="792479"/>
                </a:lnTo>
                <a:lnTo>
                  <a:pt x="871741" y="791209"/>
                </a:lnTo>
                <a:lnTo>
                  <a:pt x="947713" y="783589"/>
                </a:lnTo>
                <a:lnTo>
                  <a:pt x="1021716" y="772159"/>
                </a:lnTo>
                <a:lnTo>
                  <a:pt x="1057548" y="764539"/>
                </a:lnTo>
                <a:lnTo>
                  <a:pt x="1772141" y="764539"/>
                </a:lnTo>
                <a:lnTo>
                  <a:pt x="1786805" y="755649"/>
                </a:lnTo>
                <a:lnTo>
                  <a:pt x="1803538" y="742949"/>
                </a:lnTo>
                <a:lnTo>
                  <a:pt x="1818014" y="730249"/>
                </a:lnTo>
                <a:lnTo>
                  <a:pt x="1830096" y="716279"/>
                </a:lnTo>
                <a:lnTo>
                  <a:pt x="2214809" y="716279"/>
                </a:lnTo>
                <a:lnTo>
                  <a:pt x="2238582" y="709929"/>
                </a:lnTo>
                <a:lnTo>
                  <a:pt x="2261042" y="702309"/>
                </a:lnTo>
                <a:lnTo>
                  <a:pt x="2282097" y="694689"/>
                </a:lnTo>
                <a:lnTo>
                  <a:pt x="2296063" y="688339"/>
                </a:lnTo>
                <a:close/>
              </a:path>
              <a:path w="2764154" h="842010">
                <a:moveTo>
                  <a:pt x="2214809" y="716279"/>
                </a:moveTo>
                <a:lnTo>
                  <a:pt x="1830096" y="716279"/>
                </a:lnTo>
                <a:lnTo>
                  <a:pt x="1877447" y="726439"/>
                </a:lnTo>
                <a:lnTo>
                  <a:pt x="1889747" y="727709"/>
                </a:lnTo>
                <a:lnTo>
                  <a:pt x="1902208" y="730249"/>
                </a:lnTo>
                <a:lnTo>
                  <a:pt x="1966496" y="736599"/>
                </a:lnTo>
                <a:lnTo>
                  <a:pt x="1979665" y="736599"/>
                </a:lnTo>
                <a:lnTo>
                  <a:pt x="1992910" y="737869"/>
                </a:lnTo>
                <a:lnTo>
                  <a:pt x="2049897" y="737869"/>
                </a:lnTo>
                <a:lnTo>
                  <a:pt x="2079563" y="736599"/>
                </a:lnTo>
                <a:lnTo>
                  <a:pt x="2108482" y="734059"/>
                </a:lnTo>
                <a:lnTo>
                  <a:pt x="2163704" y="726439"/>
                </a:lnTo>
                <a:lnTo>
                  <a:pt x="2214809" y="716279"/>
                </a:lnTo>
                <a:close/>
              </a:path>
              <a:path w="2764154" h="842010">
                <a:moveTo>
                  <a:pt x="735477" y="74929"/>
                </a:moveTo>
                <a:lnTo>
                  <a:pt x="620927" y="74929"/>
                </a:lnTo>
                <a:lnTo>
                  <a:pt x="586061" y="77469"/>
                </a:lnTo>
                <a:lnTo>
                  <a:pt x="488779" y="91439"/>
                </a:lnTo>
                <a:lnTo>
                  <a:pt x="430970" y="106679"/>
                </a:lnTo>
                <a:lnTo>
                  <a:pt x="379687" y="124459"/>
                </a:lnTo>
                <a:lnTo>
                  <a:pt x="356729" y="133349"/>
                </a:lnTo>
                <a:lnTo>
                  <a:pt x="316659" y="156209"/>
                </a:lnTo>
                <a:lnTo>
                  <a:pt x="285015" y="180339"/>
                </a:lnTo>
                <a:lnTo>
                  <a:pt x="255011" y="219709"/>
                </a:lnTo>
                <a:lnTo>
                  <a:pt x="247761" y="247649"/>
                </a:lnTo>
                <a:lnTo>
                  <a:pt x="248246" y="262889"/>
                </a:lnTo>
                <a:lnTo>
                  <a:pt x="251598" y="276859"/>
                </a:lnTo>
                <a:lnTo>
                  <a:pt x="246063" y="279399"/>
                </a:lnTo>
                <a:lnTo>
                  <a:pt x="201204" y="283209"/>
                </a:lnTo>
                <a:lnTo>
                  <a:pt x="132527" y="295909"/>
                </a:lnTo>
                <a:lnTo>
                  <a:pt x="85107" y="311149"/>
                </a:lnTo>
                <a:lnTo>
                  <a:pt x="46340" y="331469"/>
                </a:lnTo>
                <a:lnTo>
                  <a:pt x="11445" y="361949"/>
                </a:lnTo>
                <a:lnTo>
                  <a:pt x="0" y="397509"/>
                </a:lnTo>
                <a:lnTo>
                  <a:pt x="1274" y="407669"/>
                </a:lnTo>
                <a:lnTo>
                  <a:pt x="22043" y="441959"/>
                </a:lnTo>
                <a:lnTo>
                  <a:pt x="53261" y="464819"/>
                </a:lnTo>
                <a:lnTo>
                  <a:pt x="66491" y="472439"/>
                </a:lnTo>
                <a:lnTo>
                  <a:pt x="81084" y="480059"/>
                </a:lnTo>
                <a:lnTo>
                  <a:pt x="97012" y="486409"/>
                </a:lnTo>
                <a:lnTo>
                  <a:pt x="114245" y="491489"/>
                </a:lnTo>
                <a:lnTo>
                  <a:pt x="132755" y="497839"/>
                </a:lnTo>
                <a:lnTo>
                  <a:pt x="92895" y="521969"/>
                </a:lnTo>
                <a:lnTo>
                  <a:pt x="64916" y="558799"/>
                </a:lnTo>
                <a:lnTo>
                  <a:pt x="62421" y="577849"/>
                </a:lnTo>
                <a:lnTo>
                  <a:pt x="64184" y="588009"/>
                </a:lnTo>
                <a:lnTo>
                  <a:pt x="88551" y="623569"/>
                </a:lnTo>
                <a:lnTo>
                  <a:pt x="122735" y="646429"/>
                </a:lnTo>
                <a:lnTo>
                  <a:pt x="168171" y="664209"/>
                </a:lnTo>
                <a:lnTo>
                  <a:pt x="242540" y="681989"/>
                </a:lnTo>
                <a:lnTo>
                  <a:pt x="284203" y="687069"/>
                </a:lnTo>
                <a:lnTo>
                  <a:pt x="328002" y="689609"/>
                </a:lnTo>
                <a:lnTo>
                  <a:pt x="350505" y="689609"/>
                </a:lnTo>
                <a:lnTo>
                  <a:pt x="373302" y="688339"/>
                </a:lnTo>
                <a:lnTo>
                  <a:pt x="2296063" y="688339"/>
                </a:lnTo>
                <a:lnTo>
                  <a:pt x="2335879" y="666749"/>
                </a:lnTo>
                <a:lnTo>
                  <a:pt x="2373611" y="634999"/>
                </a:lnTo>
                <a:lnTo>
                  <a:pt x="2392750" y="598169"/>
                </a:lnTo>
                <a:lnTo>
                  <a:pt x="2394557" y="585469"/>
                </a:lnTo>
                <a:lnTo>
                  <a:pt x="2408149" y="585469"/>
                </a:lnTo>
                <a:lnTo>
                  <a:pt x="2448276" y="581659"/>
                </a:lnTo>
                <a:lnTo>
                  <a:pt x="2461405" y="579119"/>
                </a:lnTo>
                <a:lnTo>
                  <a:pt x="2474393" y="577849"/>
                </a:lnTo>
                <a:lnTo>
                  <a:pt x="2487233" y="575309"/>
                </a:lnTo>
                <a:lnTo>
                  <a:pt x="2499914" y="574039"/>
                </a:lnTo>
                <a:lnTo>
                  <a:pt x="2548861" y="563879"/>
                </a:lnTo>
                <a:lnTo>
                  <a:pt x="2560606" y="560069"/>
                </a:lnTo>
                <a:lnTo>
                  <a:pt x="2572135" y="557529"/>
                </a:lnTo>
                <a:lnTo>
                  <a:pt x="2583438" y="553719"/>
                </a:lnTo>
                <a:lnTo>
                  <a:pt x="2621791" y="541019"/>
                </a:lnTo>
                <a:lnTo>
                  <a:pt x="2669350" y="520699"/>
                </a:lnTo>
                <a:lnTo>
                  <a:pt x="2707426" y="496569"/>
                </a:lnTo>
                <a:lnTo>
                  <a:pt x="2735855" y="471169"/>
                </a:lnTo>
                <a:lnTo>
                  <a:pt x="2760052" y="431799"/>
                </a:lnTo>
                <a:lnTo>
                  <a:pt x="2763644" y="403859"/>
                </a:lnTo>
                <a:lnTo>
                  <a:pt x="2761616" y="389889"/>
                </a:lnTo>
                <a:lnTo>
                  <a:pt x="2739994" y="349249"/>
                </a:lnTo>
                <a:lnTo>
                  <a:pt x="2712424" y="322579"/>
                </a:lnTo>
                <a:lnTo>
                  <a:pt x="2674136" y="298449"/>
                </a:lnTo>
                <a:lnTo>
                  <a:pt x="2680359" y="292099"/>
                </a:lnTo>
                <a:lnTo>
                  <a:pt x="2699965" y="256539"/>
                </a:lnTo>
                <a:lnTo>
                  <a:pt x="2701701" y="246379"/>
                </a:lnTo>
                <a:lnTo>
                  <a:pt x="2701273" y="234949"/>
                </a:lnTo>
                <a:lnTo>
                  <a:pt x="2679139" y="191769"/>
                </a:lnTo>
                <a:lnTo>
                  <a:pt x="2642803" y="162559"/>
                </a:lnTo>
                <a:lnTo>
                  <a:pt x="2591378" y="137159"/>
                </a:lnTo>
                <a:lnTo>
                  <a:pt x="2571168" y="130809"/>
                </a:lnTo>
                <a:lnTo>
                  <a:pt x="2549526" y="123189"/>
                </a:lnTo>
                <a:lnTo>
                  <a:pt x="2526511" y="118109"/>
                </a:lnTo>
                <a:lnTo>
                  <a:pt x="2502186" y="113029"/>
                </a:lnTo>
                <a:lnTo>
                  <a:pt x="2476611" y="107949"/>
                </a:lnTo>
                <a:lnTo>
                  <a:pt x="2449848" y="104139"/>
                </a:lnTo>
                <a:lnTo>
                  <a:pt x="2446504" y="97789"/>
                </a:lnTo>
                <a:lnTo>
                  <a:pt x="897152" y="97789"/>
                </a:lnTo>
                <a:lnTo>
                  <a:pt x="832293" y="85089"/>
                </a:lnTo>
                <a:lnTo>
                  <a:pt x="818821" y="83819"/>
                </a:lnTo>
                <a:lnTo>
                  <a:pt x="805210" y="81279"/>
                </a:lnTo>
                <a:lnTo>
                  <a:pt x="735477" y="74929"/>
                </a:lnTo>
                <a:close/>
              </a:path>
              <a:path w="2764154" h="842010">
                <a:moveTo>
                  <a:pt x="1201810" y="22859"/>
                </a:moveTo>
                <a:lnTo>
                  <a:pt x="1175481" y="22859"/>
                </a:lnTo>
                <a:lnTo>
                  <a:pt x="1149380" y="24129"/>
                </a:lnTo>
                <a:lnTo>
                  <a:pt x="1098336" y="29209"/>
                </a:lnTo>
                <a:lnTo>
                  <a:pt x="1049627" y="36829"/>
                </a:lnTo>
                <a:lnTo>
                  <a:pt x="1004204" y="48259"/>
                </a:lnTo>
                <a:lnTo>
                  <a:pt x="963017" y="62229"/>
                </a:lnTo>
                <a:lnTo>
                  <a:pt x="927017" y="78739"/>
                </a:lnTo>
                <a:lnTo>
                  <a:pt x="897152" y="97789"/>
                </a:lnTo>
                <a:lnTo>
                  <a:pt x="2446504" y="97789"/>
                </a:lnTo>
                <a:lnTo>
                  <a:pt x="2413088" y="63499"/>
                </a:lnTo>
                <a:lnTo>
                  <a:pt x="1431445" y="60959"/>
                </a:lnTo>
                <a:lnTo>
                  <a:pt x="1420191" y="57149"/>
                </a:lnTo>
                <a:lnTo>
                  <a:pt x="1408514" y="53339"/>
                </a:lnTo>
                <a:lnTo>
                  <a:pt x="1383957" y="45719"/>
                </a:lnTo>
                <a:lnTo>
                  <a:pt x="1371111" y="43179"/>
                </a:lnTo>
                <a:lnTo>
                  <a:pt x="1357908" y="39369"/>
                </a:lnTo>
                <a:lnTo>
                  <a:pt x="1332709" y="34289"/>
                </a:lnTo>
                <a:lnTo>
                  <a:pt x="1280973" y="26669"/>
                </a:lnTo>
                <a:lnTo>
                  <a:pt x="1201810" y="22859"/>
                </a:lnTo>
                <a:close/>
              </a:path>
              <a:path w="2764154" h="842010">
                <a:moveTo>
                  <a:pt x="707019" y="73659"/>
                </a:moveTo>
                <a:lnTo>
                  <a:pt x="649650" y="73659"/>
                </a:lnTo>
                <a:lnTo>
                  <a:pt x="635282" y="74929"/>
                </a:lnTo>
                <a:lnTo>
                  <a:pt x="721277" y="74929"/>
                </a:lnTo>
                <a:lnTo>
                  <a:pt x="707019" y="73659"/>
                </a:lnTo>
                <a:close/>
              </a:path>
              <a:path w="2764154" h="842010">
                <a:moveTo>
                  <a:pt x="1704172" y="0"/>
                </a:moveTo>
                <a:lnTo>
                  <a:pt x="1660831" y="0"/>
                </a:lnTo>
                <a:lnTo>
                  <a:pt x="1618286" y="2539"/>
                </a:lnTo>
                <a:lnTo>
                  <a:pt x="1597542" y="5079"/>
                </a:lnTo>
                <a:lnTo>
                  <a:pt x="1577273" y="8889"/>
                </a:lnTo>
                <a:lnTo>
                  <a:pt x="1557572" y="11429"/>
                </a:lnTo>
                <a:lnTo>
                  <a:pt x="1520241" y="21589"/>
                </a:lnTo>
                <a:lnTo>
                  <a:pt x="1470803" y="39369"/>
                </a:lnTo>
                <a:lnTo>
                  <a:pt x="1431445" y="60959"/>
                </a:lnTo>
                <a:lnTo>
                  <a:pt x="2409364" y="60959"/>
                </a:lnTo>
                <a:lnTo>
                  <a:pt x="2401915" y="55879"/>
                </a:lnTo>
                <a:lnTo>
                  <a:pt x="2389553" y="49529"/>
                </a:lnTo>
                <a:lnTo>
                  <a:pt x="2380546" y="44449"/>
                </a:lnTo>
                <a:lnTo>
                  <a:pt x="1907500" y="44449"/>
                </a:lnTo>
                <a:lnTo>
                  <a:pt x="1897506" y="39369"/>
                </a:lnTo>
                <a:lnTo>
                  <a:pt x="1886870" y="34289"/>
                </a:lnTo>
                <a:lnTo>
                  <a:pt x="1875620" y="30479"/>
                </a:lnTo>
                <a:lnTo>
                  <a:pt x="1863785" y="25399"/>
                </a:lnTo>
                <a:lnTo>
                  <a:pt x="1851394" y="21589"/>
                </a:lnTo>
                <a:lnTo>
                  <a:pt x="1838476" y="17779"/>
                </a:lnTo>
                <a:lnTo>
                  <a:pt x="1825059" y="15239"/>
                </a:lnTo>
                <a:lnTo>
                  <a:pt x="1811171" y="11429"/>
                </a:lnTo>
                <a:lnTo>
                  <a:pt x="1790294" y="7619"/>
                </a:lnTo>
                <a:lnTo>
                  <a:pt x="1747572" y="2539"/>
                </a:lnTo>
                <a:lnTo>
                  <a:pt x="1704172" y="0"/>
                </a:lnTo>
                <a:close/>
              </a:path>
              <a:path w="2764154" h="842010">
                <a:moveTo>
                  <a:pt x="2167176" y="0"/>
                </a:moveTo>
                <a:lnTo>
                  <a:pt x="2119487" y="0"/>
                </a:lnTo>
                <a:lnTo>
                  <a:pt x="2072368" y="2539"/>
                </a:lnTo>
                <a:lnTo>
                  <a:pt x="2049302" y="6349"/>
                </a:lnTo>
                <a:lnTo>
                  <a:pt x="2026714" y="8889"/>
                </a:lnTo>
                <a:lnTo>
                  <a:pt x="1983421" y="17779"/>
                </a:lnTo>
                <a:lnTo>
                  <a:pt x="1943384" y="30479"/>
                </a:lnTo>
                <a:lnTo>
                  <a:pt x="1907500" y="44449"/>
                </a:lnTo>
                <a:lnTo>
                  <a:pt x="2380546" y="44449"/>
                </a:lnTo>
                <a:lnTo>
                  <a:pt x="2325642" y="24129"/>
                </a:lnTo>
                <a:lnTo>
                  <a:pt x="2283013" y="12699"/>
                </a:lnTo>
                <a:lnTo>
                  <a:pt x="2237819" y="5079"/>
                </a:lnTo>
                <a:lnTo>
                  <a:pt x="2214539" y="2539"/>
                </a:lnTo>
                <a:lnTo>
                  <a:pt x="2167176" y="0"/>
                </a:lnTo>
                <a:close/>
              </a:path>
            </a:pathLst>
          </a:custGeom>
          <a:solidFill>
            <a:srgbClr val="C1F3D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314043" y="4838369"/>
            <a:ext cx="2764155" cy="843280"/>
          </a:xfrm>
          <a:custGeom>
            <a:avLst/>
            <a:gdLst/>
            <a:ahLst/>
            <a:cxnLst/>
            <a:rect l="l" t="t" r="r" b="b"/>
            <a:pathLst>
              <a:path w="2764154" h="843279">
                <a:moveTo>
                  <a:pt x="251598" y="277571"/>
                </a:moveTo>
                <a:lnTo>
                  <a:pt x="248246" y="262930"/>
                </a:lnTo>
                <a:lnTo>
                  <a:pt x="247761" y="248456"/>
                </a:lnTo>
                <a:lnTo>
                  <a:pt x="250048" y="234200"/>
                </a:lnTo>
                <a:lnTo>
                  <a:pt x="272590" y="193264"/>
                </a:lnTo>
                <a:lnTo>
                  <a:pt x="316659" y="156171"/>
                </a:lnTo>
                <a:lnTo>
                  <a:pt x="356729" y="134271"/>
                </a:lnTo>
                <a:lnTo>
                  <a:pt x="404465" y="115121"/>
                </a:lnTo>
                <a:lnTo>
                  <a:pt x="459106" y="99138"/>
                </a:lnTo>
                <a:lnTo>
                  <a:pt x="519892" y="86738"/>
                </a:lnTo>
                <a:lnTo>
                  <a:pt x="586061" y="78338"/>
                </a:lnTo>
                <a:lnTo>
                  <a:pt x="635282" y="75068"/>
                </a:lnTo>
                <a:lnTo>
                  <a:pt x="678379" y="74160"/>
                </a:lnTo>
                <a:lnTo>
                  <a:pt x="692716" y="74252"/>
                </a:lnTo>
                <a:lnTo>
                  <a:pt x="735477" y="75703"/>
                </a:lnTo>
                <a:lnTo>
                  <a:pt x="777618" y="78899"/>
                </a:lnTo>
                <a:lnTo>
                  <a:pt x="818821" y="83820"/>
                </a:lnTo>
                <a:lnTo>
                  <a:pt x="858771" y="90446"/>
                </a:lnTo>
                <a:lnTo>
                  <a:pt x="897152" y="98755"/>
                </a:lnTo>
                <a:lnTo>
                  <a:pt x="911258" y="88715"/>
                </a:lnTo>
                <a:lnTo>
                  <a:pt x="963017" y="62600"/>
                </a:lnTo>
                <a:lnTo>
                  <a:pt x="1004204" y="48677"/>
                </a:lnTo>
                <a:lnTo>
                  <a:pt x="1049627" y="37685"/>
                </a:lnTo>
                <a:lnTo>
                  <a:pt x="1098336" y="29746"/>
                </a:lnTo>
                <a:lnTo>
                  <a:pt x="1149380" y="24981"/>
                </a:lnTo>
                <a:lnTo>
                  <a:pt x="1201810" y="23511"/>
                </a:lnTo>
                <a:lnTo>
                  <a:pt x="1228247" y="24049"/>
                </a:lnTo>
                <a:lnTo>
                  <a:pt x="1280973" y="27748"/>
                </a:lnTo>
                <a:lnTo>
                  <a:pt x="1332709" y="35045"/>
                </a:lnTo>
                <a:lnTo>
                  <a:pt x="1371111" y="43133"/>
                </a:lnTo>
                <a:lnTo>
                  <a:pt x="1408514" y="53766"/>
                </a:lnTo>
                <a:lnTo>
                  <a:pt x="1431445" y="61945"/>
                </a:lnTo>
                <a:lnTo>
                  <a:pt x="1443291" y="53934"/>
                </a:lnTo>
                <a:lnTo>
                  <a:pt x="1486285" y="32911"/>
                </a:lnTo>
                <a:lnTo>
                  <a:pt x="1538531" y="16718"/>
                </a:lnTo>
                <a:lnTo>
                  <a:pt x="1577273" y="8807"/>
                </a:lnTo>
                <a:lnTo>
                  <a:pt x="1618286" y="3343"/>
                </a:lnTo>
                <a:lnTo>
                  <a:pt x="1660831" y="447"/>
                </a:lnTo>
                <a:lnTo>
                  <a:pt x="1682448" y="0"/>
                </a:lnTo>
                <a:lnTo>
                  <a:pt x="1704172" y="239"/>
                </a:lnTo>
                <a:lnTo>
                  <a:pt x="1747572" y="2839"/>
                </a:lnTo>
                <a:lnTo>
                  <a:pt x="1790294" y="8368"/>
                </a:lnTo>
                <a:lnTo>
                  <a:pt x="1838476" y="18738"/>
                </a:lnTo>
                <a:lnTo>
                  <a:pt x="1875620" y="30708"/>
                </a:lnTo>
                <a:lnTo>
                  <a:pt x="1907500" y="45154"/>
                </a:lnTo>
                <a:lnTo>
                  <a:pt x="1924867" y="37451"/>
                </a:lnTo>
                <a:lnTo>
                  <a:pt x="1962939" y="24180"/>
                </a:lnTo>
                <a:lnTo>
                  <a:pt x="2004716" y="13785"/>
                </a:lnTo>
                <a:lnTo>
                  <a:pt x="2049302" y="6296"/>
                </a:lnTo>
                <a:lnTo>
                  <a:pt x="2095800" y="1746"/>
                </a:lnTo>
                <a:lnTo>
                  <a:pt x="2143317" y="167"/>
                </a:lnTo>
                <a:lnTo>
                  <a:pt x="2167176" y="501"/>
                </a:lnTo>
                <a:lnTo>
                  <a:pt x="2214539" y="3438"/>
                </a:lnTo>
                <a:lnTo>
                  <a:pt x="2260680" y="9426"/>
                </a:lnTo>
                <a:lnTo>
                  <a:pt x="2304704" y="18497"/>
                </a:lnTo>
                <a:lnTo>
                  <a:pt x="2345714" y="30683"/>
                </a:lnTo>
                <a:lnTo>
                  <a:pt x="2389553" y="49580"/>
                </a:lnTo>
                <a:lnTo>
                  <a:pt x="2423037" y="71621"/>
                </a:lnTo>
                <a:lnTo>
                  <a:pt x="2449848" y="104680"/>
                </a:lnTo>
                <a:lnTo>
                  <a:pt x="2476611" y="108395"/>
                </a:lnTo>
                <a:lnTo>
                  <a:pt x="2526511" y="118167"/>
                </a:lnTo>
                <a:lnTo>
                  <a:pt x="2571168" y="130772"/>
                </a:lnTo>
                <a:lnTo>
                  <a:pt x="2610095" y="145859"/>
                </a:lnTo>
                <a:lnTo>
                  <a:pt x="2656673" y="172378"/>
                </a:lnTo>
                <a:lnTo>
                  <a:pt x="2687614" y="202511"/>
                </a:lnTo>
                <a:lnTo>
                  <a:pt x="2701701" y="246268"/>
                </a:lnTo>
                <a:lnTo>
                  <a:pt x="2699965" y="257554"/>
                </a:lnTo>
                <a:lnTo>
                  <a:pt x="2680359" y="292811"/>
                </a:lnTo>
                <a:lnTo>
                  <a:pt x="2674136" y="298907"/>
                </a:lnTo>
                <a:lnTo>
                  <a:pt x="2694630" y="310963"/>
                </a:lnTo>
                <a:lnTo>
                  <a:pt x="2727538" y="336354"/>
                </a:lnTo>
                <a:lnTo>
                  <a:pt x="2757013" y="376662"/>
                </a:lnTo>
                <a:lnTo>
                  <a:pt x="2763644" y="404258"/>
                </a:lnTo>
                <a:lnTo>
                  <a:pt x="2763115" y="418079"/>
                </a:lnTo>
                <a:lnTo>
                  <a:pt x="2746401" y="458854"/>
                </a:lnTo>
                <a:lnTo>
                  <a:pt x="2707426" y="497235"/>
                </a:lnTo>
                <a:lnTo>
                  <a:pt x="2669350" y="520628"/>
                </a:lnTo>
                <a:lnTo>
                  <a:pt x="2621791" y="541660"/>
                </a:lnTo>
                <a:lnTo>
                  <a:pt x="2583438" y="554538"/>
                </a:lnTo>
                <a:lnTo>
                  <a:pt x="2536910" y="566626"/>
                </a:lnTo>
                <a:lnTo>
                  <a:pt x="2487233" y="576165"/>
                </a:lnTo>
                <a:lnTo>
                  <a:pt x="2448276" y="581583"/>
                </a:lnTo>
                <a:lnTo>
                  <a:pt x="2408149" y="585464"/>
                </a:lnTo>
                <a:lnTo>
                  <a:pt x="2394557" y="586409"/>
                </a:lnTo>
                <a:lnTo>
                  <a:pt x="2392750" y="599007"/>
                </a:lnTo>
                <a:lnTo>
                  <a:pt x="2373611" y="634908"/>
                </a:lnTo>
                <a:lnTo>
                  <a:pt x="2335879" y="667148"/>
                </a:lnTo>
                <a:lnTo>
                  <a:pt x="2301650" y="686084"/>
                </a:lnTo>
                <a:lnTo>
                  <a:pt x="2261042" y="702608"/>
                </a:lnTo>
                <a:lnTo>
                  <a:pt x="2214809" y="716407"/>
                </a:lnTo>
                <a:lnTo>
                  <a:pt x="2163704" y="727166"/>
                </a:lnTo>
                <a:lnTo>
                  <a:pt x="2108482" y="734572"/>
                </a:lnTo>
                <a:lnTo>
                  <a:pt x="2049897" y="738312"/>
                </a:lnTo>
                <a:lnTo>
                  <a:pt x="2019578" y="738708"/>
                </a:lnTo>
                <a:lnTo>
                  <a:pt x="2006218" y="738559"/>
                </a:lnTo>
                <a:lnTo>
                  <a:pt x="1966496" y="736932"/>
                </a:lnTo>
                <a:lnTo>
                  <a:pt x="1927563" y="733561"/>
                </a:lnTo>
                <a:lnTo>
                  <a:pt x="1889747" y="728481"/>
                </a:lnTo>
                <a:lnTo>
                  <a:pt x="1841632" y="719110"/>
                </a:lnTo>
                <a:lnTo>
                  <a:pt x="1830096" y="716312"/>
                </a:lnTo>
                <a:lnTo>
                  <a:pt x="1818014" y="730130"/>
                </a:lnTo>
                <a:lnTo>
                  <a:pt x="1786805" y="755818"/>
                </a:lnTo>
                <a:lnTo>
                  <a:pt x="1747112" y="778700"/>
                </a:lnTo>
                <a:lnTo>
                  <a:pt x="1700024" y="798524"/>
                </a:lnTo>
                <a:lnTo>
                  <a:pt x="1646630" y="815037"/>
                </a:lnTo>
                <a:lnTo>
                  <a:pt x="1588020" y="827987"/>
                </a:lnTo>
                <a:lnTo>
                  <a:pt x="1525284" y="837123"/>
                </a:lnTo>
                <a:lnTo>
                  <a:pt x="1459512" y="842192"/>
                </a:lnTo>
                <a:lnTo>
                  <a:pt x="1425828" y="843123"/>
                </a:lnTo>
                <a:lnTo>
                  <a:pt x="1391793" y="842943"/>
                </a:lnTo>
                <a:lnTo>
                  <a:pt x="1323216" y="839122"/>
                </a:lnTo>
                <a:lnTo>
                  <a:pt x="1274168" y="833432"/>
                </a:lnTo>
                <a:lnTo>
                  <a:pt x="1231209" y="826201"/>
                </a:lnTo>
                <a:lnTo>
                  <a:pt x="1190566" y="817142"/>
                </a:lnTo>
                <a:lnTo>
                  <a:pt x="1152557" y="806353"/>
                </a:lnTo>
                <a:lnTo>
                  <a:pt x="1106533" y="789449"/>
                </a:lnTo>
                <a:lnTo>
                  <a:pt x="1066522" y="769881"/>
                </a:lnTo>
                <a:lnTo>
                  <a:pt x="1057548" y="764600"/>
                </a:lnTo>
                <a:lnTo>
                  <a:pt x="1021716" y="772516"/>
                </a:lnTo>
                <a:lnTo>
                  <a:pt x="947713" y="784427"/>
                </a:lnTo>
                <a:lnTo>
                  <a:pt x="871741" y="791224"/>
                </a:lnTo>
                <a:lnTo>
                  <a:pt x="833448" y="792747"/>
                </a:lnTo>
                <a:lnTo>
                  <a:pt x="795181" y="793042"/>
                </a:lnTo>
                <a:lnTo>
                  <a:pt x="757111" y="792127"/>
                </a:lnTo>
                <a:lnTo>
                  <a:pt x="682256" y="786736"/>
                </a:lnTo>
                <a:lnTo>
                  <a:pt x="610264" y="776709"/>
                </a:lnTo>
                <a:lnTo>
                  <a:pt x="542514" y="762183"/>
                </a:lnTo>
                <a:lnTo>
                  <a:pt x="480387" y="743297"/>
                </a:lnTo>
                <a:lnTo>
                  <a:pt x="425263" y="720186"/>
                </a:lnTo>
                <a:lnTo>
                  <a:pt x="378522" y="692988"/>
                </a:lnTo>
                <a:lnTo>
                  <a:pt x="375004" y="690448"/>
                </a:lnTo>
                <a:lnTo>
                  <a:pt x="373302" y="689305"/>
                </a:lnTo>
                <a:lnTo>
                  <a:pt x="350505" y="690019"/>
                </a:lnTo>
                <a:lnTo>
                  <a:pt x="328002" y="689968"/>
                </a:lnTo>
                <a:lnTo>
                  <a:pt x="305875" y="689179"/>
                </a:lnTo>
                <a:lnTo>
                  <a:pt x="263065" y="685491"/>
                </a:lnTo>
                <a:lnTo>
                  <a:pt x="222709" y="679162"/>
                </a:lnTo>
                <a:lnTo>
                  <a:pt x="185445" y="670402"/>
                </a:lnTo>
                <a:lnTo>
                  <a:pt x="136736" y="653159"/>
                </a:lnTo>
                <a:lnTo>
                  <a:pt x="98563" y="631619"/>
                </a:lnTo>
                <a:lnTo>
                  <a:pt x="67765" y="597434"/>
                </a:lnTo>
                <a:lnTo>
                  <a:pt x="62421" y="578248"/>
                </a:lnTo>
                <a:lnTo>
                  <a:pt x="62677" y="568458"/>
                </a:lnTo>
                <a:lnTo>
                  <a:pt x="83125" y="530768"/>
                </a:lnTo>
                <a:lnTo>
                  <a:pt x="117749" y="505411"/>
                </a:lnTo>
                <a:lnTo>
                  <a:pt x="132755" y="497775"/>
                </a:lnTo>
                <a:lnTo>
                  <a:pt x="114245" y="492345"/>
                </a:lnTo>
                <a:lnTo>
                  <a:pt x="66491" y="473148"/>
                </a:lnTo>
                <a:lnTo>
                  <a:pt x="31008" y="450413"/>
                </a:lnTo>
                <a:lnTo>
                  <a:pt x="4145" y="416439"/>
                </a:lnTo>
                <a:lnTo>
                  <a:pt x="0" y="398593"/>
                </a:lnTo>
                <a:lnTo>
                  <a:pt x="350" y="389594"/>
                </a:lnTo>
                <a:lnTo>
                  <a:pt x="18587" y="354004"/>
                </a:lnTo>
                <a:lnTo>
                  <a:pt x="55122" y="326341"/>
                </a:lnTo>
                <a:lnTo>
                  <a:pt x="96222" y="307877"/>
                </a:lnTo>
                <a:lnTo>
                  <a:pt x="145521" y="293644"/>
                </a:lnTo>
                <a:lnTo>
                  <a:pt x="186784" y="286039"/>
                </a:lnTo>
                <a:lnTo>
                  <a:pt x="230872" y="281295"/>
                </a:lnTo>
                <a:lnTo>
                  <a:pt x="246063" y="280385"/>
                </a:lnTo>
                <a:lnTo>
                  <a:pt x="251598" y="277571"/>
                </a:lnTo>
                <a:close/>
              </a:path>
            </a:pathLst>
          </a:custGeom>
          <a:ln w="12192">
            <a:solidFill>
              <a:srgbClr val="0D533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464084" y="5333068"/>
            <a:ext cx="152400" cy="13970"/>
          </a:xfrm>
          <a:custGeom>
            <a:avLst/>
            <a:gdLst/>
            <a:ahLst/>
            <a:cxnLst/>
            <a:rect l="l" t="t" r="r" b="b"/>
            <a:pathLst>
              <a:path w="152400" h="13970">
                <a:moveTo>
                  <a:pt x="152217" y="13250"/>
                </a:moveTo>
                <a:lnTo>
                  <a:pt x="139018" y="13562"/>
                </a:lnTo>
                <a:lnTo>
                  <a:pt x="125842" y="13607"/>
                </a:lnTo>
                <a:lnTo>
                  <a:pt x="112708" y="13390"/>
                </a:lnTo>
                <a:lnTo>
                  <a:pt x="73783" y="11183"/>
                </a:lnTo>
                <a:lnTo>
                  <a:pt x="23791" y="4706"/>
                </a:lnTo>
                <a:lnTo>
                  <a:pt x="11777" y="2473"/>
                </a:lnTo>
                <a:lnTo>
                  <a:pt x="0" y="0"/>
                </a:lnTo>
              </a:path>
            </a:pathLst>
          </a:custGeom>
          <a:ln w="12191">
            <a:solidFill>
              <a:srgbClr val="0D533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696146" y="5516499"/>
            <a:ext cx="63500" cy="6985"/>
          </a:xfrm>
          <a:custGeom>
            <a:avLst/>
            <a:gdLst/>
            <a:ahLst/>
            <a:cxnLst/>
            <a:rect l="l" t="t" r="r" b="b"/>
            <a:pathLst>
              <a:path w="63500" h="6985">
                <a:moveTo>
                  <a:pt x="62953" y="0"/>
                </a:moveTo>
                <a:lnTo>
                  <a:pt x="50695" y="1860"/>
                </a:lnTo>
                <a:lnTo>
                  <a:pt x="38251" y="3493"/>
                </a:lnTo>
                <a:lnTo>
                  <a:pt x="25640" y="4891"/>
                </a:lnTo>
                <a:lnTo>
                  <a:pt x="12883" y="6045"/>
                </a:lnTo>
                <a:lnTo>
                  <a:pt x="0" y="6946"/>
                </a:lnTo>
              </a:path>
            </a:pathLst>
          </a:custGeom>
          <a:ln w="12192">
            <a:solidFill>
              <a:srgbClr val="0D533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328890" y="5566711"/>
            <a:ext cx="40640" cy="31750"/>
          </a:xfrm>
          <a:custGeom>
            <a:avLst/>
            <a:gdLst/>
            <a:ahLst/>
            <a:cxnLst/>
            <a:rect l="l" t="t" r="r" b="b"/>
            <a:pathLst>
              <a:path w="40639" h="31750">
                <a:moveTo>
                  <a:pt x="40292" y="31537"/>
                </a:moveTo>
                <a:lnTo>
                  <a:pt x="28846" y="23987"/>
                </a:lnTo>
                <a:lnTo>
                  <a:pt x="18296" y="16200"/>
                </a:lnTo>
                <a:lnTo>
                  <a:pt x="8671" y="8197"/>
                </a:lnTo>
                <a:lnTo>
                  <a:pt x="0" y="0"/>
                </a:lnTo>
              </a:path>
            </a:pathLst>
          </a:custGeom>
          <a:ln w="12192">
            <a:solidFill>
              <a:srgbClr val="0D533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142912" y="5513579"/>
            <a:ext cx="15875" cy="34925"/>
          </a:xfrm>
          <a:custGeom>
            <a:avLst/>
            <a:gdLst/>
            <a:ahLst/>
            <a:cxnLst/>
            <a:rect l="l" t="t" r="r" b="b"/>
            <a:pathLst>
              <a:path w="15875" h="34925">
                <a:moveTo>
                  <a:pt x="15322" y="0"/>
                </a:moveTo>
                <a:lnTo>
                  <a:pt x="12045" y="11733"/>
                </a:lnTo>
                <a:lnTo>
                  <a:pt x="6938" y="23297"/>
                </a:lnTo>
                <a:lnTo>
                  <a:pt x="0" y="34669"/>
                </a:lnTo>
              </a:path>
            </a:pathLst>
          </a:custGeom>
          <a:ln w="12191">
            <a:solidFill>
              <a:srgbClr val="0D533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496943" y="5283453"/>
            <a:ext cx="207645" cy="132080"/>
          </a:xfrm>
          <a:custGeom>
            <a:avLst/>
            <a:gdLst/>
            <a:ahLst/>
            <a:cxnLst/>
            <a:rect l="l" t="t" r="r" b="b"/>
            <a:pathLst>
              <a:path w="207644" h="132079">
                <a:moveTo>
                  <a:pt x="0" y="0"/>
                </a:moveTo>
                <a:lnTo>
                  <a:pt x="37250" y="8674"/>
                </a:lnTo>
                <a:lnTo>
                  <a:pt x="87255" y="24599"/>
                </a:lnTo>
                <a:lnTo>
                  <a:pt x="129574" y="43595"/>
                </a:lnTo>
                <a:lnTo>
                  <a:pt x="163488" y="65181"/>
                </a:lnTo>
                <a:lnTo>
                  <a:pt x="194387" y="97163"/>
                </a:lnTo>
                <a:lnTo>
                  <a:pt x="205889" y="122928"/>
                </a:lnTo>
                <a:lnTo>
                  <a:pt x="207357" y="131760"/>
                </a:lnTo>
              </a:path>
            </a:pathLst>
          </a:custGeom>
          <a:ln w="12192">
            <a:solidFill>
              <a:srgbClr val="0D533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899581" y="5135245"/>
            <a:ext cx="87630" cy="50800"/>
          </a:xfrm>
          <a:custGeom>
            <a:avLst/>
            <a:gdLst/>
            <a:ahLst/>
            <a:cxnLst/>
            <a:rect l="l" t="t" r="r" b="b"/>
            <a:pathLst>
              <a:path w="87629" h="50800">
                <a:moveTo>
                  <a:pt x="87327" y="0"/>
                </a:moveTo>
                <a:lnTo>
                  <a:pt x="50313" y="27126"/>
                </a:lnTo>
                <a:lnTo>
                  <a:pt x="13743" y="44928"/>
                </a:lnTo>
                <a:lnTo>
                  <a:pt x="0" y="50295"/>
                </a:lnTo>
              </a:path>
            </a:pathLst>
          </a:custGeom>
          <a:ln w="12192">
            <a:solidFill>
              <a:srgbClr val="0D533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764914" y="4941443"/>
            <a:ext cx="5715" cy="24765"/>
          </a:xfrm>
          <a:custGeom>
            <a:avLst/>
            <a:gdLst/>
            <a:ahLst/>
            <a:cxnLst/>
            <a:rect l="l" t="t" r="r" b="b"/>
            <a:pathLst>
              <a:path w="5714" h="24764">
                <a:moveTo>
                  <a:pt x="0" y="0"/>
                </a:moveTo>
                <a:lnTo>
                  <a:pt x="3555" y="8254"/>
                </a:lnTo>
                <a:lnTo>
                  <a:pt x="5206" y="16509"/>
                </a:lnTo>
                <a:lnTo>
                  <a:pt x="4952" y="24764"/>
                </a:lnTo>
              </a:path>
            </a:pathLst>
          </a:custGeom>
          <a:ln w="12192">
            <a:solidFill>
              <a:srgbClr val="0D533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174235" y="4884400"/>
            <a:ext cx="41910" cy="28575"/>
          </a:xfrm>
          <a:custGeom>
            <a:avLst/>
            <a:gdLst/>
            <a:ahLst/>
            <a:cxnLst/>
            <a:rect l="l" t="t" r="r" b="b"/>
            <a:pathLst>
              <a:path w="41910" h="28575">
                <a:moveTo>
                  <a:pt x="0" y="28341"/>
                </a:moveTo>
                <a:lnTo>
                  <a:pt x="8658" y="20864"/>
                </a:lnTo>
                <a:lnTo>
                  <a:pt x="18443" y="13619"/>
                </a:lnTo>
                <a:lnTo>
                  <a:pt x="29335" y="6650"/>
                </a:lnTo>
                <a:lnTo>
                  <a:pt x="41318" y="0"/>
                </a:lnTo>
              </a:path>
            </a:pathLst>
          </a:custGeom>
          <a:ln w="12192">
            <a:solidFill>
              <a:srgbClr val="0D533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3731005" y="4908084"/>
            <a:ext cx="15240" cy="19685"/>
          </a:xfrm>
          <a:custGeom>
            <a:avLst/>
            <a:gdLst/>
            <a:ahLst/>
            <a:cxnLst/>
            <a:rect l="l" t="t" r="r" b="b"/>
            <a:pathLst>
              <a:path w="15239" h="19685">
                <a:moveTo>
                  <a:pt x="0" y="19643"/>
                </a:moveTo>
                <a:lnTo>
                  <a:pt x="6377" y="9671"/>
                </a:lnTo>
                <a:lnTo>
                  <a:pt x="14830" y="0"/>
                </a:lnTo>
              </a:path>
            </a:pathLst>
          </a:custGeom>
          <a:ln w="12192">
            <a:solidFill>
              <a:srgbClr val="0D533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210941" y="4936997"/>
            <a:ext cx="73660" cy="22860"/>
          </a:xfrm>
          <a:custGeom>
            <a:avLst/>
            <a:gdLst/>
            <a:ahLst/>
            <a:cxnLst/>
            <a:rect l="l" t="t" r="r" b="b"/>
            <a:pathLst>
              <a:path w="73660" h="22860">
                <a:moveTo>
                  <a:pt x="0" y="0"/>
                </a:moveTo>
                <a:lnTo>
                  <a:pt x="38187" y="10412"/>
                </a:lnTo>
                <a:lnTo>
                  <a:pt x="62080" y="18313"/>
                </a:lnTo>
                <a:lnTo>
                  <a:pt x="73514" y="22529"/>
                </a:lnTo>
              </a:path>
            </a:pathLst>
          </a:custGeom>
          <a:ln w="12192">
            <a:solidFill>
              <a:srgbClr val="0D533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567560" y="5121204"/>
            <a:ext cx="12700" cy="22860"/>
          </a:xfrm>
          <a:custGeom>
            <a:avLst/>
            <a:gdLst/>
            <a:ahLst/>
            <a:cxnLst/>
            <a:rect l="l" t="t" r="r" b="b"/>
            <a:pathLst>
              <a:path w="12700" h="22860">
                <a:moveTo>
                  <a:pt x="12584" y="22423"/>
                </a:moveTo>
                <a:lnTo>
                  <a:pt x="5423" y="11311"/>
                </a:lnTo>
                <a:lnTo>
                  <a:pt x="0" y="0"/>
                </a:lnTo>
              </a:path>
            </a:pathLst>
          </a:custGeom>
          <a:ln w="12192">
            <a:solidFill>
              <a:srgbClr val="0D533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3013075" y="5035856"/>
            <a:ext cx="1094740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800" b="1" spc="-10" dirty="0">
                <a:solidFill>
                  <a:srgbClr val="00AF50"/>
                </a:solidFill>
                <a:latin typeface="Hannotate SC"/>
                <a:cs typeface="Hannotate SC"/>
              </a:rPr>
              <a:t>沉</a:t>
            </a:r>
            <a:r>
              <a:rPr sz="2800" b="1" spc="-25" dirty="0">
                <a:solidFill>
                  <a:srgbClr val="00AF50"/>
                </a:solidFill>
                <a:latin typeface="Hannotate SC"/>
                <a:cs typeface="Hannotate SC"/>
              </a:rPr>
              <a:t>寂</a:t>
            </a:r>
            <a:r>
              <a:rPr sz="2800" b="1" spc="-30" dirty="0">
                <a:solidFill>
                  <a:srgbClr val="00AF50"/>
                </a:solidFill>
                <a:latin typeface="Hannotate SC"/>
                <a:cs typeface="Hannotate SC"/>
              </a:rPr>
              <a:t>期</a:t>
            </a:r>
            <a:endParaRPr sz="2800">
              <a:latin typeface="Hannotate SC"/>
              <a:cs typeface="Hannotate SC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60994863"/>
      </p:ext>
    </p:extLst>
  </p:cSld>
  <p:clrMapOvr>
    <a:masterClrMapping/>
  </p:clrMapOvr>
  <p:extLst mod="1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全局最小与局部极小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zh-CN" altLang="en-US" dirty="0"/>
              <a:t>对     和     </a:t>
            </a:r>
            <a:r>
              <a:rPr lang="en-US" altLang="zh-CN" dirty="0"/>
              <a:t>, </a:t>
            </a:r>
            <a:r>
              <a:rPr lang="zh-CN" altLang="en-US" dirty="0"/>
              <a:t>若存在          使得</a:t>
            </a:r>
            <a:endParaRPr lang="en-US" altLang="zh-CN" dirty="0"/>
          </a:p>
          <a:p>
            <a:pPr>
              <a:lnSpc>
                <a:spcPct val="100000"/>
              </a:lnSpc>
            </a:pPr>
            <a:endParaRPr lang="en-US" altLang="zh-CN" dirty="0"/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dirty="0"/>
              <a:t>都有                              成立</a:t>
            </a:r>
            <a:r>
              <a:rPr lang="en-US" altLang="zh-CN" dirty="0"/>
              <a:t>, </a:t>
            </a:r>
            <a:r>
              <a:rPr lang="zh-CN" altLang="en-US" dirty="0"/>
              <a:t>则            为</a:t>
            </a:r>
            <a:r>
              <a:rPr lang="zh-CN" altLang="en-US" dirty="0">
                <a:solidFill>
                  <a:srgbClr val="C00000"/>
                </a:solidFill>
              </a:rPr>
              <a:t>局部极小解</a:t>
            </a:r>
            <a:r>
              <a:rPr lang="zh-CN" altLang="en-US" dirty="0"/>
              <a:t>；若对参数空间中任意的         </a:t>
            </a:r>
            <a:r>
              <a:rPr lang="en-US" altLang="zh-CN" dirty="0"/>
              <a:t>, </a:t>
            </a:r>
            <a:r>
              <a:rPr lang="zh-CN" altLang="en-US" dirty="0"/>
              <a:t>都有                              </a:t>
            </a:r>
            <a:r>
              <a:rPr lang="en-US" altLang="zh-CN" dirty="0"/>
              <a:t>, </a:t>
            </a:r>
            <a:r>
              <a:rPr lang="zh-CN" altLang="en-US" dirty="0"/>
              <a:t>则            为</a:t>
            </a:r>
            <a:r>
              <a:rPr lang="zh-CN" altLang="en-US" dirty="0">
                <a:solidFill>
                  <a:srgbClr val="C00000"/>
                </a:solidFill>
              </a:rPr>
              <a:t>全局最小解</a:t>
            </a:r>
            <a:r>
              <a:rPr lang="en-US" altLang="zh-CN" dirty="0"/>
              <a:t>. </a:t>
            </a:r>
            <a:r>
              <a:rPr lang="zh-CN" altLang="en-US" dirty="0"/>
              <a:t>两者对应的</a:t>
            </a:r>
            <a:r>
              <a:rPr lang="en-US" altLang="zh-CN" dirty="0"/>
              <a:t>               </a:t>
            </a:r>
            <a:r>
              <a:rPr lang="zh-CN" altLang="en-US" dirty="0"/>
              <a:t>分别称为误差函数的局部最小解和全局最小值</a:t>
            </a:r>
            <a:r>
              <a:rPr lang="en-US" altLang="zh-CN" dirty="0"/>
              <a:t>. </a:t>
            </a:r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/>
              <a:t>显然</a:t>
            </a:r>
            <a:r>
              <a:rPr lang="zh-CN" altLang="en-US" sz="2000" dirty="0">
                <a:solidFill>
                  <a:srgbClr val="FF0000"/>
                </a:solidFill>
              </a:rPr>
              <a:t>参数空间梯度为零的点</a:t>
            </a:r>
            <a:r>
              <a:rPr lang="en-US" altLang="zh-CN" sz="2000" dirty="0"/>
              <a:t>, </a:t>
            </a:r>
            <a:r>
              <a:rPr lang="zh-CN" altLang="en-US" sz="2000" dirty="0"/>
              <a:t>只</a:t>
            </a:r>
            <a:endParaRPr lang="en-US" altLang="zh-CN" sz="2000" dirty="0"/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sz="2000" dirty="0"/>
              <a:t>要</a:t>
            </a:r>
            <a:r>
              <a:rPr lang="zh-CN" altLang="en-US" sz="2000" dirty="0">
                <a:solidFill>
                  <a:srgbClr val="FF0000"/>
                </a:solidFill>
              </a:rPr>
              <a:t>其误差函数值小于邻点的误差函</a:t>
            </a:r>
            <a:endParaRPr lang="en-US" altLang="zh-CN" sz="2000" dirty="0">
              <a:solidFill>
                <a:srgbClr val="FF0000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sz="2000" dirty="0">
                <a:solidFill>
                  <a:srgbClr val="FF0000"/>
                </a:solidFill>
              </a:rPr>
              <a:t>数值</a:t>
            </a:r>
            <a:r>
              <a:rPr lang="en-US" altLang="zh-CN" sz="2000" dirty="0"/>
              <a:t>, </a:t>
            </a:r>
            <a:r>
              <a:rPr lang="zh-CN" altLang="en-US" sz="2000" dirty="0"/>
              <a:t>就是</a:t>
            </a:r>
            <a:r>
              <a:rPr lang="zh-CN" altLang="en-US" sz="2000" dirty="0">
                <a:solidFill>
                  <a:srgbClr val="FF0000"/>
                </a:solidFill>
              </a:rPr>
              <a:t>局部极小点</a:t>
            </a:r>
            <a:endParaRPr lang="en-US" altLang="zh-CN" sz="2000" dirty="0">
              <a:solidFill>
                <a:srgbClr val="FF0000"/>
              </a:solidFill>
            </a:endParaRPr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/>
              <a:t>可能存在多个局部极小值</a:t>
            </a:r>
            <a:r>
              <a:rPr lang="en-US" altLang="zh-CN" sz="2000" dirty="0"/>
              <a:t>, </a:t>
            </a:r>
            <a:r>
              <a:rPr lang="zh-CN" altLang="en-US" sz="2000" dirty="0"/>
              <a:t>但却</a:t>
            </a:r>
            <a:endParaRPr lang="en-US" altLang="zh-CN" sz="2000" dirty="0"/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sz="2000" dirty="0"/>
              <a:t>只会有一个</a:t>
            </a:r>
            <a:r>
              <a:rPr lang="zh-CN" altLang="en-US" sz="2000" dirty="0">
                <a:solidFill>
                  <a:srgbClr val="FF0000"/>
                </a:solidFill>
              </a:rPr>
              <a:t>全局最小值</a:t>
            </a:r>
            <a:endParaRPr lang="en-US" altLang="zh-CN" sz="2000" dirty="0">
              <a:solidFill>
                <a:srgbClr val="FF0000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endParaRPr lang="zh-CN" altLang="en-US" dirty="0"/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95903187"/>
              </p:ext>
            </p:extLst>
          </p:nvPr>
        </p:nvGraphicFramePr>
        <p:xfrm>
          <a:off x="1066800" y="1211593"/>
          <a:ext cx="395288" cy="328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264" name="Formula" r:id="rId4" imgW="186840" imgH="155160" progId="Equation.Ribbit">
                  <p:embed/>
                </p:oleObj>
              </mc:Choice>
              <mc:Fallback>
                <p:oleObj name="Formula" r:id="rId4" imgW="186840" imgH="155160" progId="Equation.Ribbit">
                  <p:embed/>
                  <p:pic>
                    <p:nvPicPr>
                      <p:cNvPr id="5" name="对象 4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66800" y="1211593"/>
                        <a:ext cx="395288" cy="3286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16588988"/>
              </p:ext>
            </p:extLst>
          </p:nvPr>
        </p:nvGraphicFramePr>
        <p:xfrm>
          <a:off x="1828800" y="1226402"/>
          <a:ext cx="276554" cy="3448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265" name="Formula" r:id="rId6" imgW="128520" imgH="160200" progId="Equation.Ribbit">
                  <p:embed/>
                </p:oleObj>
              </mc:Choice>
              <mc:Fallback>
                <p:oleObj name="Formula" r:id="rId6" imgW="128520" imgH="160200" progId="Equation.Ribbit">
                  <p:embed/>
                  <p:pic>
                    <p:nvPicPr>
                      <p:cNvPr id="6" name="对象 5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828800" y="1226402"/>
                        <a:ext cx="276554" cy="34483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86827745"/>
              </p:ext>
            </p:extLst>
          </p:nvPr>
        </p:nvGraphicFramePr>
        <p:xfrm>
          <a:off x="3186714" y="1202734"/>
          <a:ext cx="800614" cy="3642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266" name="Formula" r:id="rId8" imgW="335520" imgH="152640" progId="Equation.Ribbit">
                  <p:embed/>
                </p:oleObj>
              </mc:Choice>
              <mc:Fallback>
                <p:oleObj name="Formula" r:id="rId8" imgW="335520" imgH="152640" progId="Equation.Ribbit">
                  <p:embed/>
                  <p:pic>
                    <p:nvPicPr>
                      <p:cNvPr id="7" name="对象 6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186714" y="1202734"/>
                        <a:ext cx="800614" cy="3642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>
            <p:extLst/>
          </p:nvPr>
        </p:nvGraphicFramePr>
        <p:xfrm>
          <a:off x="3285472" y="1634102"/>
          <a:ext cx="5119688" cy="38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267" name="Formula" r:id="rId10" imgW="2343240" imgH="177840" progId="Equation.Ribbit">
                  <p:embed/>
                </p:oleObj>
              </mc:Choice>
              <mc:Fallback>
                <p:oleObj name="Formula" r:id="rId10" imgW="2343240" imgH="177840" progId="Equation.Ribbit">
                  <p:embed/>
                  <p:pic>
                    <p:nvPicPr>
                      <p:cNvPr id="8" name="对象 7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285472" y="1634102"/>
                        <a:ext cx="5119688" cy="38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0445138"/>
              </p:ext>
            </p:extLst>
          </p:nvPr>
        </p:nvGraphicFramePr>
        <p:xfrm>
          <a:off x="1035269" y="2146605"/>
          <a:ext cx="2422911" cy="322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268" name="Formula" r:id="rId12" imgW="1324800" imgH="176760" progId="Equation.Ribbit">
                  <p:embed/>
                </p:oleObj>
              </mc:Choice>
              <mc:Fallback>
                <p:oleObj name="Formula" r:id="rId12" imgW="1324800" imgH="176760" progId="Equation.Ribbit">
                  <p:embed/>
                  <p:pic>
                    <p:nvPicPr>
                      <p:cNvPr id="9" name="对象 8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1035269" y="2146605"/>
                        <a:ext cx="2422911" cy="3226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04534580"/>
              </p:ext>
            </p:extLst>
          </p:nvPr>
        </p:nvGraphicFramePr>
        <p:xfrm>
          <a:off x="4495800" y="2146605"/>
          <a:ext cx="878086" cy="3161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269" name="Formula" r:id="rId14" imgW="490320" imgH="176760" progId="Equation.Ribbit">
                  <p:embed/>
                </p:oleObj>
              </mc:Choice>
              <mc:Fallback>
                <p:oleObj name="Formula" r:id="rId14" imgW="490320" imgH="176760" progId="Equation.Ribbit">
                  <p:embed/>
                  <p:pic>
                    <p:nvPicPr>
                      <p:cNvPr id="10" name="对象 9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4495800" y="2146605"/>
                        <a:ext cx="878086" cy="3161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34455082"/>
              </p:ext>
            </p:extLst>
          </p:nvPr>
        </p:nvGraphicFramePr>
        <p:xfrm>
          <a:off x="10206936" y="2146605"/>
          <a:ext cx="655797" cy="3118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270" name="Formula" r:id="rId16" imgW="371160" imgH="176760" progId="Equation.Ribbit">
                  <p:embed/>
                </p:oleObj>
              </mc:Choice>
              <mc:Fallback>
                <p:oleObj name="Formula" r:id="rId16" imgW="371160" imgH="176760" progId="Equation.Ribbit">
                  <p:embed/>
                  <p:pic>
                    <p:nvPicPr>
                      <p:cNvPr id="11" name="对象 10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10206936" y="2146605"/>
                        <a:ext cx="655797" cy="3118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92073629"/>
              </p:ext>
            </p:extLst>
          </p:nvPr>
        </p:nvGraphicFramePr>
        <p:xfrm>
          <a:off x="762000" y="2483398"/>
          <a:ext cx="2523472" cy="3360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271" name="Formula" r:id="rId18" imgW="1324800" imgH="176760" progId="Equation.Ribbit">
                  <p:embed/>
                </p:oleObj>
              </mc:Choice>
              <mc:Fallback>
                <p:oleObj name="Formula" r:id="rId18" imgW="1324800" imgH="176760" progId="Equation.Ribbit">
                  <p:embed/>
                  <p:pic>
                    <p:nvPicPr>
                      <p:cNvPr id="12" name="对象 11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762000" y="2483398"/>
                        <a:ext cx="2523472" cy="33600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74123574"/>
              </p:ext>
            </p:extLst>
          </p:nvPr>
        </p:nvGraphicFramePr>
        <p:xfrm>
          <a:off x="3657600" y="2487243"/>
          <a:ext cx="911977" cy="3283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272" name="Formula" r:id="rId19" imgW="490320" imgH="176760" progId="Equation.Ribbit">
                  <p:embed/>
                </p:oleObj>
              </mc:Choice>
              <mc:Fallback>
                <p:oleObj name="Formula" r:id="rId19" imgW="490320" imgH="176760" progId="Equation.Ribbit">
                  <p:embed/>
                  <p:pic>
                    <p:nvPicPr>
                      <p:cNvPr id="13" name="对象 12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3657600" y="2487243"/>
                        <a:ext cx="911977" cy="3283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33109350"/>
              </p:ext>
            </p:extLst>
          </p:nvPr>
        </p:nvGraphicFramePr>
        <p:xfrm>
          <a:off x="7905935" y="2483399"/>
          <a:ext cx="1161865" cy="3321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273" name="Formula" r:id="rId20" imgW="617400" imgH="176760" progId="Equation.Ribbit">
                  <p:embed/>
                </p:oleObj>
              </mc:Choice>
              <mc:Fallback>
                <p:oleObj name="Formula" r:id="rId20" imgW="617400" imgH="176760" progId="Equation.Ribbit">
                  <p:embed/>
                  <p:pic>
                    <p:nvPicPr>
                      <p:cNvPr id="14" name="对象 13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7905935" y="2483399"/>
                        <a:ext cx="1161865" cy="3321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5" name="图片 14" descr="屏幕剪辑"/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9798" y="3000941"/>
            <a:ext cx="4312273" cy="2976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683422"/>
      </p:ext>
    </p:extLst>
  </p:cSld>
  <p:clrMapOvr>
    <a:masterClrMapping/>
  </p:clrMapOvr>
  <p:extLst mod="1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8173" rIns="0" bIns="0" rtlCol="0">
            <a:spAutoFit/>
          </a:bodyPr>
          <a:lstStyle/>
          <a:p>
            <a:pPr marL="34925"/>
            <a:r>
              <a:rPr spc="-20" dirty="0"/>
              <a:t>全局最</a:t>
            </a:r>
            <a:r>
              <a:rPr spc="-30" dirty="0"/>
              <a:t>小</a:t>
            </a:r>
            <a:r>
              <a:rPr spc="-430" dirty="0"/>
              <a:t> </a:t>
            </a:r>
            <a:r>
              <a:rPr spc="-15" dirty="0">
                <a:latin typeface="Verdana"/>
                <a:cs typeface="Verdana"/>
              </a:rPr>
              <a:t>vs.</a:t>
            </a:r>
            <a:r>
              <a:rPr spc="5" dirty="0">
                <a:latin typeface="Verdana"/>
                <a:cs typeface="Verdana"/>
              </a:rPr>
              <a:t> </a:t>
            </a:r>
            <a:r>
              <a:rPr spc="-20" dirty="0"/>
              <a:t>局部极小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004162" y="1198702"/>
            <a:ext cx="6806565" cy="113749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27100" marR="5080" indent="-915035">
              <a:lnSpc>
                <a:spcPct val="168200"/>
              </a:lnSpc>
            </a:pPr>
            <a:r>
              <a:rPr sz="2200" spc="-20" dirty="0">
                <a:latin typeface="FangSong"/>
                <a:cs typeface="FangSong"/>
              </a:rPr>
              <a:t>神</a:t>
            </a:r>
            <a:r>
              <a:rPr sz="2200" spc="-25" dirty="0">
                <a:latin typeface="FangSong"/>
                <a:cs typeface="FangSong"/>
              </a:rPr>
              <a:t>经网</a:t>
            </a:r>
            <a:r>
              <a:rPr sz="2200" spc="-20" dirty="0">
                <a:latin typeface="FangSong"/>
                <a:cs typeface="FangSong"/>
              </a:rPr>
              <a:t>络</a:t>
            </a:r>
            <a:r>
              <a:rPr sz="2200" spc="-25" dirty="0">
                <a:latin typeface="FangSong"/>
                <a:cs typeface="FangSong"/>
              </a:rPr>
              <a:t>的</a:t>
            </a:r>
            <a:r>
              <a:rPr sz="2200" spc="-20" dirty="0">
                <a:latin typeface="FangSong"/>
                <a:cs typeface="FangSong"/>
              </a:rPr>
              <a:t>训</a:t>
            </a:r>
            <a:r>
              <a:rPr sz="2200" spc="-25" dirty="0">
                <a:latin typeface="FangSong"/>
                <a:cs typeface="FangSong"/>
              </a:rPr>
              <a:t>练过</a:t>
            </a:r>
            <a:r>
              <a:rPr sz="2200" spc="-20" dirty="0">
                <a:latin typeface="FangSong"/>
                <a:cs typeface="FangSong"/>
              </a:rPr>
              <a:t>程</a:t>
            </a:r>
            <a:r>
              <a:rPr sz="2200" spc="-25" dirty="0">
                <a:latin typeface="FangSong"/>
                <a:cs typeface="FangSong"/>
              </a:rPr>
              <a:t>可</a:t>
            </a:r>
            <a:r>
              <a:rPr sz="2200" spc="-20" dirty="0">
                <a:latin typeface="FangSong"/>
                <a:cs typeface="FangSong"/>
              </a:rPr>
              <a:t>看</a:t>
            </a:r>
            <a:r>
              <a:rPr sz="2200" spc="-25" dirty="0">
                <a:latin typeface="FangSong"/>
                <a:cs typeface="FangSong"/>
              </a:rPr>
              <a:t>作一</a:t>
            </a:r>
            <a:r>
              <a:rPr sz="2200" spc="-20" dirty="0">
                <a:latin typeface="FangSong"/>
                <a:cs typeface="FangSong"/>
              </a:rPr>
              <a:t>个</a:t>
            </a:r>
            <a:r>
              <a:rPr sz="2200" spc="-25" dirty="0">
                <a:latin typeface="FangSong"/>
                <a:cs typeface="FangSong"/>
              </a:rPr>
              <a:t>参</a:t>
            </a:r>
            <a:r>
              <a:rPr sz="2200" spc="-20" dirty="0">
                <a:latin typeface="FangSong"/>
                <a:cs typeface="FangSong"/>
              </a:rPr>
              <a:t>数</a:t>
            </a:r>
            <a:r>
              <a:rPr sz="2200" spc="-25" dirty="0">
                <a:latin typeface="FangSong"/>
                <a:cs typeface="FangSong"/>
              </a:rPr>
              <a:t>寻优</a:t>
            </a:r>
            <a:r>
              <a:rPr sz="2200" spc="-20" dirty="0">
                <a:latin typeface="FangSong"/>
                <a:cs typeface="FangSong"/>
              </a:rPr>
              <a:t>过</a:t>
            </a:r>
            <a:r>
              <a:rPr sz="2200" spc="5" dirty="0">
                <a:latin typeface="FangSong"/>
                <a:cs typeface="FangSong"/>
              </a:rPr>
              <a:t>程</a:t>
            </a:r>
            <a:r>
              <a:rPr sz="2200" spc="-25" dirty="0">
                <a:latin typeface="FangSong"/>
                <a:cs typeface="FangSong"/>
              </a:rPr>
              <a:t>：</a:t>
            </a:r>
            <a:r>
              <a:rPr sz="2200" spc="-15" dirty="0">
                <a:latin typeface="FangSong"/>
                <a:cs typeface="FangSong"/>
              </a:rPr>
              <a:t> 在</a:t>
            </a:r>
            <a:r>
              <a:rPr sz="2200" spc="-25" dirty="0">
                <a:latin typeface="FangSong"/>
                <a:cs typeface="FangSong"/>
              </a:rPr>
              <a:t>参数</a:t>
            </a:r>
            <a:r>
              <a:rPr sz="2200" spc="-20" dirty="0">
                <a:latin typeface="FangSong"/>
                <a:cs typeface="FangSong"/>
              </a:rPr>
              <a:t>空</a:t>
            </a:r>
            <a:r>
              <a:rPr sz="2200" spc="-25" dirty="0">
                <a:latin typeface="FangSong"/>
                <a:cs typeface="FangSong"/>
              </a:rPr>
              <a:t>间</a:t>
            </a:r>
            <a:r>
              <a:rPr sz="2200" spc="-20" dirty="0">
                <a:latin typeface="FangSong"/>
                <a:cs typeface="FangSong"/>
              </a:rPr>
              <a:t>中</a:t>
            </a:r>
            <a:r>
              <a:rPr sz="2200" spc="-25" dirty="0">
                <a:latin typeface="FangSong"/>
                <a:cs typeface="FangSong"/>
              </a:rPr>
              <a:t>，</a:t>
            </a:r>
            <a:r>
              <a:rPr sz="2200" spc="-25" dirty="0">
                <a:solidFill>
                  <a:srgbClr val="FF0000"/>
                </a:solidFill>
                <a:latin typeface="FangSong"/>
                <a:cs typeface="FangSong"/>
              </a:rPr>
              <a:t>寻</a:t>
            </a:r>
            <a:r>
              <a:rPr sz="2200" spc="-20" dirty="0">
                <a:solidFill>
                  <a:srgbClr val="FF0000"/>
                </a:solidFill>
                <a:latin typeface="FangSong"/>
                <a:cs typeface="FangSong"/>
              </a:rPr>
              <a:t>找</a:t>
            </a:r>
            <a:r>
              <a:rPr sz="2200" spc="-25" dirty="0">
                <a:solidFill>
                  <a:srgbClr val="FF0000"/>
                </a:solidFill>
                <a:latin typeface="FangSong"/>
                <a:cs typeface="FangSong"/>
              </a:rPr>
              <a:t>一</a:t>
            </a:r>
            <a:r>
              <a:rPr sz="2200" spc="-20" dirty="0">
                <a:solidFill>
                  <a:srgbClr val="FF0000"/>
                </a:solidFill>
                <a:latin typeface="FangSong"/>
                <a:cs typeface="FangSong"/>
              </a:rPr>
              <a:t>组</a:t>
            </a:r>
            <a:r>
              <a:rPr sz="2200" spc="-25" dirty="0">
                <a:solidFill>
                  <a:srgbClr val="FF0000"/>
                </a:solidFill>
                <a:latin typeface="FangSong"/>
                <a:cs typeface="FangSong"/>
              </a:rPr>
              <a:t>最优</a:t>
            </a:r>
            <a:r>
              <a:rPr sz="2200" spc="-20" dirty="0">
                <a:solidFill>
                  <a:srgbClr val="FF0000"/>
                </a:solidFill>
                <a:latin typeface="FangSong"/>
                <a:cs typeface="FangSong"/>
              </a:rPr>
              <a:t>参</a:t>
            </a:r>
            <a:r>
              <a:rPr sz="2200" spc="-25" dirty="0">
                <a:solidFill>
                  <a:srgbClr val="FF0000"/>
                </a:solidFill>
                <a:latin typeface="FangSong"/>
                <a:cs typeface="FangSong"/>
              </a:rPr>
              <a:t>数</a:t>
            </a:r>
            <a:r>
              <a:rPr sz="2200" spc="-20" dirty="0">
                <a:solidFill>
                  <a:srgbClr val="FF0000"/>
                </a:solidFill>
                <a:latin typeface="FangSong"/>
                <a:cs typeface="FangSong"/>
              </a:rPr>
              <a:t>使</a:t>
            </a:r>
            <a:r>
              <a:rPr sz="2200" spc="-25" dirty="0">
                <a:solidFill>
                  <a:srgbClr val="FF0000"/>
                </a:solidFill>
                <a:latin typeface="FangSong"/>
                <a:cs typeface="FangSong"/>
              </a:rPr>
              <a:t>得误</a:t>
            </a:r>
            <a:r>
              <a:rPr sz="2200" spc="-20" dirty="0">
                <a:solidFill>
                  <a:srgbClr val="FF0000"/>
                </a:solidFill>
                <a:latin typeface="FangSong"/>
                <a:cs typeface="FangSong"/>
              </a:rPr>
              <a:t>差</a:t>
            </a:r>
            <a:r>
              <a:rPr sz="2200" spc="-25" dirty="0">
                <a:solidFill>
                  <a:srgbClr val="FF0000"/>
                </a:solidFill>
                <a:latin typeface="FangSong"/>
                <a:cs typeface="FangSong"/>
              </a:rPr>
              <a:t>最小</a:t>
            </a:r>
            <a:endParaRPr sz="2200">
              <a:solidFill>
                <a:srgbClr val="FF0000"/>
              </a:solidFill>
              <a:latin typeface="FangSong"/>
              <a:cs typeface="FangSong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789175" y="2784348"/>
            <a:ext cx="4608576" cy="31821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7010400" y="2438099"/>
            <a:ext cx="3112135" cy="692497"/>
          </a:xfrm>
          <a:prstGeom prst="rect">
            <a:avLst/>
          </a:prstGeom>
          <a:solidFill>
            <a:srgbClr val="FFFF99"/>
          </a:solidFill>
        </p:spPr>
        <p:txBody>
          <a:bodyPr vert="horz" wrap="square" lIns="0" tIns="0" rIns="0" bIns="0" rtlCol="0">
            <a:spAutoFit/>
          </a:bodyPr>
          <a:lstStyle/>
          <a:p>
            <a:pPr marL="92075">
              <a:tabLst>
                <a:tab pos="434340" algn="l"/>
              </a:tabLst>
            </a:pPr>
            <a:r>
              <a:rPr sz="2000" dirty="0">
                <a:latin typeface="Arial"/>
                <a:cs typeface="Arial"/>
              </a:rPr>
              <a:t>•	</a:t>
            </a:r>
            <a:r>
              <a:rPr sz="2000" dirty="0">
                <a:latin typeface="FangSong"/>
                <a:cs typeface="FangSong"/>
              </a:rPr>
              <a:t>存在</a:t>
            </a:r>
            <a:r>
              <a:rPr sz="2000" spc="-10" dirty="0">
                <a:latin typeface="FangSong"/>
                <a:cs typeface="FangSong"/>
              </a:rPr>
              <a:t>多</a:t>
            </a:r>
            <a:r>
              <a:rPr sz="2000" spc="-15" dirty="0">
                <a:latin typeface="FangSong"/>
                <a:cs typeface="FangSong"/>
              </a:rPr>
              <a:t>个</a:t>
            </a:r>
            <a:r>
              <a:rPr sz="2000" dirty="0">
                <a:latin typeface="FangSong"/>
                <a:cs typeface="FangSong"/>
              </a:rPr>
              <a:t>“</a:t>
            </a:r>
            <a:r>
              <a:rPr sz="2000" spc="-20" dirty="0">
                <a:latin typeface="FangSong"/>
                <a:cs typeface="FangSong"/>
              </a:rPr>
              <a:t>局</a:t>
            </a:r>
            <a:r>
              <a:rPr sz="2000" dirty="0">
                <a:latin typeface="FangSong"/>
                <a:cs typeface="FangSong"/>
              </a:rPr>
              <a:t>部极</a:t>
            </a:r>
            <a:r>
              <a:rPr sz="2000" spc="-10" dirty="0">
                <a:latin typeface="FangSong"/>
                <a:cs typeface="FangSong"/>
              </a:rPr>
              <a:t>小</a:t>
            </a:r>
            <a:r>
              <a:rPr sz="2000" dirty="0">
                <a:latin typeface="FangSong"/>
                <a:cs typeface="FangSong"/>
              </a:rPr>
              <a:t>”</a:t>
            </a:r>
          </a:p>
          <a:p>
            <a:pPr marL="92075">
              <a:spcBef>
                <a:spcPts val="600"/>
              </a:spcBef>
              <a:tabLst>
                <a:tab pos="434340" algn="l"/>
              </a:tabLst>
            </a:pPr>
            <a:r>
              <a:rPr sz="2000" dirty="0">
                <a:latin typeface="Arial"/>
                <a:cs typeface="Arial"/>
              </a:rPr>
              <a:t>•	</a:t>
            </a:r>
            <a:r>
              <a:rPr sz="2000" dirty="0">
                <a:latin typeface="FangSong"/>
                <a:cs typeface="FangSong"/>
              </a:rPr>
              <a:t>只有一</a:t>
            </a:r>
            <a:r>
              <a:rPr sz="2000" spc="-15" dirty="0">
                <a:latin typeface="FangSong"/>
                <a:cs typeface="FangSong"/>
              </a:rPr>
              <a:t>个</a:t>
            </a:r>
            <a:r>
              <a:rPr sz="2000" dirty="0">
                <a:latin typeface="FangSong"/>
                <a:cs typeface="FangSong"/>
              </a:rPr>
              <a:t>“</a:t>
            </a:r>
            <a:r>
              <a:rPr sz="2000" spc="-15" dirty="0">
                <a:latin typeface="FangSong"/>
                <a:cs typeface="FangSong"/>
              </a:rPr>
              <a:t>全</a:t>
            </a:r>
            <a:r>
              <a:rPr sz="2000" dirty="0">
                <a:latin typeface="FangSong"/>
                <a:cs typeface="FangSong"/>
              </a:rPr>
              <a:t>局最小”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934200" y="3505200"/>
            <a:ext cx="3582670" cy="230832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000" dirty="0">
                <a:latin typeface="FangSong"/>
                <a:cs typeface="FangSong"/>
              </a:rPr>
              <a:t>“跳出</a:t>
            </a:r>
            <a:r>
              <a:rPr sz="2000" spc="-15" dirty="0">
                <a:latin typeface="FangSong"/>
                <a:cs typeface="FangSong"/>
              </a:rPr>
              <a:t>”</a:t>
            </a:r>
            <a:r>
              <a:rPr sz="2000" dirty="0">
                <a:latin typeface="FangSong"/>
                <a:cs typeface="FangSong"/>
              </a:rPr>
              <a:t>局</a:t>
            </a:r>
            <a:r>
              <a:rPr sz="2000" spc="-15" dirty="0">
                <a:latin typeface="FangSong"/>
                <a:cs typeface="FangSong"/>
              </a:rPr>
              <a:t>部</a:t>
            </a:r>
            <a:r>
              <a:rPr sz="2000" dirty="0">
                <a:latin typeface="FangSong"/>
                <a:cs typeface="FangSong"/>
              </a:rPr>
              <a:t>极小的</a:t>
            </a:r>
            <a:r>
              <a:rPr sz="2000" spc="-15" dirty="0">
                <a:latin typeface="FangSong"/>
                <a:cs typeface="FangSong"/>
              </a:rPr>
              <a:t>常</a:t>
            </a:r>
            <a:r>
              <a:rPr sz="2000" dirty="0">
                <a:latin typeface="FangSong"/>
                <a:cs typeface="FangSong"/>
              </a:rPr>
              <a:t>见</a:t>
            </a:r>
            <a:r>
              <a:rPr sz="2000" spc="-15" dirty="0">
                <a:latin typeface="FangSong"/>
                <a:cs typeface="FangSong"/>
              </a:rPr>
              <a:t>策</a:t>
            </a:r>
            <a:r>
              <a:rPr sz="2000" dirty="0">
                <a:latin typeface="FangSong"/>
                <a:cs typeface="FangSong"/>
              </a:rPr>
              <a:t>略：</a:t>
            </a:r>
          </a:p>
          <a:p>
            <a:pPr marL="469900">
              <a:spcBef>
                <a:spcPts val="1200"/>
              </a:spcBef>
            </a:pPr>
            <a:r>
              <a:rPr sz="2000" dirty="0">
                <a:latin typeface="Wingdings"/>
                <a:cs typeface="Wingdings"/>
              </a:rPr>
              <a:t></a:t>
            </a:r>
            <a:r>
              <a:rPr sz="2000" spc="-1325" dirty="0">
                <a:latin typeface="Wingdings"/>
                <a:cs typeface="Wingdings"/>
              </a:rPr>
              <a:t> </a:t>
            </a:r>
            <a:r>
              <a:rPr sz="2000" dirty="0">
                <a:latin typeface="FangSong"/>
                <a:cs typeface="FangSong"/>
              </a:rPr>
              <a:t>不同</a:t>
            </a:r>
            <a:r>
              <a:rPr sz="2000" spc="-10" dirty="0">
                <a:latin typeface="FangSong"/>
                <a:cs typeface="FangSong"/>
              </a:rPr>
              <a:t>的</a:t>
            </a:r>
            <a:r>
              <a:rPr sz="2000" spc="-15" dirty="0">
                <a:latin typeface="FangSong"/>
                <a:cs typeface="FangSong"/>
              </a:rPr>
              <a:t>初</a:t>
            </a:r>
            <a:r>
              <a:rPr sz="2000" dirty="0">
                <a:latin typeface="FangSong"/>
                <a:cs typeface="FangSong"/>
              </a:rPr>
              <a:t>始</a:t>
            </a:r>
            <a:r>
              <a:rPr sz="2000" spc="-20" dirty="0">
                <a:latin typeface="FangSong"/>
                <a:cs typeface="FangSong"/>
              </a:rPr>
              <a:t>参</a:t>
            </a:r>
            <a:r>
              <a:rPr sz="2000" dirty="0">
                <a:latin typeface="FangSong"/>
                <a:cs typeface="FangSong"/>
              </a:rPr>
              <a:t>数</a:t>
            </a:r>
          </a:p>
          <a:p>
            <a:pPr marL="469900">
              <a:spcBef>
                <a:spcPts val="600"/>
              </a:spcBef>
            </a:pPr>
            <a:r>
              <a:rPr sz="2000" dirty="0">
                <a:latin typeface="Wingdings"/>
                <a:cs typeface="Wingdings"/>
              </a:rPr>
              <a:t></a:t>
            </a:r>
            <a:r>
              <a:rPr sz="2000" spc="-1320" dirty="0">
                <a:latin typeface="Wingdings"/>
                <a:cs typeface="Wingdings"/>
              </a:rPr>
              <a:t> </a:t>
            </a:r>
            <a:r>
              <a:rPr sz="2000" dirty="0">
                <a:latin typeface="FangSong"/>
                <a:cs typeface="FangSong"/>
              </a:rPr>
              <a:t>模拟退火</a:t>
            </a:r>
          </a:p>
          <a:p>
            <a:pPr marL="469900">
              <a:spcBef>
                <a:spcPts val="600"/>
              </a:spcBef>
            </a:pPr>
            <a:r>
              <a:rPr sz="2000" dirty="0">
                <a:latin typeface="Wingdings"/>
                <a:cs typeface="Wingdings"/>
              </a:rPr>
              <a:t></a:t>
            </a:r>
            <a:r>
              <a:rPr sz="2000" spc="-1320" dirty="0">
                <a:latin typeface="Wingdings"/>
                <a:cs typeface="Wingdings"/>
              </a:rPr>
              <a:t> </a:t>
            </a:r>
            <a:r>
              <a:rPr sz="2000" dirty="0">
                <a:solidFill>
                  <a:srgbClr val="FF0000"/>
                </a:solidFill>
                <a:latin typeface="FangSong"/>
                <a:cs typeface="FangSong"/>
              </a:rPr>
              <a:t>随机</a:t>
            </a:r>
            <a:r>
              <a:rPr lang="zh-CN" altLang="en-US" sz="2000" dirty="0">
                <a:latin typeface="FangSong"/>
                <a:cs typeface="FangSong"/>
              </a:rPr>
              <a:t>梯度下降</a:t>
            </a:r>
            <a:endParaRPr sz="2000" dirty="0">
              <a:latin typeface="FangSong"/>
              <a:cs typeface="FangSong"/>
            </a:endParaRPr>
          </a:p>
          <a:p>
            <a:pPr marL="469900">
              <a:spcBef>
                <a:spcPts val="600"/>
              </a:spcBef>
            </a:pPr>
            <a:r>
              <a:rPr sz="2000" dirty="0">
                <a:latin typeface="Wingdings"/>
                <a:cs typeface="Wingdings"/>
              </a:rPr>
              <a:t></a:t>
            </a:r>
            <a:r>
              <a:rPr sz="2000" spc="-1320" dirty="0">
                <a:latin typeface="Wingdings"/>
                <a:cs typeface="Wingdings"/>
              </a:rPr>
              <a:t> </a:t>
            </a:r>
            <a:r>
              <a:rPr sz="2000" spc="10" dirty="0">
                <a:latin typeface="FangSong"/>
                <a:cs typeface="FangSong"/>
              </a:rPr>
              <a:t>遗传</a:t>
            </a:r>
            <a:r>
              <a:rPr sz="2000" dirty="0">
                <a:latin typeface="FangSong"/>
                <a:cs typeface="FangSong"/>
              </a:rPr>
              <a:t>算法</a:t>
            </a:r>
          </a:p>
          <a:p>
            <a:pPr marL="469900">
              <a:spcBef>
                <a:spcPts val="575"/>
              </a:spcBef>
            </a:pPr>
            <a:r>
              <a:rPr sz="2000" dirty="0">
                <a:latin typeface="Wingdings"/>
                <a:cs typeface="Wingdings"/>
              </a:rPr>
              <a:t></a:t>
            </a:r>
            <a:r>
              <a:rPr sz="2000" spc="-1325" dirty="0">
                <a:latin typeface="Wingdings"/>
                <a:cs typeface="Wingdings"/>
              </a:rPr>
              <a:t> </a:t>
            </a:r>
            <a:r>
              <a:rPr sz="2000" dirty="0">
                <a:latin typeface="Verdana"/>
                <a:cs typeface="Verdana"/>
              </a:rPr>
              <a:t>……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95446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 mod="1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五、其他常见神经网络</a:t>
            </a:r>
          </a:p>
        </p:txBody>
      </p:sp>
    </p:spTree>
    <p:extLst>
      <p:ext uri="{BB962C8B-B14F-4D97-AF65-F5344CB8AC3E}">
        <p14:creationId xmlns:p14="http://schemas.microsoft.com/office/powerpoint/2010/main" val="75407747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0633" rIns="0" bIns="0" rtlCol="0">
            <a:spAutoFit/>
          </a:bodyPr>
          <a:lstStyle/>
          <a:p>
            <a:pPr marL="34925"/>
            <a:r>
              <a:rPr spc="-25" dirty="0"/>
              <a:t>其</a:t>
            </a:r>
            <a:r>
              <a:rPr spc="-30" dirty="0"/>
              <a:t>他常见</a:t>
            </a:r>
            <a:r>
              <a:rPr spc="-25" dirty="0"/>
              <a:t>神</a:t>
            </a:r>
            <a:r>
              <a:rPr spc="-30" dirty="0"/>
              <a:t>经网络</a:t>
            </a:r>
            <a:r>
              <a:rPr spc="-25" dirty="0"/>
              <a:t>模</a:t>
            </a:r>
            <a:r>
              <a:rPr spc="-30" dirty="0"/>
              <a:t>型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dirty="0">
                <a:latin typeface="Wingdings"/>
                <a:cs typeface="Wingdings"/>
              </a:rPr>
              <a:t></a:t>
            </a:r>
            <a:r>
              <a:rPr spc="-1610" dirty="0">
                <a:latin typeface="Wingdings"/>
                <a:cs typeface="Wingdings"/>
              </a:rPr>
              <a:t> </a:t>
            </a:r>
            <a:r>
              <a:rPr dirty="0">
                <a:solidFill>
                  <a:srgbClr val="A6A6A6"/>
                </a:solidFill>
              </a:rPr>
              <a:t>RBF： 分类任务中除BP之外最常用</a:t>
            </a:r>
          </a:p>
          <a:p>
            <a:pPr marL="12700">
              <a:spcBef>
                <a:spcPts val="1800"/>
              </a:spcBef>
            </a:pPr>
            <a:r>
              <a:rPr dirty="0">
                <a:solidFill>
                  <a:srgbClr val="A6A6A6"/>
                </a:solidFill>
                <a:latin typeface="Wingdings"/>
                <a:cs typeface="Wingdings"/>
              </a:rPr>
              <a:t></a:t>
            </a:r>
            <a:r>
              <a:rPr spc="-1610" dirty="0">
                <a:solidFill>
                  <a:srgbClr val="A6A6A6"/>
                </a:solidFill>
                <a:latin typeface="Wingdings"/>
                <a:cs typeface="Wingdings"/>
              </a:rPr>
              <a:t> </a:t>
            </a:r>
            <a:r>
              <a:rPr spc="-20" dirty="0">
                <a:solidFill>
                  <a:srgbClr val="A6A6A6"/>
                </a:solidFill>
                <a:latin typeface="Verdana"/>
                <a:cs typeface="Verdana"/>
              </a:rPr>
              <a:t>A</a:t>
            </a:r>
            <a:r>
              <a:rPr spc="-95" dirty="0">
                <a:solidFill>
                  <a:srgbClr val="A6A6A6"/>
                </a:solidFill>
                <a:latin typeface="Verdana"/>
                <a:cs typeface="Verdana"/>
              </a:rPr>
              <a:t>R</a:t>
            </a:r>
            <a:r>
              <a:rPr spc="-5" dirty="0">
                <a:solidFill>
                  <a:srgbClr val="A6A6A6"/>
                </a:solidFill>
                <a:latin typeface="Verdana"/>
                <a:cs typeface="Verdana"/>
              </a:rPr>
              <a:t>T</a:t>
            </a:r>
            <a:r>
              <a:rPr dirty="0">
                <a:solidFill>
                  <a:srgbClr val="A6A6A6"/>
                </a:solidFill>
              </a:rPr>
              <a:t>：“竞争学习”的代表</a:t>
            </a:r>
          </a:p>
          <a:p>
            <a:pPr marL="12700">
              <a:spcBef>
                <a:spcPts val="1800"/>
              </a:spcBef>
            </a:pPr>
            <a:r>
              <a:rPr dirty="0">
                <a:latin typeface="Wingdings"/>
                <a:cs typeface="Wingdings"/>
              </a:rPr>
              <a:t></a:t>
            </a:r>
            <a:r>
              <a:rPr spc="-1610" dirty="0">
                <a:latin typeface="Wingdings"/>
                <a:cs typeface="Wingdings"/>
              </a:rPr>
              <a:t> </a:t>
            </a:r>
            <a:r>
              <a:rPr dirty="0">
                <a:solidFill>
                  <a:srgbClr val="A6A6A6"/>
                </a:solidFill>
              </a:rPr>
              <a:t>SOM：最常用的聚类方法之一</a:t>
            </a:r>
          </a:p>
          <a:p>
            <a:pPr marL="12700">
              <a:spcBef>
                <a:spcPts val="1800"/>
              </a:spcBef>
            </a:pPr>
            <a:r>
              <a:rPr dirty="0">
                <a:latin typeface="Wingdings"/>
                <a:cs typeface="Wingdings"/>
              </a:rPr>
              <a:t></a:t>
            </a:r>
            <a:r>
              <a:rPr spc="-1610" dirty="0">
                <a:latin typeface="Wingdings"/>
                <a:cs typeface="Wingdings"/>
              </a:rPr>
              <a:t> </a:t>
            </a:r>
            <a:r>
              <a:rPr dirty="0">
                <a:solidFill>
                  <a:srgbClr val="A6A6A6"/>
                </a:solidFill>
              </a:rPr>
              <a:t>级联相关网络：“构造性”神经网络的代表</a:t>
            </a:r>
          </a:p>
          <a:p>
            <a:pPr marL="12700">
              <a:spcBef>
                <a:spcPts val="1800"/>
              </a:spcBef>
            </a:pPr>
            <a:r>
              <a:rPr dirty="0">
                <a:latin typeface="Wingdings"/>
                <a:cs typeface="Wingdings"/>
              </a:rPr>
              <a:t></a:t>
            </a:r>
            <a:r>
              <a:rPr spc="-1610" dirty="0">
                <a:latin typeface="Wingdings"/>
                <a:cs typeface="Wingdings"/>
              </a:rPr>
              <a:t> </a:t>
            </a:r>
            <a:r>
              <a:rPr dirty="0">
                <a:solidFill>
                  <a:srgbClr val="A6A6A6"/>
                </a:solidFill>
              </a:rPr>
              <a:t>Elman网络：递归神经网络的代表</a:t>
            </a:r>
          </a:p>
          <a:p>
            <a:pPr marL="12700">
              <a:spcBef>
                <a:spcPts val="1800"/>
              </a:spcBef>
            </a:pPr>
            <a:r>
              <a:rPr dirty="0">
                <a:latin typeface="Wingdings"/>
                <a:cs typeface="Wingdings"/>
              </a:rPr>
              <a:t></a:t>
            </a:r>
            <a:r>
              <a:rPr spc="-1610" dirty="0">
                <a:latin typeface="Wingdings"/>
                <a:cs typeface="Wingdings"/>
              </a:rPr>
              <a:t> </a:t>
            </a:r>
            <a:r>
              <a:rPr dirty="0"/>
              <a:t>Boltzmann机：“基于能量的模型”的代表</a:t>
            </a:r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355600" indent="-342900">
              <a:spcBef>
                <a:spcPts val="1800"/>
              </a:spcBef>
              <a:buFont typeface="Wingdings" charset="2"/>
              <a:buChar char="Ø"/>
            </a:pPr>
            <a:r>
              <a:rPr lang="en-US" altLang="zh-CN" dirty="0">
                <a:latin typeface="Times New Roman" charset="0"/>
                <a:ea typeface="Times New Roman" charset="0"/>
                <a:cs typeface="Times New Roman" charset="0"/>
              </a:rPr>
              <a:t>RNN</a:t>
            </a:r>
          </a:p>
          <a:p>
            <a:pPr marL="355600" indent="-342900">
              <a:spcBef>
                <a:spcPts val="1800"/>
              </a:spcBef>
              <a:buFont typeface="Wingdings" charset="2"/>
              <a:buChar char="Ø"/>
            </a:pPr>
            <a:r>
              <a:rPr lang="en-US" altLang="zh-CN" dirty="0">
                <a:latin typeface="Times New Roman" charset="0"/>
                <a:ea typeface="Times New Roman" charset="0"/>
                <a:cs typeface="Times New Roman" charset="0"/>
              </a:rPr>
              <a:t>CNN</a:t>
            </a:r>
          </a:p>
          <a:p>
            <a:pPr marL="355600" indent="-342900">
              <a:spcBef>
                <a:spcPts val="1800"/>
              </a:spcBef>
              <a:buFont typeface="Wingdings" charset="2"/>
              <a:buChar char="Ø"/>
            </a:pPr>
            <a:r>
              <a:rPr lang="mr-IN" altLang="zh-CN" dirty="0"/>
              <a:t>…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83162030"/>
      </p:ext>
    </p:extLst>
  </p:cSld>
  <p:clrMapOvr>
    <a:masterClrMapping/>
  </p:clrMapOvr>
  <p:extLst mod="1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Boltzmann </a:t>
            </a:r>
            <a:r>
              <a:rPr lang="zh-CN" altLang="en-US" dirty="0"/>
              <a:t>机</a:t>
            </a:r>
            <a:r>
              <a:rPr lang="en-US" altLang="zh-CN" dirty="0">
                <a:solidFill>
                  <a:srgbClr val="C30D23"/>
                </a:solidFill>
              </a:rPr>
              <a:t>[Ackley et al. ,  1985]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342900" indent="-342900">
              <a:lnSpc>
                <a:spcPct val="110000"/>
              </a:lnSpc>
            </a:pPr>
            <a:r>
              <a:rPr lang="zh-CN" altLang="en-US">
                <a:solidFill>
                  <a:schemeClr val="tx2"/>
                </a:solidFill>
                <a:ea typeface="微软雅黑" panose="020B0503020204020204" pitchFamily="34" charset="-122"/>
              </a:rPr>
              <a:t>能量模型</a:t>
            </a:r>
            <a:endParaRPr lang="en-US" altLang="zh-CN">
              <a:solidFill>
                <a:schemeClr val="tx2"/>
              </a:solidFill>
              <a:ea typeface="微软雅黑" panose="020B0503020204020204" pitchFamily="34" charset="-122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zh-CN" altLang="en-US" sz="2000">
                <a:latin typeface="幼圆" panose="02010509060101010101" pitchFamily="49" charset="-122"/>
              </a:rPr>
              <a:t>神经网络中有一类模型为网络定义一个“</a:t>
            </a:r>
            <a:r>
              <a:rPr lang="zh-CN" altLang="en-US" sz="2000" b="1">
                <a:solidFill>
                  <a:srgbClr val="FF0000"/>
                </a:solidFill>
                <a:latin typeface="幼圆" panose="02010509060101010101" pitchFamily="49" charset="-122"/>
              </a:rPr>
              <a:t>能量</a:t>
            </a:r>
            <a:r>
              <a:rPr lang="zh-CN" altLang="en-US" sz="2000">
                <a:latin typeface="幼圆" panose="02010509060101010101" pitchFamily="49" charset="-122"/>
              </a:rPr>
              <a:t>”</a:t>
            </a:r>
            <a:r>
              <a:rPr lang="en-US" altLang="zh-CN" sz="2000">
                <a:latin typeface="幼圆" panose="02010509060101010101" pitchFamily="49" charset="-122"/>
              </a:rPr>
              <a:t>, </a:t>
            </a:r>
            <a:r>
              <a:rPr lang="zh-CN" altLang="en-US" sz="2000">
                <a:solidFill>
                  <a:srgbClr val="FF0000"/>
                </a:solidFill>
                <a:latin typeface="幼圆" panose="02010509060101010101" pitchFamily="49" charset="-122"/>
              </a:rPr>
              <a:t>能量最小化时网络达到理想状态</a:t>
            </a:r>
            <a:r>
              <a:rPr lang="en-US" altLang="zh-CN" sz="2000">
                <a:latin typeface="幼圆" panose="02010509060101010101" pitchFamily="49" charset="-122"/>
              </a:rPr>
              <a:t>, </a:t>
            </a:r>
            <a:r>
              <a:rPr lang="zh-CN" altLang="en-US" sz="2000">
                <a:latin typeface="幼圆" panose="02010509060101010101" pitchFamily="49" charset="-122"/>
              </a:rPr>
              <a:t>而网络的训练就是在</a:t>
            </a:r>
            <a:r>
              <a:rPr lang="zh-CN" altLang="en-US" sz="2000" b="1">
                <a:solidFill>
                  <a:srgbClr val="FF0000"/>
                </a:solidFill>
                <a:latin typeface="幼圆" panose="02010509060101010101" pitchFamily="49" charset="-122"/>
              </a:rPr>
              <a:t>最小化这个能量函数</a:t>
            </a:r>
            <a:r>
              <a:rPr lang="en-US" altLang="zh-CN" sz="2000">
                <a:latin typeface="幼圆" panose="02010509060101010101" pitchFamily="49" charset="-122"/>
              </a:rPr>
              <a:t>. </a:t>
            </a:r>
          </a:p>
          <a:p>
            <a:pPr marL="342900" indent="-342900">
              <a:lnSpc>
                <a:spcPct val="110000"/>
              </a:lnSpc>
            </a:pPr>
            <a:r>
              <a:rPr lang="en-US" altLang="zh-CN">
                <a:solidFill>
                  <a:schemeClr val="tx2"/>
                </a:solidFill>
                <a:ea typeface="微软雅黑" panose="020B0503020204020204" pitchFamily="34" charset="-122"/>
              </a:rPr>
              <a:t>Boltzmann </a:t>
            </a:r>
            <a:r>
              <a:rPr lang="zh-CN" altLang="en-US">
                <a:solidFill>
                  <a:schemeClr val="tx2"/>
                </a:solidFill>
                <a:ea typeface="微软雅黑" panose="020B0503020204020204" pitchFamily="34" charset="-122"/>
              </a:rPr>
              <a:t>机 </a:t>
            </a:r>
            <a:endParaRPr lang="en-US" altLang="zh-CN">
              <a:solidFill>
                <a:schemeClr val="tx2"/>
              </a:solidFill>
              <a:ea typeface="微软雅黑" panose="020B0503020204020204" pitchFamily="34" charset="-122"/>
            </a:endParaRPr>
          </a:p>
          <a:p>
            <a:pPr marL="342900" indent="-342900">
              <a:lnSpc>
                <a:spcPct val="110000"/>
              </a:lnSpc>
              <a:buFont typeface="Wingdings" panose="05000000000000000000" pitchFamily="2" charset="2"/>
              <a:buChar char="l"/>
            </a:pPr>
            <a:r>
              <a:rPr lang="en-US" altLang="zh-CN" sz="2000">
                <a:ea typeface="微软雅黑" panose="020B0503020204020204" pitchFamily="34" charset="-122"/>
              </a:rPr>
              <a:t>Boltzmann</a:t>
            </a:r>
            <a:r>
              <a:rPr lang="en-US" altLang="zh-CN" sz="2000">
                <a:latin typeface="幼圆" panose="02010509060101010101" pitchFamily="49" charset="-122"/>
              </a:rPr>
              <a:t> </a:t>
            </a:r>
            <a:r>
              <a:rPr lang="zh-CN" altLang="en-US" sz="2000">
                <a:latin typeface="幼圆" panose="02010509060101010101" pitchFamily="49" charset="-122"/>
              </a:rPr>
              <a:t>机就是一种基于能量的模型</a:t>
            </a:r>
            <a:endParaRPr lang="en-US" altLang="zh-CN" sz="2000">
              <a:latin typeface="幼圆" panose="02010509060101010101" pitchFamily="49" charset="-122"/>
            </a:endParaRPr>
          </a:p>
          <a:p>
            <a:pPr marL="342900" indent="-342900">
              <a:lnSpc>
                <a:spcPct val="110000"/>
              </a:lnSpc>
              <a:buFont typeface="Wingdings" panose="05000000000000000000" pitchFamily="2" charset="2"/>
              <a:buChar char="l"/>
            </a:pPr>
            <a:r>
              <a:rPr lang="zh-CN" altLang="en-US" sz="2000">
                <a:latin typeface="幼圆" panose="02010509060101010101" pitchFamily="49" charset="-122"/>
              </a:rPr>
              <a:t>结构：显层与隐层</a:t>
            </a:r>
            <a:endParaRPr lang="en-US" altLang="zh-CN" sz="2000">
              <a:latin typeface="幼圆" panose="02010509060101010101" pitchFamily="49" charset="-122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zh-CN" altLang="en-US" sz="2000">
                <a:latin typeface="幼圆" panose="02010509060101010101" pitchFamily="49" charset="-122"/>
              </a:rPr>
              <a:t>   </a:t>
            </a:r>
            <a:r>
              <a:rPr lang="zh-CN" altLang="en-US" sz="2000">
                <a:solidFill>
                  <a:srgbClr val="FF0000"/>
                </a:solidFill>
                <a:latin typeface="幼圆" panose="02010509060101010101" pitchFamily="49" charset="-122"/>
              </a:rPr>
              <a:t>显层</a:t>
            </a:r>
            <a:r>
              <a:rPr lang="zh-CN" altLang="en-US" sz="2000">
                <a:latin typeface="幼圆" panose="02010509060101010101" pitchFamily="49" charset="-122"/>
              </a:rPr>
              <a:t>：数据的输入输出</a:t>
            </a:r>
            <a:endParaRPr lang="en-US" altLang="zh-CN" sz="2000">
              <a:latin typeface="幼圆" panose="02010509060101010101" pitchFamily="49" charset="-122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zh-CN" altLang="en-US" sz="2000">
                <a:solidFill>
                  <a:srgbClr val="FF0000"/>
                </a:solidFill>
                <a:latin typeface="幼圆" panose="02010509060101010101" pitchFamily="49" charset="-122"/>
              </a:rPr>
              <a:t>   隐层</a:t>
            </a:r>
            <a:r>
              <a:rPr lang="zh-CN" altLang="en-US" sz="2000">
                <a:latin typeface="幼圆" panose="02010509060101010101" pitchFamily="49" charset="-122"/>
              </a:rPr>
              <a:t>：数据的内在表达</a:t>
            </a:r>
            <a:endParaRPr lang="en-US" altLang="zh-CN" sz="2000">
              <a:latin typeface="幼圆" panose="02010509060101010101" pitchFamily="49" charset="-122"/>
            </a:endParaRPr>
          </a:p>
          <a:p>
            <a:pPr marL="342900" indent="-342900">
              <a:lnSpc>
                <a:spcPct val="110000"/>
              </a:lnSpc>
              <a:buFont typeface="Wingdings" panose="05000000000000000000" pitchFamily="2" charset="2"/>
              <a:buChar char="l"/>
            </a:pPr>
            <a:r>
              <a:rPr lang="zh-CN" altLang="en-US" sz="2000">
                <a:latin typeface="幼圆" panose="02010509060101010101" pitchFamily="49" charset="-122"/>
              </a:rPr>
              <a:t>神经元</a:t>
            </a:r>
            <a:endParaRPr lang="en-US" altLang="zh-CN" sz="2000">
              <a:latin typeface="幼圆" panose="02010509060101010101" pitchFamily="49" charset="-122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zh-CN" altLang="en-US" sz="2000">
                <a:latin typeface="幼圆" panose="02010509060101010101" pitchFamily="49" charset="-122"/>
              </a:rPr>
              <a:t>   都是布尔型</a:t>
            </a:r>
            <a:r>
              <a:rPr lang="en-US" altLang="zh-CN" sz="2000">
                <a:latin typeface="幼圆" panose="02010509060101010101" pitchFamily="49" charset="-122"/>
              </a:rPr>
              <a:t>, </a:t>
            </a:r>
            <a:r>
              <a:rPr lang="zh-CN" altLang="en-US" sz="2000">
                <a:latin typeface="幼圆" panose="02010509060101010101" pitchFamily="49" charset="-122"/>
              </a:rPr>
              <a:t>即只能取</a:t>
            </a:r>
            <a:r>
              <a:rPr lang="en-US" altLang="zh-CN" sz="2000">
                <a:latin typeface="幼圆" panose="02010509060101010101" pitchFamily="49" charset="-122"/>
              </a:rPr>
              <a:t>0</a:t>
            </a:r>
            <a:r>
              <a:rPr lang="zh-CN" altLang="en-US" sz="2000">
                <a:latin typeface="幼圆" panose="02010509060101010101" pitchFamily="49" charset="-122"/>
              </a:rPr>
              <a:t>和</a:t>
            </a:r>
            <a:r>
              <a:rPr lang="en-US" altLang="zh-CN" sz="2000">
                <a:latin typeface="幼圆" panose="02010509060101010101" pitchFamily="49" charset="-122"/>
              </a:rPr>
              <a:t>1 </a:t>
            </a:r>
            <a:r>
              <a:rPr lang="zh-CN" altLang="en-US" sz="2000">
                <a:latin typeface="幼圆" panose="02010509060101010101" pitchFamily="49" charset="-122"/>
              </a:rPr>
              <a:t>两种状态</a:t>
            </a:r>
            <a:r>
              <a:rPr lang="en-US" altLang="zh-CN" sz="2000">
                <a:latin typeface="幼圆" panose="02010509060101010101" pitchFamily="49" charset="-122"/>
              </a:rPr>
              <a:t>, 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zh-CN" altLang="en-US" sz="2000">
                <a:latin typeface="幼圆" panose="02010509060101010101" pitchFamily="49" charset="-122"/>
              </a:rPr>
              <a:t>   其中</a:t>
            </a:r>
            <a:r>
              <a:rPr lang="en-US" altLang="zh-CN" sz="2000">
                <a:solidFill>
                  <a:srgbClr val="FF0000"/>
                </a:solidFill>
                <a:latin typeface="幼圆" panose="02010509060101010101" pitchFamily="49" charset="-122"/>
              </a:rPr>
              <a:t>1 </a:t>
            </a:r>
            <a:r>
              <a:rPr lang="zh-CN" altLang="en-US" sz="2000">
                <a:solidFill>
                  <a:srgbClr val="FF0000"/>
                </a:solidFill>
                <a:latin typeface="幼圆" panose="02010509060101010101" pitchFamily="49" charset="-122"/>
              </a:rPr>
              <a:t>表示激活</a:t>
            </a:r>
            <a:r>
              <a:rPr lang="en-US" altLang="zh-CN" sz="2000">
                <a:latin typeface="幼圆" panose="02010509060101010101" pitchFamily="49" charset="-122"/>
              </a:rPr>
              <a:t>, </a:t>
            </a:r>
            <a:r>
              <a:rPr lang="en-US" altLang="zh-CN" sz="2000">
                <a:solidFill>
                  <a:srgbClr val="FF0000"/>
                </a:solidFill>
                <a:latin typeface="幼圆" panose="02010509060101010101" pitchFamily="49" charset="-122"/>
              </a:rPr>
              <a:t>0</a:t>
            </a:r>
            <a:r>
              <a:rPr lang="zh-CN" altLang="en-US" sz="2000">
                <a:solidFill>
                  <a:srgbClr val="FF0000"/>
                </a:solidFill>
                <a:latin typeface="幼圆" panose="02010509060101010101" pitchFamily="49" charset="-122"/>
              </a:rPr>
              <a:t> 表示抑制</a:t>
            </a:r>
            <a:r>
              <a:rPr lang="en-US" altLang="zh-CN" sz="2000">
                <a:latin typeface="幼圆" panose="02010509060101010101" pitchFamily="49" charset="-122"/>
              </a:rPr>
              <a:t>. </a:t>
            </a:r>
          </a:p>
          <a:p>
            <a:pPr marL="0" indent="0">
              <a:lnSpc>
                <a:spcPct val="110000"/>
              </a:lnSpc>
              <a:buNone/>
            </a:pPr>
            <a:endParaRPr lang="en-US" altLang="zh-CN" sz="2000">
              <a:solidFill>
                <a:srgbClr val="023A91"/>
              </a:solidFill>
              <a:latin typeface="幼圆" panose="02010509060101010101" pitchFamily="49" charset="-122"/>
            </a:endParaRPr>
          </a:p>
          <a:p>
            <a:pPr marL="0" indent="0">
              <a:lnSpc>
                <a:spcPct val="110000"/>
              </a:lnSpc>
              <a:buNone/>
            </a:pPr>
            <a:endParaRPr lang="en-US" altLang="zh-CN">
              <a:solidFill>
                <a:srgbClr val="023A9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10000"/>
              </a:lnSpc>
            </a:pPr>
            <a:endParaRPr lang="zh-CN" altLang="en-US" dirty="0"/>
          </a:p>
        </p:txBody>
      </p:sp>
      <p:pic>
        <p:nvPicPr>
          <p:cNvPr id="6" name="图片 5" descr="屏幕剪辑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3" r="45292" b="20185"/>
          <a:stretch/>
        </p:blipFill>
        <p:spPr>
          <a:xfrm>
            <a:off x="6248400" y="2286000"/>
            <a:ext cx="3531858" cy="3442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79709"/>
      </p:ext>
    </p:extLst>
  </p:cSld>
  <p:clrMapOvr>
    <a:masterClrMapping/>
  </p:clrMapOvr>
  <p:extLst mod="1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Boltzmann </a:t>
            </a:r>
            <a:r>
              <a:rPr lang="zh-CN" altLang="en-US" dirty="0"/>
              <a:t>机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lnSpc>
                <a:spcPct val="100000"/>
              </a:lnSpc>
            </a:pPr>
            <a:r>
              <a:rPr lang="en-US" altLang="zh-CN" dirty="0">
                <a:solidFill>
                  <a:schemeClr val="tx2"/>
                </a:solidFill>
                <a:ea typeface="微软雅黑" panose="020B0503020204020204" pitchFamily="34" charset="-122"/>
              </a:rPr>
              <a:t>Boltzmann </a:t>
            </a:r>
            <a:r>
              <a:rPr lang="zh-CN" altLang="en-US" dirty="0">
                <a:solidFill>
                  <a:schemeClr val="tx2"/>
                </a:solidFill>
                <a:ea typeface="微软雅黑" panose="020B0503020204020204" pitchFamily="34" charset="-122"/>
              </a:rPr>
              <a:t>机能量</a:t>
            </a:r>
            <a:endParaRPr lang="en-US" altLang="zh-CN" dirty="0">
              <a:solidFill>
                <a:schemeClr val="tx2"/>
              </a:solidFill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sz="2000" dirty="0">
                <a:latin typeface="幼圆" panose="02010509060101010101" pitchFamily="49" charset="-122"/>
              </a:rPr>
              <a:t>令状态向量  </a:t>
            </a:r>
            <a:r>
              <a:rPr lang="en-US" altLang="zh-CN" sz="2000" dirty="0">
                <a:latin typeface="幼圆" panose="02010509060101010101" pitchFamily="49" charset="-122"/>
              </a:rPr>
              <a:t>s</a:t>
            </a:r>
            <a:r>
              <a:rPr lang="zh-CN" altLang="en-US" sz="2000" dirty="0">
                <a:latin typeface="幼圆" panose="02010509060101010101" pitchFamily="49" charset="-122"/>
              </a:rPr>
              <a:t> </a:t>
            </a:r>
            <a:r>
              <a:rPr lang="en-US" altLang="zh-CN" sz="2000" dirty="0">
                <a:latin typeface="幼圆" panose="02010509060101010101" pitchFamily="49" charset="-122"/>
              </a:rPr>
              <a:t>=</a:t>
            </a:r>
            <a:r>
              <a:rPr lang="zh-CN" altLang="en-US" sz="2000" dirty="0">
                <a:latin typeface="幼圆" panose="02010509060101010101" pitchFamily="49" charset="-122"/>
              </a:rPr>
              <a:t> </a:t>
            </a:r>
            <a:r>
              <a:rPr lang="en-US" altLang="zh-CN" sz="2000" dirty="0">
                <a:latin typeface="幼圆" panose="02010509060101010101" pitchFamily="49" charset="-122"/>
              </a:rPr>
              <a:t>{0,</a:t>
            </a:r>
            <a:r>
              <a:rPr lang="zh-CN" altLang="en-US" sz="2000" dirty="0">
                <a:latin typeface="幼圆" panose="02010509060101010101" pitchFamily="49" charset="-122"/>
              </a:rPr>
              <a:t> </a:t>
            </a:r>
            <a:r>
              <a:rPr lang="en-US" altLang="zh-CN" sz="2000" dirty="0">
                <a:latin typeface="幼圆" panose="02010509060101010101" pitchFamily="49" charset="-122"/>
              </a:rPr>
              <a:t>1}</a:t>
            </a:r>
            <a:r>
              <a:rPr lang="en-US" altLang="zh-CN" sz="2000" baseline="30000" dirty="0">
                <a:latin typeface="幼圆" panose="02010509060101010101" pitchFamily="49" charset="-122"/>
              </a:rPr>
              <a:t>n</a:t>
            </a:r>
            <a:r>
              <a:rPr lang="zh-CN" altLang="en-US" sz="2000" dirty="0">
                <a:latin typeface="幼圆" panose="02010509060101010101" pitchFamily="49" charset="-122"/>
              </a:rPr>
              <a:t>  表示 </a:t>
            </a:r>
            <a:r>
              <a:rPr lang="en-US" altLang="zh-CN" sz="2000" dirty="0">
                <a:latin typeface="幼圆" panose="02010509060101010101" pitchFamily="49" charset="-122"/>
              </a:rPr>
              <a:t>n</a:t>
            </a:r>
            <a:r>
              <a:rPr lang="zh-CN" altLang="en-US" sz="2000" dirty="0">
                <a:latin typeface="幼圆" panose="02010509060101010101" pitchFamily="49" charset="-122"/>
              </a:rPr>
              <a:t> 个神经元的状态 </a:t>
            </a:r>
            <a:r>
              <a:rPr lang="en-US" altLang="zh-CN" sz="2000" dirty="0">
                <a:latin typeface="幼圆" panose="02010509060101010101" pitchFamily="49" charset="-122"/>
              </a:rPr>
              <a:t>, </a:t>
            </a:r>
            <a:r>
              <a:rPr lang="zh-CN" altLang="en-US" sz="2000" dirty="0">
                <a:latin typeface="幼圆" panose="02010509060101010101" pitchFamily="49" charset="-122"/>
              </a:rPr>
              <a:t>则其对应的 </a:t>
            </a:r>
            <a:r>
              <a:rPr lang="en-US" altLang="zh-CN" sz="2000" dirty="0">
                <a:ea typeface="微软雅黑" panose="020B0503020204020204" pitchFamily="34" charset="-122"/>
              </a:rPr>
              <a:t>Boltzmann </a:t>
            </a:r>
            <a:r>
              <a:rPr lang="zh-CN" altLang="en-US" sz="2000" dirty="0">
                <a:latin typeface="幼圆" panose="02010509060101010101" pitchFamily="49" charset="-122"/>
              </a:rPr>
              <a:t>机</a:t>
            </a:r>
            <a:r>
              <a:rPr lang="zh-CN" altLang="en-US" sz="2000" dirty="0">
                <a:solidFill>
                  <a:srgbClr val="FF0000"/>
                </a:solidFill>
                <a:latin typeface="幼圆" panose="02010509060101010101" pitchFamily="49" charset="-122"/>
              </a:rPr>
              <a:t>能量</a:t>
            </a:r>
            <a:r>
              <a:rPr lang="zh-CN" altLang="en-US" sz="2000" dirty="0">
                <a:latin typeface="幼圆" panose="02010509060101010101" pitchFamily="49" charset="-122"/>
              </a:rPr>
              <a:t>定义为</a:t>
            </a:r>
            <a:endParaRPr lang="en-US" altLang="zh-CN" sz="2000" dirty="0">
              <a:latin typeface="幼圆" panose="02010509060101010101" pitchFamily="49" charset="-122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zh-CN" sz="2000" dirty="0">
              <a:latin typeface="幼圆" panose="02010509060101010101" pitchFamily="49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2000" dirty="0">
                <a:latin typeface="幼圆" panose="02010509060101010101" pitchFamily="49" charset="-122"/>
              </a:rPr>
              <a:t>其中 </a:t>
            </a:r>
            <a:r>
              <a:rPr lang="en-US" altLang="zh-CN" sz="2000" i="1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w</a:t>
            </a:r>
            <a:r>
              <a:rPr lang="en-US" altLang="zh-CN" sz="2000" i="1" baseline="-25000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ij</a:t>
            </a:r>
            <a:r>
              <a:rPr lang="zh-CN" altLang="en-US" sz="2000" dirty="0">
                <a:solidFill>
                  <a:srgbClr val="FF0000"/>
                </a:solidFill>
                <a:latin typeface="幼圆" panose="02010509060101010101" pitchFamily="49" charset="-122"/>
              </a:rPr>
              <a:t> 表示两个神经元之间的连接权值</a:t>
            </a:r>
            <a:r>
              <a:rPr lang="en-US" altLang="zh-CN" sz="2000" dirty="0">
                <a:latin typeface="幼圆" panose="02010509060101010101" pitchFamily="49" charset="-122"/>
              </a:rPr>
              <a:t>, </a:t>
            </a:r>
            <a:r>
              <a:rPr lang="zh-CN" altLang="en-US" sz="2000" dirty="0">
                <a:latin typeface="幼圆" panose="02010509060101010101" pitchFamily="49" charset="-122"/>
              </a:rPr>
              <a:t>  </a:t>
            </a:r>
            <a:r>
              <a:rPr lang="en-US" altLang="zh-CN" sz="2000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  <a:r>
              <a:rPr lang="en-US" altLang="zh-CN" sz="2000" i="1" baseline="-25000" dirty="0" err="1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i</a:t>
            </a:r>
            <a:r>
              <a:rPr lang="zh-CN" altLang="en-US" sz="2000" dirty="0">
                <a:solidFill>
                  <a:srgbClr val="FF0000"/>
                </a:solidFill>
                <a:latin typeface="幼圆" panose="02010509060101010101" pitchFamily="49" charset="-122"/>
              </a:rPr>
              <a:t> 表示神经元的阈值</a:t>
            </a:r>
            <a:r>
              <a:rPr lang="en-US" altLang="zh-CN" sz="2000" dirty="0">
                <a:latin typeface="幼圆" panose="02010509060101010101" pitchFamily="49" charset="-122"/>
              </a:rPr>
              <a:t>. </a:t>
            </a:r>
            <a:endParaRPr lang="en-US" altLang="zh-CN" dirty="0">
              <a:solidFill>
                <a:schemeClr val="tx2"/>
              </a:solidFill>
              <a:ea typeface="微软雅黑" panose="020B0503020204020204" pitchFamily="34" charset="-122"/>
            </a:endParaRPr>
          </a:p>
          <a:p>
            <a:pPr marL="342900" indent="-342900">
              <a:lnSpc>
                <a:spcPct val="100000"/>
              </a:lnSpc>
            </a:pPr>
            <a:r>
              <a:rPr lang="en-US" altLang="zh-CN" dirty="0">
                <a:solidFill>
                  <a:schemeClr val="tx2"/>
                </a:solidFill>
                <a:ea typeface="微软雅黑" panose="020B0503020204020204" pitchFamily="34" charset="-122"/>
              </a:rPr>
              <a:t>Boltzmann </a:t>
            </a:r>
            <a:r>
              <a:rPr lang="zh-CN" altLang="en-US" dirty="0">
                <a:solidFill>
                  <a:schemeClr val="tx2"/>
                </a:solidFill>
                <a:ea typeface="微软雅黑" panose="020B0503020204020204" pitchFamily="34" charset="-122"/>
              </a:rPr>
              <a:t>分布</a:t>
            </a:r>
            <a:endParaRPr lang="en-US" altLang="zh-CN" dirty="0">
              <a:solidFill>
                <a:schemeClr val="tx2"/>
              </a:solidFill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sz="2000" dirty="0">
              <a:solidFill>
                <a:srgbClr val="023A91"/>
              </a:solidFill>
              <a:latin typeface="幼圆" panose="02010509060101010101" pitchFamily="49" charset="-122"/>
            </a:endParaRPr>
          </a:p>
          <a:p>
            <a:pPr marL="0" indent="0">
              <a:buNone/>
            </a:pPr>
            <a:endParaRPr lang="en-US" altLang="zh-CN" dirty="0">
              <a:solidFill>
                <a:srgbClr val="023A9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914400" y="3804884"/>
            <a:ext cx="9609183" cy="1631216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kumimoji="1" lang="zh-CN" altLang="en-US" sz="2000" dirty="0"/>
              <a:t>玻尔兹曼分布也叫吉布斯分布，是一种覆盖系统各种状态的概率分布、概率测量或者频率分布。</a:t>
            </a:r>
          </a:p>
          <a:p>
            <a:r>
              <a:rPr kumimoji="1" lang="zh-CN" altLang="en-US" sz="2000" dirty="0"/>
              <a:t>当有保守外力（如重力场、电场等）作用时，</a:t>
            </a:r>
            <a:r>
              <a:rPr kumimoji="1" lang="zh-CN" altLang="en-US" sz="2000" dirty="0">
                <a:solidFill>
                  <a:srgbClr val="FF0000"/>
                </a:solidFill>
              </a:rPr>
              <a:t>气体分子的空间位置就不再均匀分布</a:t>
            </a:r>
            <a:r>
              <a:rPr kumimoji="1" lang="zh-CN" altLang="en-US" sz="2000" dirty="0"/>
              <a:t>了，</a:t>
            </a:r>
            <a:r>
              <a:rPr kumimoji="1" lang="zh-CN" altLang="en-US" sz="2000" dirty="0">
                <a:solidFill>
                  <a:srgbClr val="FF0000"/>
                </a:solidFill>
              </a:rPr>
              <a:t>不同位置处分子数密度不同</a:t>
            </a:r>
            <a:r>
              <a:rPr kumimoji="1" lang="zh-CN" altLang="en-US" sz="2000" dirty="0"/>
              <a:t>。玻尔兹曼分布律是描述</a:t>
            </a:r>
            <a:r>
              <a:rPr kumimoji="1" lang="zh-CN" altLang="en-US" sz="2000" dirty="0">
                <a:solidFill>
                  <a:srgbClr val="FF0000"/>
                </a:solidFill>
              </a:rPr>
              <a:t>理想气体在受保守外力作用、或保守外力场的作用不可忽略时，处于热平衡态下的气体分子按能量的分布规律</a:t>
            </a:r>
            <a:r>
              <a:rPr kumimoji="1" lang="zh-CN" altLang="en-US" sz="2000" dirty="0"/>
              <a:t>。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0" y="1905000"/>
            <a:ext cx="3822532" cy="815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141258"/>
      </p:ext>
    </p:extLst>
  </p:cSld>
  <p:clrMapOvr>
    <a:masterClrMapping/>
  </p:clrMapOvr>
  <p:extLst mod="1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Boltzmann </a:t>
            </a:r>
            <a:r>
              <a:rPr lang="zh-CN" altLang="en-US" dirty="0"/>
              <a:t>机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lnSpc>
                <a:spcPct val="100000"/>
              </a:lnSpc>
            </a:pPr>
            <a:r>
              <a:rPr lang="en-US" altLang="zh-CN" dirty="0">
                <a:solidFill>
                  <a:schemeClr val="tx2"/>
                </a:solidFill>
                <a:ea typeface="微软雅黑" panose="020B0503020204020204" pitchFamily="34" charset="-122"/>
              </a:rPr>
              <a:t>Boltzmann </a:t>
            </a:r>
            <a:r>
              <a:rPr lang="zh-CN" altLang="en-US" dirty="0">
                <a:solidFill>
                  <a:schemeClr val="tx2"/>
                </a:solidFill>
                <a:ea typeface="微软雅黑" panose="020B0503020204020204" pitchFamily="34" charset="-122"/>
              </a:rPr>
              <a:t>机能量</a:t>
            </a:r>
            <a:endParaRPr lang="en-US" altLang="zh-CN" dirty="0">
              <a:solidFill>
                <a:schemeClr val="tx2"/>
              </a:solidFill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sz="2000" dirty="0">
                <a:latin typeface="幼圆" panose="02010509060101010101" pitchFamily="49" charset="-122"/>
              </a:rPr>
              <a:t>令状态向量  </a:t>
            </a:r>
            <a:r>
              <a:rPr lang="en-US" altLang="zh-CN" sz="2000" dirty="0">
                <a:latin typeface="幼圆" panose="02010509060101010101" pitchFamily="49" charset="-122"/>
              </a:rPr>
              <a:t>s</a:t>
            </a:r>
            <a:r>
              <a:rPr lang="zh-CN" altLang="en-US" sz="2000" dirty="0">
                <a:latin typeface="幼圆" panose="02010509060101010101" pitchFamily="49" charset="-122"/>
              </a:rPr>
              <a:t> </a:t>
            </a:r>
            <a:r>
              <a:rPr lang="en-US" altLang="zh-CN" sz="2000" dirty="0">
                <a:latin typeface="幼圆" panose="02010509060101010101" pitchFamily="49" charset="-122"/>
              </a:rPr>
              <a:t>=</a:t>
            </a:r>
            <a:r>
              <a:rPr lang="zh-CN" altLang="en-US" sz="2000" dirty="0">
                <a:latin typeface="幼圆" panose="02010509060101010101" pitchFamily="49" charset="-122"/>
              </a:rPr>
              <a:t> </a:t>
            </a:r>
            <a:r>
              <a:rPr lang="en-US" altLang="zh-CN" sz="2000" dirty="0">
                <a:latin typeface="幼圆" panose="02010509060101010101" pitchFamily="49" charset="-122"/>
              </a:rPr>
              <a:t>{0,</a:t>
            </a:r>
            <a:r>
              <a:rPr lang="zh-CN" altLang="en-US" sz="2000" dirty="0">
                <a:latin typeface="幼圆" panose="02010509060101010101" pitchFamily="49" charset="-122"/>
              </a:rPr>
              <a:t> </a:t>
            </a:r>
            <a:r>
              <a:rPr lang="en-US" altLang="zh-CN" sz="2000" dirty="0">
                <a:latin typeface="幼圆" panose="02010509060101010101" pitchFamily="49" charset="-122"/>
              </a:rPr>
              <a:t>1}</a:t>
            </a:r>
            <a:r>
              <a:rPr lang="en-US" altLang="zh-CN" sz="2000" baseline="30000" dirty="0">
                <a:latin typeface="幼圆" panose="02010509060101010101" pitchFamily="49" charset="-122"/>
              </a:rPr>
              <a:t>n</a:t>
            </a:r>
            <a:r>
              <a:rPr lang="zh-CN" altLang="en-US" sz="2000" dirty="0">
                <a:latin typeface="幼圆" panose="02010509060101010101" pitchFamily="49" charset="-122"/>
              </a:rPr>
              <a:t>  表示 </a:t>
            </a:r>
            <a:r>
              <a:rPr lang="en-US" altLang="zh-CN" sz="2000" dirty="0">
                <a:latin typeface="幼圆" panose="02010509060101010101" pitchFamily="49" charset="-122"/>
              </a:rPr>
              <a:t>n</a:t>
            </a:r>
            <a:r>
              <a:rPr lang="zh-CN" altLang="en-US" sz="2000" dirty="0">
                <a:latin typeface="幼圆" panose="02010509060101010101" pitchFamily="49" charset="-122"/>
              </a:rPr>
              <a:t> 个神经元的状态 </a:t>
            </a:r>
            <a:r>
              <a:rPr lang="en-US" altLang="zh-CN" sz="2000" dirty="0">
                <a:latin typeface="幼圆" panose="02010509060101010101" pitchFamily="49" charset="-122"/>
              </a:rPr>
              <a:t>, </a:t>
            </a:r>
            <a:r>
              <a:rPr lang="zh-CN" altLang="en-US" sz="2000" dirty="0">
                <a:latin typeface="幼圆" panose="02010509060101010101" pitchFamily="49" charset="-122"/>
              </a:rPr>
              <a:t>则其对应的</a:t>
            </a:r>
            <a:r>
              <a:rPr lang="en-US" altLang="zh-CN" sz="2000" dirty="0">
                <a:ea typeface="微软雅黑" panose="020B0503020204020204" pitchFamily="34" charset="-122"/>
              </a:rPr>
              <a:t>Boltzmann </a:t>
            </a:r>
            <a:r>
              <a:rPr lang="zh-CN" altLang="en-US" sz="2000" dirty="0">
                <a:latin typeface="幼圆" panose="02010509060101010101" pitchFamily="49" charset="-122"/>
              </a:rPr>
              <a:t>机</a:t>
            </a:r>
            <a:r>
              <a:rPr lang="zh-CN" altLang="en-US" sz="2000" dirty="0">
                <a:solidFill>
                  <a:srgbClr val="FF0000"/>
                </a:solidFill>
                <a:latin typeface="幼圆" panose="02010509060101010101" pitchFamily="49" charset="-122"/>
              </a:rPr>
              <a:t>能量</a:t>
            </a:r>
            <a:r>
              <a:rPr lang="zh-CN" altLang="en-US" sz="2000" dirty="0">
                <a:latin typeface="幼圆" panose="02010509060101010101" pitchFamily="49" charset="-122"/>
              </a:rPr>
              <a:t>定义为</a:t>
            </a:r>
            <a:endParaRPr lang="en-US" altLang="zh-CN" sz="2000" dirty="0">
              <a:latin typeface="幼圆" panose="02010509060101010101" pitchFamily="49" charset="-122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zh-CN" sz="2000" dirty="0">
              <a:latin typeface="幼圆" panose="02010509060101010101" pitchFamily="49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2000" dirty="0">
                <a:latin typeface="幼圆" panose="02010509060101010101" pitchFamily="49" charset="-122"/>
              </a:rPr>
              <a:t>其中 </a:t>
            </a:r>
            <a:r>
              <a:rPr lang="en-US" altLang="zh-CN" sz="2000" i="1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w</a:t>
            </a:r>
            <a:r>
              <a:rPr lang="en-US" altLang="zh-CN" sz="2000" i="1" baseline="-25000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ij</a:t>
            </a:r>
            <a:r>
              <a:rPr lang="zh-CN" altLang="en-US" sz="2000" dirty="0">
                <a:solidFill>
                  <a:srgbClr val="FF0000"/>
                </a:solidFill>
                <a:latin typeface="幼圆" panose="02010509060101010101" pitchFamily="49" charset="-122"/>
              </a:rPr>
              <a:t> 表示两个神经元之间的连接</a:t>
            </a:r>
            <a:r>
              <a:rPr lang="zh-CN" altLang="en-US" dirty="0">
                <a:solidFill>
                  <a:srgbClr val="FF0000"/>
                </a:solidFill>
                <a:latin typeface="幼圆" panose="02010509060101010101" pitchFamily="49" charset="-122"/>
              </a:rPr>
              <a:t>权值</a:t>
            </a:r>
            <a:r>
              <a:rPr lang="en-US" altLang="zh-CN" dirty="0">
                <a:latin typeface="幼圆" panose="02010509060101010101" pitchFamily="49" charset="-122"/>
              </a:rPr>
              <a:t>, </a:t>
            </a:r>
            <a:r>
              <a:rPr lang="en-US" altLang="zh-CN" sz="2400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  <a:r>
              <a:rPr lang="en-US" altLang="zh-CN" i="1" baseline="-25000" dirty="0" err="1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i</a:t>
            </a:r>
            <a:r>
              <a:rPr lang="zh-CN" altLang="en-US" dirty="0">
                <a:solidFill>
                  <a:srgbClr val="FF0000"/>
                </a:solidFill>
                <a:latin typeface="幼圆" panose="02010509060101010101" pitchFamily="49" charset="-122"/>
              </a:rPr>
              <a:t> 表示神经元的阈值</a:t>
            </a:r>
            <a:r>
              <a:rPr lang="en-US" altLang="zh-CN" dirty="0">
                <a:latin typeface="幼圆" panose="02010509060101010101" pitchFamily="49" charset="-122"/>
              </a:rPr>
              <a:t>. </a:t>
            </a:r>
          </a:p>
          <a:p>
            <a:pPr marL="342900" indent="-342900">
              <a:lnSpc>
                <a:spcPct val="100000"/>
              </a:lnSpc>
            </a:pPr>
            <a:r>
              <a:rPr lang="en-US" altLang="zh-CN" dirty="0">
                <a:solidFill>
                  <a:schemeClr val="tx2"/>
                </a:solidFill>
                <a:ea typeface="微软雅黑" panose="020B0503020204020204" pitchFamily="34" charset="-122"/>
              </a:rPr>
              <a:t>Boltzmann </a:t>
            </a:r>
            <a:r>
              <a:rPr lang="zh-CN" altLang="en-US" dirty="0">
                <a:solidFill>
                  <a:schemeClr val="tx2"/>
                </a:solidFill>
                <a:ea typeface="微软雅黑" panose="020B0503020204020204" pitchFamily="34" charset="-122"/>
              </a:rPr>
              <a:t>分布</a:t>
            </a:r>
            <a:endParaRPr lang="en-US" altLang="zh-CN" dirty="0">
              <a:solidFill>
                <a:schemeClr val="tx2"/>
              </a:solidFill>
              <a:ea typeface="微软雅黑" panose="020B0503020204020204" pitchFamily="34" charset="-122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sz="2000" dirty="0">
                <a:latin typeface="幼圆" panose="02010509060101010101" pitchFamily="49" charset="-122"/>
              </a:rPr>
              <a:t>网络中的神经元</a:t>
            </a:r>
            <a:r>
              <a:rPr lang="zh-CN" altLang="en-US" sz="2000" dirty="0">
                <a:solidFill>
                  <a:srgbClr val="FF0000"/>
                </a:solidFill>
                <a:latin typeface="幼圆" panose="02010509060101010101" pitchFamily="49" charset="-122"/>
              </a:rPr>
              <a:t>以任意不依赖于输入值的顺序进行更新</a:t>
            </a:r>
            <a:r>
              <a:rPr lang="en-US" altLang="zh-CN" sz="2000" dirty="0">
                <a:latin typeface="幼圆" panose="02010509060101010101" pitchFamily="49" charset="-122"/>
              </a:rPr>
              <a:t>, </a:t>
            </a:r>
            <a:r>
              <a:rPr lang="zh-CN" altLang="en-US" sz="2000" dirty="0">
                <a:latin typeface="幼圆" panose="02010509060101010101" pitchFamily="49" charset="-122"/>
              </a:rPr>
              <a:t>则网络最终将达到</a:t>
            </a:r>
            <a:r>
              <a:rPr lang="en-US" altLang="zh-CN" sz="2000" dirty="0">
                <a:latin typeface="幼圆" panose="02010509060101010101" pitchFamily="49" charset="-122"/>
              </a:rPr>
              <a:t> </a:t>
            </a:r>
            <a:r>
              <a:rPr lang="en-US" altLang="zh-CN" sz="2000" dirty="0">
                <a:solidFill>
                  <a:srgbClr val="FF0000"/>
                </a:solidFill>
                <a:ea typeface="微软雅黑" panose="020B0503020204020204" pitchFamily="34" charset="-122"/>
              </a:rPr>
              <a:t>Boltzmann </a:t>
            </a:r>
            <a:r>
              <a:rPr lang="zh-CN" altLang="en-US" sz="2000" dirty="0">
                <a:solidFill>
                  <a:srgbClr val="FF0000"/>
                </a:solidFill>
                <a:latin typeface="幼圆" panose="02010509060101010101" pitchFamily="49" charset="-122"/>
              </a:rPr>
              <a:t>分布</a:t>
            </a:r>
            <a:r>
              <a:rPr lang="en-US" altLang="zh-CN" sz="2000" dirty="0">
                <a:latin typeface="幼圆" panose="02010509060101010101" pitchFamily="49" charset="-122"/>
              </a:rPr>
              <a:t>, </a:t>
            </a:r>
            <a:r>
              <a:rPr lang="zh-CN" altLang="en-US" sz="2000" dirty="0">
                <a:latin typeface="幼圆" panose="02010509060101010101" pitchFamily="49" charset="-122"/>
              </a:rPr>
              <a:t>此时</a:t>
            </a:r>
            <a:r>
              <a:rPr lang="zh-CN" altLang="en-US" sz="2000" dirty="0">
                <a:solidFill>
                  <a:srgbClr val="FF0000"/>
                </a:solidFill>
                <a:latin typeface="幼圆" panose="02010509060101010101" pitchFamily="49" charset="-122"/>
              </a:rPr>
              <a:t>状态向量出现的概率将仅由其能量与所有可能状态向量的能量确定</a:t>
            </a:r>
            <a:r>
              <a:rPr lang="zh-CN" altLang="en-US" sz="2000" dirty="0">
                <a:latin typeface="幼圆" panose="02010509060101010101" pitchFamily="49" charset="-122"/>
              </a:rPr>
              <a:t>：</a:t>
            </a:r>
            <a:endParaRPr lang="en-US" altLang="zh-CN" sz="2000" dirty="0">
              <a:latin typeface="幼圆" panose="02010509060101010101" pitchFamily="49" charset="-122"/>
            </a:endParaRPr>
          </a:p>
          <a:p>
            <a:pPr marL="0" indent="0">
              <a:buNone/>
            </a:pPr>
            <a:endParaRPr lang="en-US" altLang="zh-CN" sz="2000" dirty="0">
              <a:solidFill>
                <a:srgbClr val="023A91"/>
              </a:solidFill>
              <a:latin typeface="幼圆" panose="02010509060101010101" pitchFamily="49" charset="-122"/>
            </a:endParaRPr>
          </a:p>
          <a:p>
            <a:pPr marL="0" indent="0">
              <a:buNone/>
            </a:pPr>
            <a:endParaRPr lang="en-US" altLang="zh-CN" dirty="0">
              <a:solidFill>
                <a:srgbClr val="023A9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0816" y="4495800"/>
            <a:ext cx="1968500" cy="8001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1981200"/>
            <a:ext cx="3822532" cy="815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677089"/>
      </p:ext>
    </p:extLst>
  </p:cSld>
  <p:clrMapOvr>
    <a:masterClrMapping/>
  </p:clrMapOvr>
  <p:extLst mod="1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/>
          <p:cNvSpPr>
            <a:spLocks noGrp="1"/>
          </p:cNvSpPr>
          <p:nvPr>
            <p:ph sz="half" idx="1"/>
          </p:nvPr>
        </p:nvSpPr>
        <p:spPr>
          <a:ln w="12700"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en-US" altLang="zh-CN" dirty="0">
                <a:solidFill>
                  <a:schemeClr val="tx2"/>
                </a:solidFill>
                <a:ea typeface="微软雅黑" panose="020B0503020204020204" pitchFamily="34" charset="-122"/>
              </a:rPr>
              <a:t>Boltzmann</a:t>
            </a:r>
            <a:r>
              <a:rPr lang="en-US" altLang="zh-CN" dirty="0">
                <a:latin typeface="幼圆" panose="02010509060101010101" pitchFamily="49" charset="-122"/>
              </a:rPr>
              <a:t> </a:t>
            </a:r>
            <a:r>
              <a:rPr lang="zh-CN" altLang="en-US" dirty="0">
                <a:solidFill>
                  <a:schemeClr val="tx2"/>
                </a:solidFill>
                <a:ea typeface="微软雅黑" panose="020B0503020204020204" pitchFamily="34" charset="-122"/>
              </a:rPr>
              <a:t>机训练</a:t>
            </a:r>
            <a:endParaRPr lang="en-US" altLang="zh-CN" dirty="0">
              <a:solidFill>
                <a:schemeClr val="tx2"/>
              </a:solidFill>
              <a:ea typeface="微软雅黑" panose="020B0503020204020204" pitchFamily="34" charset="-122"/>
            </a:endParaRPr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幼圆" panose="02010509060101010101" pitchFamily="49" charset="-122"/>
              </a:rPr>
              <a:t>将</a:t>
            </a:r>
            <a:r>
              <a:rPr lang="zh-CN" altLang="en-US" sz="2000" dirty="0">
                <a:solidFill>
                  <a:srgbClr val="FF0000"/>
                </a:solidFill>
                <a:latin typeface="幼圆" panose="02010509060101010101" pitchFamily="49" charset="-122"/>
              </a:rPr>
              <a:t>每个训练样本</a:t>
            </a:r>
            <a:r>
              <a:rPr lang="zh-CN" altLang="en-US" sz="2000" dirty="0">
                <a:latin typeface="幼圆" panose="02010509060101010101" pitchFamily="49" charset="-122"/>
              </a:rPr>
              <a:t>视为一个状态向量</a:t>
            </a:r>
            <a:r>
              <a:rPr lang="en-US" altLang="zh-CN" sz="2000" dirty="0">
                <a:latin typeface="幼圆" panose="02010509060101010101" pitchFamily="49" charset="-122"/>
              </a:rPr>
              <a:t>, </a:t>
            </a:r>
            <a:r>
              <a:rPr lang="zh-CN" altLang="en-US" sz="2000" dirty="0">
                <a:latin typeface="幼圆" panose="02010509060101010101" pitchFamily="49" charset="-122"/>
              </a:rPr>
              <a:t>使其</a:t>
            </a:r>
            <a:r>
              <a:rPr lang="zh-CN" altLang="en-US" sz="2000" dirty="0">
                <a:solidFill>
                  <a:srgbClr val="FF0000"/>
                </a:solidFill>
                <a:latin typeface="幼圆" panose="02010509060101010101" pitchFamily="49" charset="-122"/>
              </a:rPr>
              <a:t>出现的概率尽可能大</a:t>
            </a:r>
            <a:r>
              <a:rPr lang="en-US" altLang="zh-CN" sz="2000" dirty="0">
                <a:solidFill>
                  <a:srgbClr val="FF0000"/>
                </a:solidFill>
                <a:latin typeface="幼圆" panose="02010509060101010101" pitchFamily="49" charset="-122"/>
              </a:rPr>
              <a:t> </a:t>
            </a:r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幼圆" panose="02010509060101010101" pitchFamily="49" charset="-122"/>
              </a:rPr>
              <a:t>标准的 </a:t>
            </a:r>
            <a:r>
              <a:rPr lang="en-US" altLang="zh-CN" sz="2000" dirty="0">
                <a:ea typeface="微软雅黑" panose="020B0503020204020204" pitchFamily="34" charset="-122"/>
              </a:rPr>
              <a:t>Boltzmann</a:t>
            </a:r>
            <a:r>
              <a:rPr lang="en-US" altLang="zh-CN" sz="2000" dirty="0">
                <a:latin typeface="幼圆" panose="02010509060101010101" pitchFamily="49" charset="-122"/>
              </a:rPr>
              <a:t> </a:t>
            </a:r>
            <a:r>
              <a:rPr lang="zh-CN" altLang="en-US" sz="2000" dirty="0">
                <a:latin typeface="幼圆" panose="02010509060101010101" pitchFamily="49" charset="-122"/>
              </a:rPr>
              <a:t>机是一个</a:t>
            </a:r>
            <a:r>
              <a:rPr lang="zh-CN" altLang="en-US" sz="2000" dirty="0">
                <a:solidFill>
                  <a:srgbClr val="FF0000"/>
                </a:solidFill>
                <a:latin typeface="幼圆" panose="02010509060101010101" pitchFamily="49" charset="-122"/>
              </a:rPr>
              <a:t>全连接图</a:t>
            </a:r>
            <a:r>
              <a:rPr lang="en-US" altLang="zh-CN" sz="2000" dirty="0">
                <a:latin typeface="幼圆" panose="02010509060101010101" pitchFamily="49" charset="-122"/>
              </a:rPr>
              <a:t>, </a:t>
            </a:r>
            <a:r>
              <a:rPr lang="zh-CN" altLang="en-US" sz="2000" dirty="0">
                <a:latin typeface="幼圆" panose="02010509060101010101" pitchFamily="49" charset="-122"/>
              </a:rPr>
              <a:t>训练网络的复杂度很高</a:t>
            </a:r>
            <a:r>
              <a:rPr lang="en-US" altLang="zh-CN" sz="2000" dirty="0">
                <a:latin typeface="幼圆" panose="02010509060101010101" pitchFamily="49" charset="-122"/>
              </a:rPr>
              <a:t>, </a:t>
            </a:r>
            <a:r>
              <a:rPr lang="zh-CN" altLang="en-US" sz="2000" dirty="0">
                <a:latin typeface="幼圆" panose="02010509060101010101" pitchFamily="49" charset="-122"/>
              </a:rPr>
              <a:t>这使其难以用于解决现实任务；</a:t>
            </a:r>
            <a:endParaRPr lang="en-US" altLang="zh-CN" sz="2000" dirty="0">
              <a:latin typeface="幼圆" panose="02010509060101010101" pitchFamily="49" charset="-122"/>
            </a:endParaRPr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幼圆" panose="02010509060101010101" pitchFamily="49" charset="-122"/>
              </a:rPr>
              <a:t>现实中常用受限 </a:t>
            </a:r>
            <a:r>
              <a:rPr lang="en-US" altLang="zh-CN" sz="2000" dirty="0">
                <a:ea typeface="微软雅黑" panose="020B0503020204020204" pitchFamily="34" charset="-122"/>
              </a:rPr>
              <a:t>Boltzmann</a:t>
            </a:r>
            <a:r>
              <a:rPr lang="en-US" altLang="zh-CN" sz="2000" dirty="0">
                <a:latin typeface="幼圆" panose="02010509060101010101" pitchFamily="49" charset="-122"/>
              </a:rPr>
              <a:t> </a:t>
            </a:r>
            <a:r>
              <a:rPr lang="zh-CN" altLang="en-US" sz="2000" dirty="0">
                <a:latin typeface="幼圆" panose="02010509060101010101" pitchFamily="49" charset="-122"/>
              </a:rPr>
              <a:t>机</a:t>
            </a:r>
            <a:r>
              <a:rPr lang="en-US" altLang="zh-CN" sz="2000" dirty="0">
                <a:latin typeface="幼圆" panose="02010509060101010101" pitchFamily="49" charset="-122"/>
              </a:rPr>
              <a:t>, </a:t>
            </a:r>
            <a:r>
              <a:rPr lang="zh-CN" altLang="en-US" sz="2000" dirty="0">
                <a:latin typeface="幼圆" panose="02010509060101010101" pitchFamily="49" charset="-122"/>
              </a:rPr>
              <a:t>简称</a:t>
            </a:r>
            <a:r>
              <a:rPr lang="en-US" altLang="zh-CN" sz="2000" dirty="0">
                <a:latin typeface="幼圆" panose="02010509060101010101" pitchFamily="49" charset="-122"/>
              </a:rPr>
              <a:t>RBM</a:t>
            </a:r>
            <a:r>
              <a:rPr lang="zh-CN" altLang="en-US" sz="2000" dirty="0">
                <a:latin typeface="幼圆" panose="02010509060101010101" pitchFamily="49" charset="-122"/>
              </a:rPr>
              <a:t>。</a:t>
            </a:r>
            <a:r>
              <a:rPr lang="en-US" altLang="zh-CN" sz="2000" dirty="0">
                <a:latin typeface="幼圆" panose="02010509060101010101" pitchFamily="49" charset="-122"/>
              </a:rPr>
              <a:t> RBM </a:t>
            </a:r>
            <a:r>
              <a:rPr lang="zh-CN" altLang="en-US" sz="2000" dirty="0">
                <a:latin typeface="幼圆" panose="02010509060101010101" pitchFamily="49" charset="-122"/>
              </a:rPr>
              <a:t>仅保留显层与隐层之间的连接</a:t>
            </a:r>
            <a:r>
              <a:rPr lang="en-US" altLang="zh-CN" sz="2000" dirty="0">
                <a:latin typeface="幼圆" panose="02010509060101010101" pitchFamily="49" charset="-122"/>
              </a:rPr>
              <a:t>, </a:t>
            </a:r>
            <a:r>
              <a:rPr lang="zh-CN" altLang="en-US" sz="2000" dirty="0">
                <a:latin typeface="幼圆" panose="02010509060101010101" pitchFamily="49" charset="-122"/>
              </a:rPr>
              <a:t>从而将</a:t>
            </a:r>
            <a:r>
              <a:rPr lang="en-US" altLang="zh-CN" sz="2000" dirty="0">
                <a:ea typeface="微软雅黑" panose="020B0503020204020204" pitchFamily="34" charset="-122"/>
              </a:rPr>
              <a:t> Boltzmann</a:t>
            </a:r>
            <a:r>
              <a:rPr lang="zh-CN" altLang="en-US" sz="2000" dirty="0">
                <a:latin typeface="幼圆" panose="02010509060101010101" pitchFamily="49" charset="-122"/>
              </a:rPr>
              <a:t>机结构由完全图简化为</a:t>
            </a:r>
            <a:r>
              <a:rPr lang="zh-CN" altLang="en-US" sz="2000" dirty="0">
                <a:solidFill>
                  <a:srgbClr val="FF0000"/>
                </a:solidFill>
                <a:latin typeface="幼圆" panose="02010509060101010101" pitchFamily="49" charset="-122"/>
              </a:rPr>
              <a:t>二部图</a:t>
            </a:r>
            <a:r>
              <a:rPr lang="en-US" altLang="zh-CN" sz="2000" dirty="0">
                <a:latin typeface="幼圆" panose="02010509060101010101" pitchFamily="49" charset="-122"/>
              </a:rPr>
              <a:t> </a:t>
            </a:r>
          </a:p>
          <a:p>
            <a:pPr marL="0" indent="0">
              <a:buNone/>
            </a:pPr>
            <a:endParaRPr lang="en-US" altLang="zh-CN" dirty="0">
              <a:solidFill>
                <a:srgbClr val="023A9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受限</a:t>
            </a:r>
            <a:r>
              <a:rPr lang="en-US" altLang="zh-CN" dirty="0"/>
              <a:t>Boltzmann </a:t>
            </a:r>
            <a:r>
              <a:rPr lang="zh-CN" altLang="en-US" dirty="0"/>
              <a:t>机</a:t>
            </a:r>
          </a:p>
        </p:txBody>
      </p:sp>
      <p:pic>
        <p:nvPicPr>
          <p:cNvPr id="11" name="图片 10" descr="屏幕剪辑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3" r="5514"/>
          <a:stretch/>
        </p:blipFill>
        <p:spPr>
          <a:xfrm>
            <a:off x="6060048" y="2057401"/>
            <a:ext cx="4548094" cy="3168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36407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受限</a:t>
            </a:r>
            <a:r>
              <a:rPr lang="en-US" altLang="zh-CN" dirty="0"/>
              <a:t>Boltzmann </a:t>
            </a:r>
            <a:r>
              <a:rPr lang="zh-CN" altLang="en-US" dirty="0"/>
              <a:t>机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347133" y="1158539"/>
            <a:ext cx="11082867" cy="4930775"/>
          </a:xfrm>
        </p:spPr>
        <p:txBody>
          <a:bodyPr>
            <a:normAutofit/>
          </a:bodyPr>
          <a:lstStyle/>
          <a:p>
            <a:r>
              <a:rPr lang="zh-CN" altLang="en-US" dirty="0">
                <a:latin typeface="幼圆" panose="02010509060101010101" pitchFamily="49" charset="-122"/>
              </a:rPr>
              <a:t>受限 </a:t>
            </a:r>
            <a:r>
              <a:rPr lang="en-US" altLang="zh-CN" dirty="0">
                <a:ea typeface="微软雅黑" panose="020B0503020204020204" pitchFamily="34" charset="-122"/>
              </a:rPr>
              <a:t>Boltzmann </a:t>
            </a:r>
            <a:r>
              <a:rPr lang="zh-CN" altLang="en-US" dirty="0">
                <a:latin typeface="幼圆" panose="02010509060101010101" pitchFamily="49" charset="-122"/>
              </a:rPr>
              <a:t>机常用</a:t>
            </a:r>
            <a:r>
              <a:rPr lang="zh-CN" altLang="en-US" dirty="0">
                <a:solidFill>
                  <a:srgbClr val="C00000"/>
                </a:solidFill>
                <a:latin typeface="幼圆" panose="02010509060101010101" pitchFamily="49" charset="-122"/>
              </a:rPr>
              <a:t>“对比散度”</a:t>
            </a:r>
            <a:r>
              <a:rPr lang="en-US" altLang="zh-CN" dirty="0">
                <a:latin typeface="幼圆" panose="02010509060101010101" pitchFamily="49" charset="-122"/>
              </a:rPr>
              <a:t>(</a:t>
            </a:r>
            <a:r>
              <a:rPr lang="zh-CN" altLang="en-US" dirty="0">
                <a:latin typeface="幼圆" panose="02010509060101010101" pitchFamily="49" charset="-122"/>
              </a:rPr>
              <a:t>简称</a:t>
            </a:r>
            <a:r>
              <a:rPr lang="en-US" altLang="zh-CN" dirty="0">
                <a:latin typeface="幼圆" panose="02010509060101010101" pitchFamily="49" charset="-122"/>
              </a:rPr>
              <a:t>:CD)</a:t>
            </a:r>
            <a:r>
              <a:rPr lang="zh-CN" altLang="en-US" dirty="0">
                <a:latin typeface="幼圆" panose="02010509060101010101" pitchFamily="49" charset="-122"/>
              </a:rPr>
              <a:t>算法</a:t>
            </a:r>
            <a:r>
              <a:rPr lang="en-US" altLang="zh-CN" sz="1600" dirty="0">
                <a:solidFill>
                  <a:srgbClr val="C30D23"/>
                </a:solidFill>
              </a:rPr>
              <a:t> [Hinton,  2010] </a:t>
            </a:r>
            <a:r>
              <a:rPr lang="zh-CN" altLang="en-US" dirty="0">
                <a:latin typeface="幼圆" panose="02010509060101010101" pitchFamily="49" charset="-122"/>
              </a:rPr>
              <a:t>来进行训练。</a:t>
            </a:r>
            <a:r>
              <a:rPr lang="zh-CN" altLang="en-US" sz="2000" dirty="0">
                <a:solidFill>
                  <a:srgbClr val="C30D23"/>
                </a:solidFill>
                <a:latin typeface="幼圆" panose="02010509060101010101" pitchFamily="49" charset="-122"/>
              </a:rPr>
              <a:t>　　　　　　　　　　　　　　　　　　　　　</a:t>
            </a:r>
            <a:endParaRPr lang="en-US" altLang="zh-CN" sz="1600" dirty="0">
              <a:solidFill>
                <a:srgbClr val="C30D23"/>
              </a:solidFill>
              <a:latin typeface="幼圆" panose="02010509060101010101" pitchFamily="49" charset="-122"/>
            </a:endParaRPr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幼圆" panose="02010509060101010101" pitchFamily="49" charset="-122"/>
              </a:rPr>
              <a:t>假定网络中有　个显层神经元　个隐层神经元</a:t>
            </a:r>
            <a:r>
              <a:rPr lang="en-US" altLang="zh-CN" sz="2000" dirty="0">
                <a:latin typeface="幼圆" panose="02010509060101010101" pitchFamily="49" charset="-122"/>
              </a:rPr>
              <a:t>, </a:t>
            </a:r>
            <a:r>
              <a:rPr lang="zh-CN" altLang="en-US" sz="2000" dirty="0">
                <a:latin typeface="幼圆" panose="02010509060101010101" pitchFamily="49" charset="-122"/>
              </a:rPr>
              <a:t>令　和　分别是</a:t>
            </a:r>
            <a:r>
              <a:rPr lang="zh-CN" altLang="en-US" sz="2000" dirty="0">
                <a:solidFill>
                  <a:srgbClr val="FF0000"/>
                </a:solidFill>
                <a:latin typeface="幼圆" panose="02010509060101010101" pitchFamily="49" charset="-122"/>
              </a:rPr>
              <a:t>显层</a:t>
            </a:r>
            <a:r>
              <a:rPr lang="zh-CN" altLang="en-US" sz="2000" dirty="0">
                <a:latin typeface="幼圆" panose="02010509060101010101" pitchFamily="49" charset="-122"/>
              </a:rPr>
              <a:t>与</a:t>
            </a:r>
            <a:r>
              <a:rPr lang="zh-CN" altLang="en-US" sz="2000" dirty="0">
                <a:solidFill>
                  <a:srgbClr val="FF0000"/>
                </a:solidFill>
                <a:latin typeface="幼圆" panose="02010509060101010101" pitchFamily="49" charset="-122"/>
              </a:rPr>
              <a:t>隐层</a:t>
            </a:r>
            <a:r>
              <a:rPr lang="zh-CN" altLang="en-US" sz="2000" dirty="0">
                <a:latin typeface="幼圆" panose="02010509060101010101" pitchFamily="49" charset="-122"/>
              </a:rPr>
              <a:t>的</a:t>
            </a:r>
            <a:r>
              <a:rPr lang="zh-CN" altLang="en-US" sz="2000" dirty="0">
                <a:solidFill>
                  <a:srgbClr val="FF0000"/>
                </a:solidFill>
                <a:latin typeface="幼圆" panose="02010509060101010101" pitchFamily="49" charset="-122"/>
              </a:rPr>
              <a:t>状态向量</a:t>
            </a:r>
            <a:r>
              <a:rPr lang="en-US" altLang="zh-CN" sz="2000" dirty="0">
                <a:latin typeface="幼圆" panose="02010509060101010101" pitchFamily="49" charset="-122"/>
              </a:rPr>
              <a:t>, </a:t>
            </a:r>
            <a:r>
              <a:rPr lang="zh-CN" altLang="en-US" sz="2000" dirty="0">
                <a:latin typeface="幼圆" panose="02010509060101010101" pitchFamily="49" charset="-122"/>
              </a:rPr>
              <a:t>由于</a:t>
            </a:r>
            <a:r>
              <a:rPr lang="zh-CN" altLang="en-US" sz="2000" dirty="0">
                <a:solidFill>
                  <a:srgbClr val="FF0000"/>
                </a:solidFill>
                <a:latin typeface="幼圆" panose="02010509060101010101" pitchFamily="49" charset="-122"/>
              </a:rPr>
              <a:t>同一层内不存在连接</a:t>
            </a:r>
            <a:r>
              <a:rPr lang="en-US" altLang="zh-CN" sz="2000" dirty="0">
                <a:latin typeface="幼圆" panose="02010509060101010101" pitchFamily="49" charset="-122"/>
              </a:rPr>
              <a:t>, </a:t>
            </a:r>
            <a:r>
              <a:rPr lang="zh-CN" altLang="en-US" sz="2000" dirty="0">
                <a:latin typeface="幼圆" panose="02010509060101010101" pitchFamily="49" charset="-122"/>
              </a:rPr>
              <a:t>有</a:t>
            </a:r>
            <a:endParaRPr lang="en-US" altLang="zh-CN" sz="2000" dirty="0">
              <a:latin typeface="幼圆" panose="02010509060101010101" pitchFamily="49" charset="-122"/>
            </a:endParaRPr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l"/>
            </a:pPr>
            <a:endParaRPr lang="en-US" altLang="zh-CN" sz="2000" dirty="0">
              <a:latin typeface="幼圆" panose="02010509060101010101" pitchFamily="49" charset="-122"/>
            </a:endParaRPr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l"/>
            </a:pPr>
            <a:endParaRPr lang="en-US" altLang="zh-CN" sz="2000" dirty="0">
              <a:latin typeface="幼圆" panose="02010509060101010101" pitchFamily="49" charset="-122"/>
            </a:endParaRPr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l"/>
            </a:pPr>
            <a:endParaRPr lang="en-US" altLang="zh-CN" sz="2000" dirty="0">
              <a:latin typeface="幼圆" panose="02010509060101010101" pitchFamily="49" charset="-122"/>
            </a:endParaRPr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l"/>
            </a:pPr>
            <a:r>
              <a:rPr lang="en-US" altLang="zh-CN" sz="2000" dirty="0"/>
              <a:t>CD</a:t>
            </a:r>
            <a:r>
              <a:rPr lang="zh-CN" altLang="en-US" sz="2000" dirty="0"/>
              <a:t>算法对每个训练样本    </a:t>
            </a:r>
            <a:r>
              <a:rPr lang="en-US" altLang="zh-CN" sz="2000" dirty="0"/>
              <a:t>, </a:t>
            </a:r>
            <a:r>
              <a:rPr lang="zh-CN" altLang="en-US" sz="2000" dirty="0"/>
              <a:t>先计算出</a:t>
            </a:r>
            <a:r>
              <a:rPr lang="zh-CN" altLang="en-US" sz="2000" dirty="0">
                <a:solidFill>
                  <a:srgbClr val="FF0000"/>
                </a:solidFill>
              </a:rPr>
              <a:t>隐层神经元状态的概率分布</a:t>
            </a:r>
            <a:r>
              <a:rPr lang="en-US" altLang="zh-CN" sz="2000" dirty="0"/>
              <a:t>, </a:t>
            </a:r>
            <a:r>
              <a:rPr lang="zh-CN" altLang="en-US" sz="2000" dirty="0"/>
              <a:t>然后根据这个概率分布</a:t>
            </a:r>
            <a:r>
              <a:rPr lang="zh-CN" altLang="en-US" sz="2000" dirty="0">
                <a:solidFill>
                  <a:srgbClr val="FF0000"/>
                </a:solidFill>
              </a:rPr>
              <a:t>采样得到   </a:t>
            </a:r>
            <a:r>
              <a:rPr lang="zh-CN" altLang="en-US" sz="2000" dirty="0"/>
              <a:t>；类似的方法从   中产生   </a:t>
            </a:r>
            <a:r>
              <a:rPr lang="en-US" altLang="zh-CN" sz="2000" dirty="0"/>
              <a:t>, </a:t>
            </a:r>
            <a:r>
              <a:rPr lang="zh-CN" altLang="en-US" sz="2000" dirty="0"/>
              <a:t>再从 </a:t>
            </a:r>
            <a:r>
              <a:rPr lang="en-US" altLang="zh-CN" sz="2000" dirty="0"/>
              <a:t>  </a:t>
            </a:r>
            <a:r>
              <a:rPr lang="zh-CN" altLang="en-US" sz="2000" dirty="0"/>
              <a:t>中产生   ；连接权重的更新公式为：</a:t>
            </a:r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99693749"/>
              </p:ext>
            </p:extLst>
          </p:nvPr>
        </p:nvGraphicFramePr>
        <p:xfrm>
          <a:off x="3429000" y="3733800"/>
          <a:ext cx="209671" cy="2210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268" name="Formula" r:id="rId4" imgW="91440" imgH="120960" progId="Equation.Ribbit">
                  <p:embed/>
                </p:oleObj>
              </mc:Choice>
              <mc:Fallback>
                <p:oleObj name="Formula" r:id="rId4" imgW="91440" imgH="120960" progId="Equation.Ribbit">
                  <p:embed/>
                  <p:pic>
                    <p:nvPicPr>
                      <p:cNvPr id="5" name="对象 4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429000" y="3733800"/>
                        <a:ext cx="209671" cy="2210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32269615"/>
              </p:ext>
            </p:extLst>
          </p:nvPr>
        </p:nvGraphicFramePr>
        <p:xfrm>
          <a:off x="1295400" y="4038600"/>
          <a:ext cx="177702" cy="2701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269" name="Formula" r:id="rId6" imgW="102960" imgH="157680" progId="Equation.Ribbit">
                  <p:embed/>
                </p:oleObj>
              </mc:Choice>
              <mc:Fallback>
                <p:oleObj name="Formula" r:id="rId6" imgW="102960" imgH="157680" progId="Equation.Ribbit">
                  <p:embed/>
                  <p:pic>
                    <p:nvPicPr>
                      <p:cNvPr id="8" name="对象 7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295400" y="4038600"/>
                        <a:ext cx="177702" cy="2701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26674651"/>
              </p:ext>
            </p:extLst>
          </p:nvPr>
        </p:nvGraphicFramePr>
        <p:xfrm>
          <a:off x="3332468" y="4020141"/>
          <a:ext cx="175554" cy="2668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270" name="Formula" r:id="rId8" imgW="102960" imgH="157680" progId="Equation.Ribbit">
                  <p:embed/>
                </p:oleObj>
              </mc:Choice>
              <mc:Fallback>
                <p:oleObj name="Formula" r:id="rId8" imgW="102960" imgH="157680" progId="Equation.Ribbit">
                  <p:embed/>
                  <p:pic>
                    <p:nvPicPr>
                      <p:cNvPr id="9" name="对象 8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332468" y="4020141"/>
                        <a:ext cx="175554" cy="2668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36562324"/>
              </p:ext>
            </p:extLst>
          </p:nvPr>
        </p:nvGraphicFramePr>
        <p:xfrm>
          <a:off x="4307729" y="3989648"/>
          <a:ext cx="293687" cy="301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271" name="Formula" r:id="rId9" imgW="128520" imgH="164160" progId="Equation.Ribbit">
                  <p:embed/>
                </p:oleObj>
              </mc:Choice>
              <mc:Fallback>
                <p:oleObj name="Formula" r:id="rId9" imgW="128520" imgH="164160" progId="Equation.Ribbit">
                  <p:embed/>
                  <p:pic>
                    <p:nvPicPr>
                      <p:cNvPr id="10" name="对象 9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307729" y="3989648"/>
                        <a:ext cx="293687" cy="301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55266668"/>
              </p:ext>
            </p:extLst>
          </p:nvPr>
        </p:nvGraphicFramePr>
        <p:xfrm>
          <a:off x="5109293" y="3965991"/>
          <a:ext cx="293687" cy="301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272" name="Formula" r:id="rId11" imgW="128520" imgH="164160" progId="Equation.Ribbit">
                  <p:embed/>
                </p:oleObj>
              </mc:Choice>
              <mc:Fallback>
                <p:oleObj name="Formula" r:id="rId11" imgW="128520" imgH="164160" progId="Equation.Ribbit">
                  <p:embed/>
                  <p:pic>
                    <p:nvPicPr>
                      <p:cNvPr id="12" name="对象 11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109293" y="3965991"/>
                        <a:ext cx="293687" cy="301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03321752"/>
              </p:ext>
            </p:extLst>
          </p:nvPr>
        </p:nvGraphicFramePr>
        <p:xfrm>
          <a:off x="6215171" y="3999355"/>
          <a:ext cx="236380" cy="2822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273" name="Formula" r:id="rId12" imgW="136080" imgH="164160" progId="Equation.Ribbit">
                  <p:embed/>
                </p:oleObj>
              </mc:Choice>
              <mc:Fallback>
                <p:oleObj name="Formula" r:id="rId12" imgW="136080" imgH="164160" progId="Equation.Ribbit">
                  <p:embed/>
                  <p:pic>
                    <p:nvPicPr>
                      <p:cNvPr id="13" name="对象 12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6215171" y="3999355"/>
                        <a:ext cx="236380" cy="28220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对象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58638722"/>
              </p:ext>
            </p:extLst>
          </p:nvPr>
        </p:nvGraphicFramePr>
        <p:xfrm>
          <a:off x="2362200" y="1676400"/>
          <a:ext cx="195262" cy="287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274" name="Formula" r:id="rId14" imgW="85320" imgH="157680" progId="Equation.Ribbit">
                  <p:embed/>
                </p:oleObj>
              </mc:Choice>
              <mc:Fallback>
                <p:oleObj name="Formula" r:id="rId14" imgW="85320" imgH="157680" progId="Equation.Ribbit">
                  <p:embed/>
                  <p:pic>
                    <p:nvPicPr>
                      <p:cNvPr id="15" name="对象 14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2362200" y="1676400"/>
                        <a:ext cx="195262" cy="2873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对象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11965138"/>
              </p:ext>
            </p:extLst>
          </p:nvPr>
        </p:nvGraphicFramePr>
        <p:xfrm>
          <a:off x="4112667" y="1676400"/>
          <a:ext cx="169862" cy="219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275" name="Formula" r:id="rId16" imgW="75240" imgH="118440" progId="Equation.Ribbit">
                  <p:embed/>
                </p:oleObj>
              </mc:Choice>
              <mc:Fallback>
                <p:oleObj name="Formula" r:id="rId16" imgW="75240" imgH="118440" progId="Equation.Ribbit">
                  <p:embed/>
                  <p:pic>
                    <p:nvPicPr>
                      <p:cNvPr id="16" name="对象 15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4112667" y="1676400"/>
                        <a:ext cx="169862" cy="219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对象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7763968"/>
              </p:ext>
            </p:extLst>
          </p:nvPr>
        </p:nvGraphicFramePr>
        <p:xfrm>
          <a:off x="6400800" y="1708569"/>
          <a:ext cx="209671" cy="2210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276" name="Formula" r:id="rId18" imgW="91440" imgH="120960" progId="Equation.Ribbit">
                  <p:embed/>
                </p:oleObj>
              </mc:Choice>
              <mc:Fallback>
                <p:oleObj name="Formula" r:id="rId18" imgW="91440" imgH="120960" progId="Equation.Ribbit">
                  <p:embed/>
                  <p:pic>
                    <p:nvPicPr>
                      <p:cNvPr id="17" name="对象 16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400800" y="1708569"/>
                        <a:ext cx="209671" cy="2210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对象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07188783"/>
              </p:ext>
            </p:extLst>
          </p:nvPr>
        </p:nvGraphicFramePr>
        <p:xfrm>
          <a:off x="6910846" y="1642296"/>
          <a:ext cx="189004" cy="287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277" name="Formula" r:id="rId19" imgW="102960" imgH="157680" progId="Equation.Ribbit">
                  <p:embed/>
                </p:oleObj>
              </mc:Choice>
              <mc:Fallback>
                <p:oleObj name="Formula" r:id="rId19" imgW="102960" imgH="157680" progId="Equation.Ribbit">
                  <p:embed/>
                  <p:pic>
                    <p:nvPicPr>
                      <p:cNvPr id="18" name="对象 17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910846" y="1642296"/>
                        <a:ext cx="189004" cy="2873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图片 6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2107905"/>
            <a:ext cx="1971437" cy="140191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1508" y="4631702"/>
            <a:ext cx="3000132" cy="694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33952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深度置信网络（</a:t>
            </a:r>
            <a:r>
              <a:rPr lang="en-US" altLang="zh-CN" dirty="0"/>
              <a:t>Deep</a:t>
            </a:r>
            <a:r>
              <a:rPr lang="zh-CN" altLang="en-US" dirty="0"/>
              <a:t> </a:t>
            </a:r>
            <a:r>
              <a:rPr lang="en-US" altLang="zh-CN" dirty="0"/>
              <a:t>Belief</a:t>
            </a:r>
            <a:r>
              <a:rPr lang="zh-CN" altLang="en-US" dirty="0"/>
              <a:t> </a:t>
            </a:r>
            <a:r>
              <a:rPr lang="en-US" altLang="zh-CN" dirty="0"/>
              <a:t>Nets</a:t>
            </a:r>
            <a:r>
              <a:rPr lang="zh-CN" altLang="en-US" dirty="0"/>
              <a:t>）</a:t>
            </a:r>
          </a:p>
        </p:txBody>
      </p:sp>
      <p:sp>
        <p:nvSpPr>
          <p:cNvPr id="3" name="文本占位符 2"/>
          <p:cNvSpPr>
            <a:spLocks noGrp="1"/>
          </p:cNvSpPr>
          <p:nvPr>
            <p:ph idx="1"/>
          </p:nvPr>
        </p:nvSpPr>
        <p:spPr>
          <a:xfrm>
            <a:off x="347133" y="1158539"/>
            <a:ext cx="11235267" cy="4930775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altLang="zh-CN" dirty="0"/>
              <a:t>Hinton, Geoffrey E., Simon </a:t>
            </a:r>
            <a:r>
              <a:rPr lang="en-US" altLang="zh-CN" dirty="0" err="1"/>
              <a:t>Osindero</a:t>
            </a:r>
            <a:r>
              <a:rPr lang="en-US" altLang="zh-CN" dirty="0"/>
              <a:t>, and Yee-</a:t>
            </a:r>
            <a:r>
              <a:rPr lang="en-US" altLang="zh-CN" dirty="0" err="1"/>
              <a:t>Whye</a:t>
            </a:r>
            <a:r>
              <a:rPr lang="en-US" altLang="zh-CN" dirty="0"/>
              <a:t> </a:t>
            </a:r>
            <a:r>
              <a:rPr lang="en-US" altLang="zh-CN" dirty="0" err="1"/>
              <a:t>Teh</a:t>
            </a:r>
            <a:r>
              <a:rPr lang="en-US" altLang="zh-CN" dirty="0"/>
              <a:t>. "</a:t>
            </a:r>
            <a:r>
              <a:rPr lang="en-US" altLang="zh-CN" b="1" dirty="0"/>
              <a:t>A fast learning algorithm for deep belief nets</a:t>
            </a:r>
            <a:r>
              <a:rPr lang="en-US" altLang="zh-CN" dirty="0"/>
              <a:t>." Neural computation 18.7 (2006): 1527-1554.</a:t>
            </a:r>
            <a:endParaRPr lang="zh-CN" altLang="en-US" sz="1600" dirty="0">
              <a:solidFill>
                <a:srgbClr val="C30D23"/>
              </a:solidFill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2184733"/>
            <a:ext cx="4772476" cy="3320005"/>
          </a:xfrm>
          <a:prstGeom prst="rect">
            <a:avLst/>
          </a:prstGeom>
        </p:spPr>
      </p:pic>
      <p:sp>
        <p:nvSpPr>
          <p:cNvPr id="19" name="矩形 18"/>
          <p:cNvSpPr/>
          <p:nvPr/>
        </p:nvSpPr>
        <p:spPr>
          <a:xfrm>
            <a:off x="533400" y="5689934"/>
            <a:ext cx="64769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585858"/>
                </a:solidFill>
                <a:latin typeface="Hiragino Sans GB W3" charset="-122"/>
              </a:rPr>
              <a:t>训练好的深度信念网络。图中的绿色部分就是在最顶层 </a:t>
            </a:r>
            <a:r>
              <a:rPr lang="en-US" altLang="zh-CN" dirty="0">
                <a:solidFill>
                  <a:srgbClr val="585858"/>
                </a:solidFill>
                <a:latin typeface="Hiragino Sans GB W3" charset="-122"/>
              </a:rPr>
              <a:t>RBM </a:t>
            </a:r>
            <a:r>
              <a:rPr lang="zh-CN" altLang="en-US" dirty="0">
                <a:solidFill>
                  <a:srgbClr val="585858"/>
                </a:solidFill>
                <a:latin typeface="Hiragino Sans GB W3" charset="-122"/>
              </a:rPr>
              <a:t>中参与训练的标签。调优 </a:t>
            </a:r>
            <a:r>
              <a:rPr lang="en-US" altLang="zh-CN" dirty="0">
                <a:solidFill>
                  <a:srgbClr val="585858"/>
                </a:solidFill>
                <a:latin typeface="Hiragino Sans GB W3" charset="-122"/>
              </a:rPr>
              <a:t>(FINE-TUNING) </a:t>
            </a:r>
            <a:r>
              <a:rPr lang="zh-CN" altLang="en-US" dirty="0">
                <a:solidFill>
                  <a:srgbClr val="585858"/>
                </a:solidFill>
                <a:latin typeface="Hiragino Sans GB W3" charset="-122"/>
              </a:rPr>
              <a:t>过程是一个</a:t>
            </a:r>
            <a:r>
              <a:rPr lang="zh-CN" altLang="en-US" dirty="0">
                <a:solidFill>
                  <a:srgbClr val="FF0000"/>
                </a:solidFill>
                <a:latin typeface="Hiragino Sans GB W3" charset="-122"/>
              </a:rPr>
              <a:t>判别模型</a:t>
            </a:r>
            <a:r>
              <a:rPr lang="zh-CN" altLang="en-US" dirty="0">
                <a:solidFill>
                  <a:srgbClr val="585858"/>
                </a:solidFill>
                <a:latin typeface="Hiragino Sans GB W3" charset="-122"/>
              </a:rPr>
              <a:t> </a:t>
            </a:r>
            <a:endParaRPr lang="zh-CN" altLang="en-US" dirty="0"/>
          </a:p>
        </p:txBody>
      </p:sp>
      <p:sp>
        <p:nvSpPr>
          <p:cNvPr id="20" name="矩形 19"/>
          <p:cNvSpPr/>
          <p:nvPr/>
        </p:nvSpPr>
        <p:spPr>
          <a:xfrm>
            <a:off x="6629400" y="2058171"/>
            <a:ext cx="4663262" cy="36317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幼圆" panose="02010509060101010101" pitchFamily="49" charset="-122"/>
                <a:cs typeface="+mj-cs"/>
              </a:rPr>
              <a:t>训练过程：</a:t>
            </a:r>
            <a:r>
              <a:rPr lang="zh-CN" altLang="en-US" sz="32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幼圆" panose="02010509060101010101" pitchFamily="49" charset="-122"/>
                <a:cs typeface="+mj-cs"/>
              </a:rPr>
              <a:t> </a:t>
            </a:r>
          </a:p>
          <a:p>
            <a:r>
              <a:rPr lang="en-US" altLang="zh-CN" dirty="0">
                <a:solidFill>
                  <a:srgbClr val="585858"/>
                </a:solidFill>
                <a:latin typeface="Hiragino Sans GB W3" charset="-122"/>
              </a:rPr>
              <a:t>1. </a:t>
            </a:r>
            <a:r>
              <a:rPr lang="zh-CN" altLang="en-US" dirty="0">
                <a:solidFill>
                  <a:srgbClr val="585858"/>
                </a:solidFill>
                <a:latin typeface="Hiragino Sans GB W3" charset="-122"/>
              </a:rPr>
              <a:t>首先充分训练</a:t>
            </a:r>
            <a:r>
              <a:rPr lang="zh-CN" altLang="en-US" dirty="0">
                <a:solidFill>
                  <a:schemeClr val="tx2"/>
                </a:solidFill>
                <a:latin typeface="Hiragino Sans GB W3" charset="-122"/>
              </a:rPr>
              <a:t>第一个 </a:t>
            </a:r>
            <a:r>
              <a:rPr lang="en-US" altLang="zh-CN" dirty="0">
                <a:solidFill>
                  <a:schemeClr val="tx2"/>
                </a:solidFill>
                <a:latin typeface="Hiragino Sans GB W3" charset="-122"/>
              </a:rPr>
              <a:t>RBM</a:t>
            </a:r>
            <a:r>
              <a:rPr lang="zh-CN" altLang="en-US" dirty="0">
                <a:solidFill>
                  <a:srgbClr val="585858"/>
                </a:solidFill>
                <a:latin typeface="Hiragino Sans GB W3" charset="-122"/>
              </a:rPr>
              <a:t>； </a:t>
            </a:r>
          </a:p>
          <a:p>
            <a:r>
              <a:rPr lang="en-US" altLang="zh-CN" dirty="0">
                <a:solidFill>
                  <a:srgbClr val="585858"/>
                </a:solidFill>
                <a:latin typeface="Hiragino Sans GB W3" charset="-122"/>
              </a:rPr>
              <a:t>2. </a:t>
            </a:r>
            <a:r>
              <a:rPr lang="zh-CN" altLang="en-US" dirty="0">
                <a:solidFill>
                  <a:schemeClr val="tx2"/>
                </a:solidFill>
                <a:latin typeface="Hiragino Sans GB W3" charset="-122"/>
              </a:rPr>
              <a:t>固定</a:t>
            </a:r>
            <a:r>
              <a:rPr lang="zh-CN" altLang="en-US" dirty="0">
                <a:solidFill>
                  <a:srgbClr val="585858"/>
                </a:solidFill>
                <a:latin typeface="Hiragino Sans GB W3" charset="-122"/>
              </a:rPr>
              <a:t>第一个 </a:t>
            </a:r>
            <a:r>
              <a:rPr lang="en-US" altLang="zh-CN" dirty="0">
                <a:solidFill>
                  <a:srgbClr val="585858"/>
                </a:solidFill>
                <a:latin typeface="Hiragino Sans GB W3" charset="-122"/>
              </a:rPr>
              <a:t>RBM </a:t>
            </a:r>
            <a:r>
              <a:rPr lang="zh-CN" altLang="en-US" dirty="0">
                <a:solidFill>
                  <a:srgbClr val="585858"/>
                </a:solidFill>
                <a:latin typeface="Hiragino Sans GB W3" charset="-122"/>
              </a:rPr>
              <a:t>的</a:t>
            </a:r>
            <a:r>
              <a:rPr lang="zh-CN" altLang="en-US" dirty="0">
                <a:solidFill>
                  <a:schemeClr val="tx2"/>
                </a:solidFill>
                <a:latin typeface="Hiragino Sans GB W3" charset="-122"/>
              </a:rPr>
              <a:t>权重和偏移量</a:t>
            </a:r>
            <a:r>
              <a:rPr lang="zh-CN" altLang="en-US" dirty="0">
                <a:solidFill>
                  <a:srgbClr val="585858"/>
                </a:solidFill>
                <a:latin typeface="Hiragino Sans GB W3" charset="-122"/>
              </a:rPr>
              <a:t>，然后使用其隐性神经元的状态，作为第二个 </a:t>
            </a:r>
            <a:r>
              <a:rPr lang="en-US" altLang="zh-CN" dirty="0">
                <a:solidFill>
                  <a:srgbClr val="585858"/>
                </a:solidFill>
                <a:latin typeface="Hiragino Sans GB W3" charset="-122"/>
              </a:rPr>
              <a:t>RBM </a:t>
            </a:r>
            <a:r>
              <a:rPr lang="zh-CN" altLang="en-US" dirty="0">
                <a:solidFill>
                  <a:srgbClr val="585858"/>
                </a:solidFill>
                <a:latin typeface="Hiragino Sans GB W3" charset="-122"/>
              </a:rPr>
              <a:t>的输入向量； </a:t>
            </a:r>
          </a:p>
          <a:p>
            <a:r>
              <a:rPr lang="en-US" altLang="zh-CN" dirty="0">
                <a:solidFill>
                  <a:srgbClr val="585858"/>
                </a:solidFill>
                <a:latin typeface="Hiragino Sans GB W3" charset="-122"/>
              </a:rPr>
              <a:t>3. </a:t>
            </a:r>
            <a:r>
              <a:rPr lang="zh-CN" altLang="en-US" dirty="0">
                <a:solidFill>
                  <a:srgbClr val="585858"/>
                </a:solidFill>
                <a:latin typeface="Hiragino Sans GB W3" charset="-122"/>
              </a:rPr>
              <a:t>充分训练第二个 </a:t>
            </a:r>
            <a:r>
              <a:rPr lang="en-US" altLang="zh-CN" dirty="0">
                <a:solidFill>
                  <a:srgbClr val="585858"/>
                </a:solidFill>
                <a:latin typeface="Hiragino Sans GB W3" charset="-122"/>
              </a:rPr>
              <a:t>RBM </a:t>
            </a:r>
            <a:r>
              <a:rPr lang="zh-CN" altLang="en-US" dirty="0">
                <a:solidFill>
                  <a:srgbClr val="585858"/>
                </a:solidFill>
                <a:latin typeface="Hiragino Sans GB W3" charset="-122"/>
              </a:rPr>
              <a:t>后，将第二个 </a:t>
            </a:r>
            <a:r>
              <a:rPr lang="en-US" altLang="zh-CN" dirty="0">
                <a:solidFill>
                  <a:srgbClr val="585858"/>
                </a:solidFill>
                <a:latin typeface="Hiragino Sans GB W3" charset="-122"/>
              </a:rPr>
              <a:t>RBM </a:t>
            </a:r>
            <a:r>
              <a:rPr lang="zh-CN" altLang="en-US" dirty="0">
                <a:solidFill>
                  <a:srgbClr val="585858"/>
                </a:solidFill>
                <a:latin typeface="Hiragino Sans GB W3" charset="-122"/>
              </a:rPr>
              <a:t>堆叠在第一个 </a:t>
            </a:r>
            <a:r>
              <a:rPr lang="en-US" altLang="zh-CN" dirty="0">
                <a:solidFill>
                  <a:srgbClr val="585858"/>
                </a:solidFill>
                <a:latin typeface="Hiragino Sans GB W3" charset="-122"/>
              </a:rPr>
              <a:t>RBM </a:t>
            </a:r>
            <a:r>
              <a:rPr lang="zh-CN" altLang="en-US" dirty="0">
                <a:solidFill>
                  <a:srgbClr val="585858"/>
                </a:solidFill>
                <a:latin typeface="Hiragino Sans GB W3" charset="-122"/>
              </a:rPr>
              <a:t>的上方； </a:t>
            </a:r>
          </a:p>
          <a:p>
            <a:r>
              <a:rPr lang="en-US" altLang="zh-CN" dirty="0">
                <a:solidFill>
                  <a:srgbClr val="585858"/>
                </a:solidFill>
                <a:latin typeface="Hiragino Sans GB W3" charset="-122"/>
              </a:rPr>
              <a:t>4. </a:t>
            </a:r>
            <a:r>
              <a:rPr lang="zh-CN" altLang="en-US" dirty="0">
                <a:solidFill>
                  <a:srgbClr val="585858"/>
                </a:solidFill>
                <a:latin typeface="Hiragino Sans GB W3" charset="-122"/>
              </a:rPr>
              <a:t>重复以上三个步骤任意多次； </a:t>
            </a:r>
          </a:p>
          <a:p>
            <a:r>
              <a:rPr lang="en-US" altLang="zh-CN" dirty="0">
                <a:solidFill>
                  <a:srgbClr val="585858"/>
                </a:solidFill>
                <a:latin typeface="Hiragino Sans GB W3" charset="-122"/>
              </a:rPr>
              <a:t>5. </a:t>
            </a:r>
            <a:r>
              <a:rPr lang="zh-CN" altLang="en-US" dirty="0">
                <a:solidFill>
                  <a:srgbClr val="585858"/>
                </a:solidFill>
                <a:latin typeface="Hiragino Sans GB W3" charset="-122"/>
              </a:rPr>
              <a:t>如果训练集中的数据有</a:t>
            </a:r>
            <a:r>
              <a:rPr lang="zh-CN" altLang="en-US" dirty="0">
                <a:solidFill>
                  <a:schemeClr val="tx2"/>
                </a:solidFill>
                <a:latin typeface="Hiragino Sans GB W3" charset="-122"/>
              </a:rPr>
              <a:t>标签</a:t>
            </a:r>
            <a:r>
              <a:rPr lang="zh-CN" altLang="en-US" dirty="0">
                <a:solidFill>
                  <a:srgbClr val="585858"/>
                </a:solidFill>
                <a:latin typeface="Hiragino Sans GB W3" charset="-122"/>
              </a:rPr>
              <a:t>，那么在</a:t>
            </a:r>
            <a:r>
              <a:rPr lang="zh-CN" altLang="en-US" dirty="0">
                <a:solidFill>
                  <a:schemeClr val="tx2"/>
                </a:solidFill>
                <a:latin typeface="Hiragino Sans GB W3" charset="-122"/>
              </a:rPr>
              <a:t>顶层</a:t>
            </a:r>
            <a:r>
              <a:rPr lang="zh-CN" altLang="en-US" dirty="0">
                <a:solidFill>
                  <a:srgbClr val="585858"/>
                </a:solidFill>
                <a:latin typeface="Hiragino Sans GB W3" charset="-122"/>
              </a:rPr>
              <a:t>的 </a:t>
            </a:r>
            <a:r>
              <a:rPr lang="en-US" altLang="zh-CN" dirty="0">
                <a:solidFill>
                  <a:srgbClr val="585858"/>
                </a:solidFill>
                <a:latin typeface="Hiragino Sans GB W3" charset="-122"/>
              </a:rPr>
              <a:t>RBM </a:t>
            </a:r>
            <a:r>
              <a:rPr lang="zh-CN" altLang="en-US" dirty="0">
                <a:solidFill>
                  <a:srgbClr val="585858"/>
                </a:solidFill>
                <a:latin typeface="Hiragino Sans GB W3" charset="-122"/>
              </a:rPr>
              <a:t>训练时，这个 </a:t>
            </a:r>
            <a:r>
              <a:rPr lang="en-US" altLang="zh-CN" dirty="0">
                <a:solidFill>
                  <a:srgbClr val="585858"/>
                </a:solidFill>
                <a:latin typeface="Hiragino Sans GB W3" charset="-122"/>
              </a:rPr>
              <a:t>RBM </a:t>
            </a:r>
            <a:r>
              <a:rPr lang="zh-CN" altLang="en-US" dirty="0">
                <a:solidFill>
                  <a:srgbClr val="585858"/>
                </a:solidFill>
                <a:latin typeface="Hiragino Sans GB W3" charset="-122"/>
              </a:rPr>
              <a:t>的显层中除了显性神经元，还需要有代表分类标签的神经元，一起进行训练： 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36462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神经网络模型演进史（不完全版）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02"/>
          <a:stretch/>
        </p:blipFill>
        <p:spPr>
          <a:xfrm>
            <a:off x="3200400" y="1098330"/>
            <a:ext cx="5319569" cy="5156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736562"/>
      </p:ext>
    </p:extLst>
  </p:cSld>
  <p:clrMapOvr>
    <a:masterClrMapping/>
  </p:clrMapOvr>
  <p:extLst mod="1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最常用的深度学习模型：卷积神经网络</a:t>
            </a:r>
            <a:endParaRPr lang="zh-CN" altLang="en-US" dirty="0"/>
          </a:p>
        </p:txBody>
      </p:sp>
      <p:sp>
        <p:nvSpPr>
          <p:cNvPr id="3" name="object 3"/>
          <p:cNvSpPr txBox="1"/>
          <p:nvPr/>
        </p:nvSpPr>
        <p:spPr>
          <a:xfrm>
            <a:off x="2052830" y="976577"/>
            <a:ext cx="7700773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tabLst>
                <a:tab pos="4914265" algn="l"/>
              </a:tabLst>
            </a:pPr>
            <a:r>
              <a:rPr spc="-5" dirty="0">
                <a:solidFill>
                  <a:srgbClr val="FF0000"/>
                </a:solidFill>
                <a:latin typeface="Verdana"/>
                <a:cs typeface="Verdana"/>
              </a:rPr>
              <a:t>CNN</a:t>
            </a:r>
            <a:r>
              <a:rPr dirty="0">
                <a:latin typeface="Verdana"/>
                <a:cs typeface="Verdana"/>
              </a:rPr>
              <a:t>:</a:t>
            </a:r>
            <a:r>
              <a:rPr spc="10" dirty="0">
                <a:latin typeface="Verdana"/>
                <a:cs typeface="Verdana"/>
              </a:rPr>
              <a:t> </a:t>
            </a:r>
            <a:r>
              <a:rPr spc="-20" dirty="0">
                <a:latin typeface="Verdana"/>
                <a:cs typeface="Verdana"/>
              </a:rPr>
              <a:t>Co</a:t>
            </a:r>
            <a:r>
              <a:rPr spc="-25" dirty="0">
                <a:latin typeface="Verdana"/>
                <a:cs typeface="Verdana"/>
              </a:rPr>
              <a:t>nv</a:t>
            </a:r>
            <a:r>
              <a:rPr dirty="0">
                <a:latin typeface="Verdana"/>
                <a:cs typeface="Verdana"/>
              </a:rPr>
              <a:t>o</a:t>
            </a:r>
            <a:r>
              <a:rPr spc="5" dirty="0">
                <a:latin typeface="Verdana"/>
                <a:cs typeface="Verdana"/>
              </a:rPr>
              <a:t>l</a:t>
            </a:r>
            <a:r>
              <a:rPr dirty="0">
                <a:latin typeface="Verdana"/>
                <a:cs typeface="Verdana"/>
              </a:rPr>
              <a:t>ut</a:t>
            </a:r>
            <a:r>
              <a:rPr spc="5" dirty="0">
                <a:latin typeface="Verdana"/>
                <a:cs typeface="Verdana"/>
              </a:rPr>
              <a:t>i</a:t>
            </a:r>
            <a:r>
              <a:rPr spc="-10" dirty="0">
                <a:latin typeface="Verdana"/>
                <a:cs typeface="Verdana"/>
              </a:rPr>
              <a:t>onal</a:t>
            </a:r>
            <a:r>
              <a:rPr spc="-40" dirty="0">
                <a:latin typeface="Verdana"/>
                <a:cs typeface="Verdana"/>
              </a:rPr>
              <a:t> </a:t>
            </a:r>
            <a:r>
              <a:rPr spc="-5" dirty="0">
                <a:latin typeface="Verdana"/>
                <a:cs typeface="Verdana"/>
              </a:rPr>
              <a:t>N</a:t>
            </a:r>
            <a:r>
              <a:rPr dirty="0">
                <a:latin typeface="Verdana"/>
                <a:cs typeface="Verdana"/>
              </a:rPr>
              <a:t>N</a:t>
            </a:r>
            <a:r>
              <a:rPr spc="15" dirty="0">
                <a:latin typeface="Verdana"/>
                <a:cs typeface="Verdana"/>
              </a:rPr>
              <a:t> </a:t>
            </a:r>
            <a:r>
              <a:rPr sz="1600" spc="-15" dirty="0">
                <a:solidFill>
                  <a:srgbClr val="00AF50"/>
                </a:solidFill>
                <a:latin typeface="Verdana"/>
                <a:cs typeface="Verdana"/>
              </a:rPr>
              <a:t>[LeCun</a:t>
            </a:r>
            <a:r>
              <a:rPr sz="1600" dirty="0">
                <a:solidFill>
                  <a:srgbClr val="00AF50"/>
                </a:solidFill>
                <a:latin typeface="Verdana"/>
                <a:cs typeface="Verdana"/>
              </a:rPr>
              <a:t> </a:t>
            </a:r>
            <a:r>
              <a:rPr sz="1600" spc="-10" dirty="0">
                <a:solidFill>
                  <a:srgbClr val="00AF50"/>
                </a:solidFill>
                <a:latin typeface="Verdana"/>
                <a:cs typeface="Verdana"/>
              </a:rPr>
              <a:t>and</a:t>
            </a:r>
            <a:r>
              <a:rPr sz="1600" spc="5" dirty="0">
                <a:solidFill>
                  <a:srgbClr val="00AF50"/>
                </a:solidFill>
                <a:latin typeface="Verdana"/>
                <a:cs typeface="Verdana"/>
              </a:rPr>
              <a:t> </a:t>
            </a:r>
            <a:r>
              <a:rPr sz="1600" spc="-15" dirty="0">
                <a:solidFill>
                  <a:srgbClr val="00AF50"/>
                </a:solidFill>
                <a:latin typeface="Verdana"/>
                <a:cs typeface="Verdana"/>
              </a:rPr>
              <a:t>B</a:t>
            </a:r>
            <a:r>
              <a:rPr sz="1600" spc="-20" dirty="0">
                <a:solidFill>
                  <a:srgbClr val="00AF50"/>
                </a:solidFill>
                <a:latin typeface="Verdana"/>
                <a:cs typeface="Verdana"/>
              </a:rPr>
              <a:t>e</a:t>
            </a:r>
            <a:r>
              <a:rPr sz="1600" spc="-10" dirty="0">
                <a:solidFill>
                  <a:srgbClr val="00AF50"/>
                </a:solidFill>
                <a:latin typeface="Verdana"/>
                <a:cs typeface="Verdana"/>
              </a:rPr>
              <a:t>ngi</a:t>
            </a:r>
            <a:r>
              <a:rPr sz="1600" spc="-40" dirty="0">
                <a:solidFill>
                  <a:srgbClr val="00AF50"/>
                </a:solidFill>
                <a:latin typeface="Verdana"/>
                <a:cs typeface="Verdana"/>
              </a:rPr>
              <a:t>o</a:t>
            </a:r>
            <a:r>
              <a:rPr sz="1600" spc="-10" dirty="0">
                <a:solidFill>
                  <a:srgbClr val="00AF50"/>
                </a:solidFill>
                <a:latin typeface="Verdana"/>
                <a:cs typeface="Verdana"/>
              </a:rPr>
              <a:t>,</a:t>
            </a:r>
            <a:r>
              <a:rPr sz="1600" dirty="0">
                <a:solidFill>
                  <a:srgbClr val="00AF50"/>
                </a:solidFill>
                <a:latin typeface="Verdana"/>
                <a:cs typeface="Verdana"/>
              </a:rPr>
              <a:t>	</a:t>
            </a:r>
            <a:r>
              <a:rPr sz="1600" spc="-10" dirty="0">
                <a:solidFill>
                  <a:srgbClr val="00AF50"/>
                </a:solidFill>
                <a:latin typeface="Verdana"/>
                <a:cs typeface="Verdana"/>
              </a:rPr>
              <a:t>1995;</a:t>
            </a:r>
            <a:r>
              <a:rPr sz="1600" spc="-30" dirty="0">
                <a:solidFill>
                  <a:srgbClr val="00AF50"/>
                </a:solidFill>
                <a:latin typeface="Verdana"/>
                <a:cs typeface="Verdana"/>
              </a:rPr>
              <a:t> </a:t>
            </a:r>
            <a:r>
              <a:rPr sz="1600" spc="-10" dirty="0">
                <a:solidFill>
                  <a:srgbClr val="00AF50"/>
                </a:solidFill>
                <a:latin typeface="Verdana"/>
                <a:cs typeface="Verdana"/>
              </a:rPr>
              <a:t>LeCun et</a:t>
            </a:r>
            <a:r>
              <a:rPr sz="1600" spc="5" dirty="0">
                <a:solidFill>
                  <a:srgbClr val="00AF50"/>
                </a:solidFill>
                <a:latin typeface="Verdana"/>
                <a:cs typeface="Verdana"/>
              </a:rPr>
              <a:t> </a:t>
            </a:r>
            <a:r>
              <a:rPr sz="1600" spc="-10" dirty="0">
                <a:solidFill>
                  <a:srgbClr val="00AF50"/>
                </a:solidFill>
                <a:latin typeface="Verdana"/>
                <a:cs typeface="Verdana"/>
              </a:rPr>
              <a:t>al.</a:t>
            </a:r>
            <a:r>
              <a:rPr sz="1600" dirty="0">
                <a:solidFill>
                  <a:srgbClr val="00AF50"/>
                </a:solidFill>
                <a:latin typeface="Verdana"/>
                <a:cs typeface="Verdana"/>
              </a:rPr>
              <a:t> </a:t>
            </a:r>
            <a:r>
              <a:rPr sz="1600" spc="-10" dirty="0">
                <a:solidFill>
                  <a:srgbClr val="00AF50"/>
                </a:solidFill>
                <a:latin typeface="Verdana"/>
                <a:cs typeface="Verdana"/>
              </a:rPr>
              <a:t>,</a:t>
            </a:r>
            <a:r>
              <a:rPr lang="mr-IN" altLang="zh-CN" sz="1600" spc="-10" dirty="0">
                <a:solidFill>
                  <a:srgbClr val="00AF50"/>
                </a:solidFill>
                <a:latin typeface="Verdana"/>
                <a:cs typeface="Verdana"/>
              </a:rPr>
              <a:t> 1998]</a:t>
            </a:r>
            <a:endParaRPr lang="mr-IN" altLang="zh-CN" sz="160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052827" y="1980421"/>
            <a:ext cx="1929764" cy="14627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99400"/>
              </a:lnSpc>
            </a:pPr>
            <a:r>
              <a:rPr sz="1600" spc="-10" dirty="0">
                <a:solidFill>
                  <a:srgbClr val="C00000"/>
                </a:solidFill>
                <a:latin typeface="FangSong"/>
                <a:cs typeface="FangSong"/>
              </a:rPr>
              <a:t>每</a:t>
            </a:r>
            <a:r>
              <a:rPr sz="1600" spc="-20" dirty="0">
                <a:solidFill>
                  <a:srgbClr val="C00000"/>
                </a:solidFill>
                <a:latin typeface="FangSong"/>
                <a:cs typeface="FangSong"/>
              </a:rPr>
              <a:t>个卷</a:t>
            </a:r>
            <a:r>
              <a:rPr sz="1600" spc="-10" dirty="0">
                <a:solidFill>
                  <a:srgbClr val="C00000"/>
                </a:solidFill>
                <a:latin typeface="FangSong"/>
                <a:cs typeface="FangSong"/>
              </a:rPr>
              <a:t>积</a:t>
            </a:r>
            <a:r>
              <a:rPr sz="1600" spc="-20" dirty="0">
                <a:solidFill>
                  <a:srgbClr val="C00000"/>
                </a:solidFill>
                <a:latin typeface="FangSong"/>
                <a:cs typeface="FangSong"/>
              </a:rPr>
              <a:t>层包含</a:t>
            </a:r>
            <a:r>
              <a:rPr sz="1600" spc="-10" dirty="0">
                <a:solidFill>
                  <a:srgbClr val="C00000"/>
                </a:solidFill>
                <a:latin typeface="FangSong"/>
                <a:cs typeface="FangSong"/>
              </a:rPr>
              <a:t>多</a:t>
            </a:r>
            <a:r>
              <a:rPr sz="1600" spc="-20" dirty="0">
                <a:solidFill>
                  <a:srgbClr val="C00000"/>
                </a:solidFill>
                <a:latin typeface="FangSong"/>
                <a:cs typeface="FangSong"/>
              </a:rPr>
              <a:t>个</a:t>
            </a:r>
            <a:r>
              <a:rPr sz="1600" spc="-10" dirty="0">
                <a:solidFill>
                  <a:srgbClr val="C00000"/>
                </a:solidFill>
                <a:latin typeface="FangSong"/>
                <a:cs typeface="FangSong"/>
              </a:rPr>
              <a:t> 特征映射</a:t>
            </a:r>
            <a:r>
              <a:rPr sz="1600" spc="-10" dirty="0">
                <a:solidFill>
                  <a:srgbClr val="C00000"/>
                </a:solidFill>
                <a:latin typeface="Verdana"/>
                <a:cs typeface="Verdana"/>
              </a:rPr>
              <a:t>,</a:t>
            </a:r>
            <a:r>
              <a:rPr sz="1600" spc="-30" dirty="0">
                <a:solidFill>
                  <a:srgbClr val="C00000"/>
                </a:solidFill>
                <a:latin typeface="Verdana"/>
                <a:cs typeface="Verdana"/>
              </a:rPr>
              <a:t> </a:t>
            </a:r>
            <a:r>
              <a:rPr sz="1600" spc="-5" dirty="0">
                <a:solidFill>
                  <a:srgbClr val="C00000"/>
                </a:solidFill>
                <a:latin typeface="FangSong"/>
                <a:cs typeface="FangSong"/>
              </a:rPr>
              <a:t>每个特征 映</a:t>
            </a:r>
            <a:r>
              <a:rPr sz="1600" spc="-20" dirty="0">
                <a:solidFill>
                  <a:srgbClr val="C00000"/>
                </a:solidFill>
                <a:latin typeface="FangSong"/>
                <a:cs typeface="FangSong"/>
              </a:rPr>
              <a:t>射是</a:t>
            </a:r>
            <a:r>
              <a:rPr sz="1600" spc="-10" dirty="0">
                <a:solidFill>
                  <a:srgbClr val="C00000"/>
                </a:solidFill>
                <a:latin typeface="FangSong"/>
                <a:cs typeface="FangSong"/>
              </a:rPr>
              <a:t>一</a:t>
            </a:r>
            <a:r>
              <a:rPr sz="1600" spc="-20" dirty="0">
                <a:solidFill>
                  <a:srgbClr val="C00000"/>
                </a:solidFill>
                <a:latin typeface="FangSong"/>
                <a:cs typeface="FangSong"/>
              </a:rPr>
              <a:t>个由多</a:t>
            </a:r>
            <a:r>
              <a:rPr sz="1600" spc="-10" dirty="0">
                <a:solidFill>
                  <a:srgbClr val="C00000"/>
                </a:solidFill>
                <a:latin typeface="FangSong"/>
                <a:cs typeface="FangSong"/>
              </a:rPr>
              <a:t>个</a:t>
            </a:r>
            <a:r>
              <a:rPr sz="1600" spc="-20" dirty="0">
                <a:solidFill>
                  <a:srgbClr val="C00000"/>
                </a:solidFill>
                <a:latin typeface="FangSong"/>
                <a:cs typeface="FangSong"/>
              </a:rPr>
              <a:t>神</a:t>
            </a:r>
            <a:r>
              <a:rPr sz="1600" spc="-10" dirty="0">
                <a:solidFill>
                  <a:srgbClr val="C00000"/>
                </a:solidFill>
                <a:latin typeface="FangSong"/>
                <a:cs typeface="FangSong"/>
              </a:rPr>
              <a:t> 经</a:t>
            </a:r>
            <a:r>
              <a:rPr sz="1600" spc="-20" dirty="0">
                <a:solidFill>
                  <a:srgbClr val="C00000"/>
                </a:solidFill>
                <a:latin typeface="FangSong"/>
                <a:cs typeface="FangSong"/>
              </a:rPr>
              <a:t>元构</a:t>
            </a:r>
            <a:r>
              <a:rPr sz="1600" spc="-10" dirty="0">
                <a:solidFill>
                  <a:srgbClr val="C00000"/>
                </a:solidFill>
                <a:latin typeface="FangSong"/>
                <a:cs typeface="FangSong"/>
              </a:rPr>
              <a:t>成</a:t>
            </a:r>
            <a:r>
              <a:rPr sz="1600" spc="-20" dirty="0">
                <a:solidFill>
                  <a:srgbClr val="C00000"/>
                </a:solidFill>
                <a:latin typeface="FangSong"/>
                <a:cs typeface="FangSong"/>
              </a:rPr>
              <a:t>的“平</a:t>
            </a:r>
            <a:r>
              <a:rPr sz="1600" spc="-10" dirty="0">
                <a:solidFill>
                  <a:srgbClr val="C00000"/>
                </a:solidFill>
                <a:latin typeface="FangSong"/>
                <a:cs typeface="FangSong"/>
              </a:rPr>
              <a:t>面”</a:t>
            </a:r>
            <a:r>
              <a:rPr sz="1600" spc="-10" dirty="0">
                <a:solidFill>
                  <a:srgbClr val="C00000"/>
                </a:solidFill>
                <a:latin typeface="Verdana"/>
                <a:cs typeface="Verdana"/>
              </a:rPr>
              <a:t>, </a:t>
            </a:r>
            <a:r>
              <a:rPr sz="1600" spc="-10" dirty="0">
                <a:solidFill>
                  <a:srgbClr val="C00000"/>
                </a:solidFill>
                <a:latin typeface="FangSong"/>
                <a:cs typeface="FangSong"/>
              </a:rPr>
              <a:t>通</a:t>
            </a:r>
            <a:r>
              <a:rPr sz="1600" spc="-20" dirty="0">
                <a:solidFill>
                  <a:srgbClr val="C00000"/>
                </a:solidFill>
                <a:latin typeface="FangSong"/>
                <a:cs typeface="FangSong"/>
              </a:rPr>
              <a:t>过一</a:t>
            </a:r>
            <a:r>
              <a:rPr sz="1600" spc="-10" dirty="0">
                <a:solidFill>
                  <a:srgbClr val="C00000"/>
                </a:solidFill>
                <a:latin typeface="FangSong"/>
                <a:cs typeface="FangSong"/>
              </a:rPr>
              <a:t>种</a:t>
            </a:r>
            <a:r>
              <a:rPr sz="1600" b="1" spc="-20" dirty="0">
                <a:solidFill>
                  <a:srgbClr val="C00000"/>
                </a:solidFill>
                <a:latin typeface="FangSong"/>
                <a:cs typeface="FangSong"/>
              </a:rPr>
              <a:t>卷积滤</a:t>
            </a:r>
            <a:r>
              <a:rPr sz="1600" b="1" spc="-10" dirty="0">
                <a:solidFill>
                  <a:srgbClr val="C00000"/>
                </a:solidFill>
                <a:latin typeface="FangSong"/>
                <a:cs typeface="FangSong"/>
              </a:rPr>
              <a:t>波</a:t>
            </a:r>
            <a:r>
              <a:rPr sz="1600" b="1" spc="-20" dirty="0">
                <a:solidFill>
                  <a:srgbClr val="C00000"/>
                </a:solidFill>
                <a:latin typeface="FangSong"/>
                <a:cs typeface="FangSong"/>
              </a:rPr>
              <a:t>器</a:t>
            </a:r>
            <a:r>
              <a:rPr sz="1600" spc="-10" dirty="0">
                <a:solidFill>
                  <a:srgbClr val="C00000"/>
                </a:solidFill>
                <a:latin typeface="FangSong"/>
                <a:cs typeface="FangSong"/>
              </a:rPr>
              <a:t> 提</a:t>
            </a:r>
            <a:r>
              <a:rPr sz="1600" spc="-20" dirty="0">
                <a:solidFill>
                  <a:srgbClr val="C00000"/>
                </a:solidFill>
                <a:latin typeface="FangSong"/>
                <a:cs typeface="FangSong"/>
              </a:rPr>
              <a:t>取输</a:t>
            </a:r>
            <a:r>
              <a:rPr sz="1600" spc="-10" dirty="0">
                <a:solidFill>
                  <a:srgbClr val="C00000"/>
                </a:solidFill>
                <a:latin typeface="FangSong"/>
                <a:cs typeface="FangSong"/>
              </a:rPr>
              <a:t>入</a:t>
            </a:r>
            <a:r>
              <a:rPr sz="1600" spc="-20" dirty="0">
                <a:solidFill>
                  <a:srgbClr val="C00000"/>
                </a:solidFill>
                <a:latin typeface="FangSong"/>
                <a:cs typeface="FangSong"/>
              </a:rPr>
              <a:t>的一种</a:t>
            </a:r>
            <a:r>
              <a:rPr sz="1600" spc="-10" dirty="0">
                <a:solidFill>
                  <a:srgbClr val="C00000"/>
                </a:solidFill>
                <a:latin typeface="FangSong"/>
                <a:cs typeface="FangSong"/>
              </a:rPr>
              <a:t>特征</a:t>
            </a:r>
            <a:endParaRPr sz="1600" dirty="0">
              <a:solidFill>
                <a:srgbClr val="C00000"/>
              </a:solidFill>
              <a:latin typeface="FangSong"/>
              <a:cs typeface="FangSong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343400" y="1957882"/>
            <a:ext cx="2462530" cy="123110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99600"/>
              </a:lnSpc>
            </a:pPr>
            <a:r>
              <a:rPr sz="1600" spc="-10" dirty="0" err="1">
                <a:solidFill>
                  <a:srgbClr val="0070C0"/>
                </a:solidFill>
                <a:latin typeface="FangSong"/>
                <a:cs typeface="FangSong"/>
              </a:rPr>
              <a:t>采</a:t>
            </a:r>
            <a:r>
              <a:rPr sz="1600" spc="-20" dirty="0" err="1">
                <a:solidFill>
                  <a:srgbClr val="0070C0"/>
                </a:solidFill>
                <a:latin typeface="FangSong"/>
                <a:cs typeface="FangSong"/>
              </a:rPr>
              <a:t>样层</a:t>
            </a:r>
            <a:r>
              <a:rPr sz="1600" spc="-10" dirty="0" err="1">
                <a:solidFill>
                  <a:srgbClr val="0070C0"/>
                </a:solidFill>
                <a:latin typeface="FangSong"/>
                <a:cs typeface="FangSong"/>
              </a:rPr>
              <a:t>亦</a:t>
            </a:r>
            <a:r>
              <a:rPr sz="1600" spc="-20" dirty="0" err="1">
                <a:solidFill>
                  <a:srgbClr val="0070C0"/>
                </a:solidFill>
                <a:latin typeface="FangSong"/>
                <a:cs typeface="FangSong"/>
              </a:rPr>
              <a:t>称</a:t>
            </a:r>
            <a:r>
              <a:rPr sz="1600" spc="-20" dirty="0">
                <a:solidFill>
                  <a:srgbClr val="0070C0"/>
                </a:solidFill>
                <a:latin typeface="FangSong"/>
                <a:cs typeface="FangSong"/>
              </a:rPr>
              <a:t>“</a:t>
            </a:r>
            <a:r>
              <a:rPr lang="zh-CN" altLang="en-US" sz="1600" b="1" spc="-20" dirty="0">
                <a:solidFill>
                  <a:srgbClr val="0070C0"/>
                </a:solidFill>
                <a:latin typeface="FangSong"/>
                <a:cs typeface="FangSong"/>
              </a:rPr>
              <a:t>池化</a:t>
            </a:r>
            <a:r>
              <a:rPr sz="1400" b="1" spc="-5" dirty="0">
                <a:solidFill>
                  <a:srgbClr val="0070C0"/>
                </a:solidFill>
                <a:latin typeface="Verdana"/>
                <a:cs typeface="Verdana"/>
              </a:rPr>
              <a:t>(po</a:t>
            </a:r>
            <a:r>
              <a:rPr sz="1400" b="1" spc="-15" dirty="0">
                <a:solidFill>
                  <a:srgbClr val="0070C0"/>
                </a:solidFill>
                <a:latin typeface="Verdana"/>
                <a:cs typeface="Verdana"/>
              </a:rPr>
              <a:t>o</a:t>
            </a:r>
            <a:r>
              <a:rPr sz="1400" b="1" spc="5" dirty="0">
                <a:solidFill>
                  <a:srgbClr val="0070C0"/>
                </a:solidFill>
                <a:latin typeface="Verdana"/>
                <a:cs typeface="Verdana"/>
              </a:rPr>
              <a:t>li</a:t>
            </a:r>
            <a:r>
              <a:rPr sz="1400" b="1" spc="-15" dirty="0">
                <a:solidFill>
                  <a:srgbClr val="0070C0"/>
                </a:solidFill>
                <a:latin typeface="Verdana"/>
                <a:cs typeface="Verdana"/>
              </a:rPr>
              <a:t>n</a:t>
            </a:r>
            <a:r>
              <a:rPr sz="1400" b="1" dirty="0">
                <a:solidFill>
                  <a:srgbClr val="0070C0"/>
                </a:solidFill>
                <a:latin typeface="Verdana"/>
                <a:cs typeface="Verdana"/>
              </a:rPr>
              <a:t>g) </a:t>
            </a:r>
            <a:r>
              <a:rPr sz="1600" spc="-15" dirty="0">
                <a:solidFill>
                  <a:srgbClr val="0070C0"/>
                </a:solidFill>
                <a:latin typeface="FangSong"/>
                <a:cs typeface="FangSong"/>
              </a:rPr>
              <a:t>层”</a:t>
            </a:r>
            <a:r>
              <a:rPr sz="1600" spc="-10" dirty="0">
                <a:solidFill>
                  <a:srgbClr val="0070C0"/>
                </a:solidFill>
                <a:latin typeface="Verdana"/>
                <a:cs typeface="Verdana"/>
              </a:rPr>
              <a:t>,</a:t>
            </a:r>
            <a:r>
              <a:rPr sz="1600" spc="-20" dirty="0">
                <a:solidFill>
                  <a:srgbClr val="0070C0"/>
                </a:solidFill>
                <a:latin typeface="Verdana"/>
                <a:cs typeface="Verdana"/>
              </a:rPr>
              <a:t> </a:t>
            </a:r>
            <a:r>
              <a:rPr sz="1600" spc="-15" dirty="0">
                <a:solidFill>
                  <a:srgbClr val="0070C0"/>
                </a:solidFill>
                <a:latin typeface="FangSong"/>
                <a:cs typeface="FangSong"/>
              </a:rPr>
              <a:t>其作用是基于</a:t>
            </a:r>
            <a:r>
              <a:rPr sz="1600" spc="-20" dirty="0">
                <a:solidFill>
                  <a:srgbClr val="0070C0"/>
                </a:solidFill>
                <a:latin typeface="FangSong"/>
                <a:cs typeface="FangSong"/>
              </a:rPr>
              <a:t>局部</a:t>
            </a:r>
            <a:r>
              <a:rPr sz="1600" spc="-10" dirty="0">
                <a:solidFill>
                  <a:srgbClr val="0070C0"/>
                </a:solidFill>
                <a:latin typeface="FangSong"/>
                <a:cs typeface="FangSong"/>
              </a:rPr>
              <a:t> 相关性原理</a:t>
            </a:r>
            <a:r>
              <a:rPr sz="1600" spc="-20" dirty="0">
                <a:solidFill>
                  <a:srgbClr val="0070C0"/>
                </a:solidFill>
                <a:latin typeface="FangSong"/>
                <a:cs typeface="FangSong"/>
              </a:rPr>
              <a:t>进行</a:t>
            </a:r>
            <a:r>
              <a:rPr sz="1600" b="1" spc="-10" dirty="0">
                <a:solidFill>
                  <a:srgbClr val="0070C0"/>
                </a:solidFill>
                <a:latin typeface="FangSong"/>
                <a:cs typeface="FangSong"/>
              </a:rPr>
              <a:t>亚</a:t>
            </a:r>
            <a:r>
              <a:rPr sz="1600" b="1" spc="-20" dirty="0">
                <a:solidFill>
                  <a:srgbClr val="0070C0"/>
                </a:solidFill>
                <a:latin typeface="FangSong"/>
                <a:cs typeface="FangSong"/>
              </a:rPr>
              <a:t>采</a:t>
            </a:r>
            <a:r>
              <a:rPr sz="1600" b="1" spc="-15" dirty="0">
                <a:solidFill>
                  <a:srgbClr val="0070C0"/>
                </a:solidFill>
                <a:latin typeface="FangSong"/>
                <a:cs typeface="FangSong"/>
              </a:rPr>
              <a:t>样</a:t>
            </a:r>
            <a:r>
              <a:rPr sz="1600" spc="-10" dirty="0">
                <a:solidFill>
                  <a:srgbClr val="0070C0"/>
                </a:solidFill>
                <a:latin typeface="Verdana"/>
                <a:cs typeface="Verdana"/>
              </a:rPr>
              <a:t>, </a:t>
            </a:r>
            <a:r>
              <a:rPr sz="1600" spc="-10" dirty="0">
                <a:solidFill>
                  <a:srgbClr val="0070C0"/>
                </a:solidFill>
                <a:latin typeface="FangSong"/>
                <a:cs typeface="FangSong"/>
              </a:rPr>
              <a:t>从</a:t>
            </a:r>
            <a:r>
              <a:rPr sz="1600" spc="-20" dirty="0">
                <a:solidFill>
                  <a:srgbClr val="0070C0"/>
                </a:solidFill>
                <a:latin typeface="FangSong"/>
                <a:cs typeface="FangSong"/>
              </a:rPr>
              <a:t>而在</a:t>
            </a:r>
            <a:r>
              <a:rPr sz="1600" spc="-10" dirty="0">
                <a:solidFill>
                  <a:srgbClr val="0070C0"/>
                </a:solidFill>
                <a:latin typeface="FangSong"/>
                <a:cs typeface="FangSong"/>
              </a:rPr>
              <a:t>减</a:t>
            </a:r>
            <a:r>
              <a:rPr sz="1600" spc="-20" dirty="0">
                <a:solidFill>
                  <a:srgbClr val="0070C0"/>
                </a:solidFill>
                <a:latin typeface="FangSong"/>
                <a:cs typeface="FangSong"/>
              </a:rPr>
              <a:t>少数据</a:t>
            </a:r>
            <a:r>
              <a:rPr sz="1600" spc="-10" dirty="0">
                <a:solidFill>
                  <a:srgbClr val="0070C0"/>
                </a:solidFill>
                <a:latin typeface="FangSong"/>
                <a:cs typeface="FangSong"/>
              </a:rPr>
              <a:t>量</a:t>
            </a:r>
            <a:r>
              <a:rPr sz="1600" spc="-20" dirty="0">
                <a:solidFill>
                  <a:srgbClr val="0070C0"/>
                </a:solidFill>
                <a:latin typeface="FangSong"/>
                <a:cs typeface="FangSong"/>
              </a:rPr>
              <a:t>的同时</a:t>
            </a:r>
            <a:r>
              <a:rPr sz="1600" spc="-10" dirty="0">
                <a:solidFill>
                  <a:srgbClr val="0070C0"/>
                </a:solidFill>
                <a:latin typeface="FangSong"/>
                <a:cs typeface="FangSong"/>
              </a:rPr>
              <a:t>保</a:t>
            </a:r>
            <a:r>
              <a:rPr sz="1600" spc="-20" dirty="0">
                <a:solidFill>
                  <a:srgbClr val="0070C0"/>
                </a:solidFill>
                <a:latin typeface="FangSong"/>
                <a:cs typeface="FangSong"/>
              </a:rPr>
              <a:t>留有</a:t>
            </a:r>
            <a:r>
              <a:rPr sz="1600" spc="-10" dirty="0">
                <a:solidFill>
                  <a:srgbClr val="0070C0"/>
                </a:solidFill>
                <a:latin typeface="FangSong"/>
                <a:cs typeface="FangSong"/>
              </a:rPr>
              <a:t>用</a:t>
            </a:r>
            <a:r>
              <a:rPr sz="1600" spc="-20" dirty="0">
                <a:solidFill>
                  <a:srgbClr val="0070C0"/>
                </a:solidFill>
                <a:latin typeface="FangSong"/>
                <a:cs typeface="FangSong"/>
              </a:rPr>
              <a:t>信息</a:t>
            </a:r>
            <a:endParaRPr sz="1600" dirty="0">
              <a:solidFill>
                <a:srgbClr val="0070C0"/>
              </a:solidFill>
              <a:latin typeface="FangSong"/>
              <a:cs typeface="FangSong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144494" y="1965372"/>
            <a:ext cx="1650364" cy="7238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algn="just">
              <a:lnSpc>
                <a:spcPct val="98400"/>
              </a:lnSpc>
            </a:pPr>
            <a:r>
              <a:rPr sz="1600" spc="-10" dirty="0">
                <a:solidFill>
                  <a:srgbClr val="00B050"/>
                </a:solidFill>
                <a:latin typeface="FangSong"/>
                <a:cs typeface="FangSong"/>
              </a:rPr>
              <a:t>连</a:t>
            </a:r>
            <a:r>
              <a:rPr sz="1600" spc="-20" dirty="0">
                <a:solidFill>
                  <a:srgbClr val="00B050"/>
                </a:solidFill>
                <a:latin typeface="FangSong"/>
                <a:cs typeface="FangSong"/>
              </a:rPr>
              <a:t>接层</a:t>
            </a:r>
            <a:r>
              <a:rPr sz="1600" spc="-10" dirty="0">
                <a:solidFill>
                  <a:srgbClr val="00B050"/>
                </a:solidFill>
                <a:latin typeface="FangSong"/>
                <a:cs typeface="FangSong"/>
              </a:rPr>
              <a:t>就</a:t>
            </a:r>
            <a:r>
              <a:rPr sz="1600" spc="-20" dirty="0">
                <a:solidFill>
                  <a:srgbClr val="00B050"/>
                </a:solidFill>
                <a:latin typeface="FangSong"/>
                <a:cs typeface="FangSong"/>
              </a:rPr>
              <a:t>是传统神</a:t>
            </a:r>
            <a:r>
              <a:rPr sz="1600" spc="-10" dirty="0">
                <a:solidFill>
                  <a:srgbClr val="00B050"/>
                </a:solidFill>
                <a:latin typeface="FangSong"/>
                <a:cs typeface="FangSong"/>
              </a:rPr>
              <a:t> 经</a:t>
            </a:r>
            <a:r>
              <a:rPr sz="1600" spc="-20" dirty="0">
                <a:solidFill>
                  <a:srgbClr val="00B050"/>
                </a:solidFill>
                <a:latin typeface="FangSong"/>
                <a:cs typeface="FangSong"/>
              </a:rPr>
              <a:t>网络</a:t>
            </a:r>
            <a:r>
              <a:rPr sz="1600" spc="-10" dirty="0">
                <a:solidFill>
                  <a:srgbClr val="00B050"/>
                </a:solidFill>
                <a:latin typeface="FangSong"/>
                <a:cs typeface="FangSong"/>
              </a:rPr>
              <a:t>对</a:t>
            </a:r>
            <a:r>
              <a:rPr sz="1600" spc="-20" dirty="0">
                <a:solidFill>
                  <a:srgbClr val="00B050"/>
                </a:solidFill>
                <a:latin typeface="FangSong"/>
                <a:cs typeface="FangSong"/>
              </a:rPr>
              <a:t>隐层与输</a:t>
            </a:r>
            <a:r>
              <a:rPr sz="1600" spc="-10" dirty="0">
                <a:solidFill>
                  <a:srgbClr val="00B050"/>
                </a:solidFill>
                <a:latin typeface="FangSong"/>
                <a:cs typeface="FangSong"/>
              </a:rPr>
              <a:t> 出</a:t>
            </a:r>
            <a:r>
              <a:rPr sz="1600" spc="-20" dirty="0">
                <a:solidFill>
                  <a:srgbClr val="00B050"/>
                </a:solidFill>
                <a:latin typeface="FangSong"/>
                <a:cs typeface="FangSong"/>
              </a:rPr>
              <a:t>层的</a:t>
            </a:r>
            <a:r>
              <a:rPr sz="1600" b="1" spc="-10" dirty="0">
                <a:solidFill>
                  <a:srgbClr val="00B050"/>
                </a:solidFill>
                <a:latin typeface="FangSong"/>
                <a:cs typeface="FangSong"/>
              </a:rPr>
              <a:t>全</a:t>
            </a:r>
            <a:r>
              <a:rPr sz="1600" b="1" spc="-20" dirty="0">
                <a:solidFill>
                  <a:srgbClr val="00B050"/>
                </a:solidFill>
                <a:latin typeface="FangSong"/>
                <a:cs typeface="FangSong"/>
              </a:rPr>
              <a:t>连接</a:t>
            </a:r>
            <a:endParaRPr sz="1600" b="1" dirty="0">
              <a:solidFill>
                <a:srgbClr val="00B050"/>
              </a:solidFill>
              <a:latin typeface="FangSong"/>
              <a:cs typeface="FangSong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081530" y="3917681"/>
            <a:ext cx="6672073" cy="19434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352800" y="5852921"/>
            <a:ext cx="5875273" cy="482795"/>
          </a:xfrm>
          <a:prstGeom prst="rect">
            <a:avLst/>
          </a:prstGeom>
          <a:blipFill>
            <a:blip r:embed="rId4" cstate="print"/>
            <a:srcRect/>
            <a:stretch>
              <a:fillRect l="-16078" t="6564"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矩形 9"/>
          <p:cNvSpPr/>
          <p:nvPr/>
        </p:nvSpPr>
        <p:spPr>
          <a:xfrm>
            <a:off x="1946910" y="1262581"/>
            <a:ext cx="8153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>
                <a:solidFill>
                  <a:srgbClr val="444444"/>
                </a:solidFill>
                <a:latin typeface="Droid Serif" charset="0"/>
              </a:rPr>
              <a:t>卷积神经网络可以成功识别人脸、物体和交通信号，从而为机器人和自动驾驶汽车提供视力。</a:t>
            </a:r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8915400" y="2859670"/>
            <a:ext cx="2590800" cy="1477328"/>
          </a:xfrm>
          <a:prstGeom prst="rect">
            <a:avLst/>
          </a:prstGeom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002060"/>
                </a:solidFill>
              </a:rPr>
              <a:t>四个主要操作：</a:t>
            </a:r>
            <a:endParaRPr lang="en-US" altLang="zh-CN" dirty="0">
              <a:solidFill>
                <a:srgbClr val="002060"/>
              </a:solidFill>
              <a:latin typeface="Droid Serif" charset="0"/>
            </a:endParaRPr>
          </a:p>
          <a:p>
            <a:pPr>
              <a:buFont typeface="+mj-lt"/>
              <a:buAutoNum type="arabicPeriod"/>
            </a:pPr>
            <a:r>
              <a:rPr lang="zh-CN" altLang="en-US" dirty="0">
                <a:solidFill>
                  <a:srgbClr val="002060"/>
                </a:solidFill>
                <a:latin typeface="Droid Serif" charset="0"/>
              </a:rPr>
              <a:t>卷积</a:t>
            </a:r>
          </a:p>
          <a:p>
            <a:pPr>
              <a:buFont typeface="+mj-lt"/>
              <a:buAutoNum type="arabicPeriod"/>
            </a:pPr>
            <a:r>
              <a:rPr lang="zh-CN" altLang="en-US" dirty="0">
                <a:solidFill>
                  <a:srgbClr val="002060"/>
                </a:solidFill>
                <a:latin typeface="Droid Serif" charset="0"/>
              </a:rPr>
              <a:t>非线性处理（</a:t>
            </a:r>
            <a:r>
              <a:rPr lang="en-US" altLang="zh-CN" dirty="0" err="1">
                <a:solidFill>
                  <a:srgbClr val="002060"/>
                </a:solidFill>
                <a:latin typeface="Droid Serif" charset="0"/>
              </a:rPr>
              <a:t>ReLU</a:t>
            </a:r>
            <a:r>
              <a:rPr lang="zh-CN" altLang="en-US" dirty="0">
                <a:solidFill>
                  <a:srgbClr val="002060"/>
                </a:solidFill>
                <a:latin typeface="Droid Serif" charset="0"/>
              </a:rPr>
              <a:t>）</a:t>
            </a:r>
          </a:p>
          <a:p>
            <a:pPr>
              <a:buFont typeface="+mj-lt"/>
              <a:buAutoNum type="arabicPeriod"/>
            </a:pPr>
            <a:r>
              <a:rPr lang="zh-CN" altLang="en-US" dirty="0">
                <a:solidFill>
                  <a:srgbClr val="002060"/>
                </a:solidFill>
                <a:latin typeface="Droid Serif" charset="0"/>
              </a:rPr>
              <a:t>池化或者亚采样</a:t>
            </a:r>
          </a:p>
          <a:p>
            <a:pPr>
              <a:buFont typeface="+mj-lt"/>
              <a:buAutoNum type="arabicPeriod"/>
            </a:pPr>
            <a:r>
              <a:rPr lang="zh-CN" altLang="en-US" dirty="0">
                <a:solidFill>
                  <a:srgbClr val="002060"/>
                </a:solidFill>
                <a:latin typeface="Droid Serif" charset="0"/>
              </a:rPr>
              <a:t>分类（全连接层）</a:t>
            </a:r>
          </a:p>
        </p:txBody>
      </p:sp>
      <p:sp>
        <p:nvSpPr>
          <p:cNvPr id="4" name="矩形 3"/>
          <p:cNvSpPr/>
          <p:nvPr/>
        </p:nvSpPr>
        <p:spPr>
          <a:xfrm>
            <a:off x="1707286" y="4364874"/>
            <a:ext cx="11121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>
                <a:solidFill>
                  <a:srgbClr val="FF0000"/>
                </a:solidFill>
                <a:latin typeface="ArialMT" charset="0"/>
              </a:rPr>
              <a:t>LeNet </a:t>
            </a:r>
            <a:endParaRPr lang="en-US" altLang="zh-CN" sz="24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8845328"/>
      </p:ext>
    </p:extLst>
  </p:cSld>
  <p:clrMapOvr>
    <a:masterClrMapping/>
  </p:clrMapOvr>
  <p:transition spd="slow">
    <p:push dir="u"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0995" y="1143000"/>
            <a:ext cx="4902915" cy="320040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1600200" y="5029203"/>
            <a:ext cx="89916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rgbClr val="666666"/>
                </a:solidFill>
                <a:latin typeface="Microsoft Yahei" charset="-122"/>
              </a:rPr>
              <a:t>在图像处理中，往往把图像表示为像素的向量，比如一个</a:t>
            </a:r>
            <a:r>
              <a:rPr lang="en-US" altLang="zh-CN" sz="2000" dirty="0">
                <a:solidFill>
                  <a:srgbClr val="666666"/>
                </a:solidFill>
                <a:latin typeface="Microsoft Yahei" charset="-122"/>
              </a:rPr>
              <a:t>1000×1000</a:t>
            </a:r>
            <a:r>
              <a:rPr lang="zh-CN" altLang="en-US" sz="2000" dirty="0">
                <a:solidFill>
                  <a:srgbClr val="666666"/>
                </a:solidFill>
                <a:latin typeface="Microsoft Yahei" charset="-122"/>
              </a:rPr>
              <a:t>的图像，可以表示为一个</a:t>
            </a:r>
            <a:r>
              <a:rPr lang="en-US" altLang="zh-CN" sz="2000" dirty="0">
                <a:solidFill>
                  <a:srgbClr val="666666"/>
                </a:solidFill>
                <a:latin typeface="Microsoft Yahei" charset="-122"/>
              </a:rPr>
              <a:t>10</a:t>
            </a:r>
            <a:r>
              <a:rPr lang="en-US" altLang="zh-CN" sz="2000" baseline="30000" dirty="0">
                <a:solidFill>
                  <a:srgbClr val="666666"/>
                </a:solidFill>
                <a:latin typeface="Microsoft Yahei" charset="-122"/>
              </a:rPr>
              <a:t>6</a:t>
            </a:r>
            <a:r>
              <a:rPr lang="zh-CN" altLang="en-US" sz="2000" dirty="0">
                <a:solidFill>
                  <a:srgbClr val="666666"/>
                </a:solidFill>
                <a:latin typeface="Microsoft Yahei" charset="-122"/>
              </a:rPr>
              <a:t>的向量。如果</a:t>
            </a:r>
            <a:r>
              <a:rPr lang="zh-CN" altLang="en-US" sz="2000" b="1" dirty="0">
                <a:solidFill>
                  <a:srgbClr val="FF0000"/>
                </a:solidFill>
                <a:latin typeface="Microsoft Yahei" charset="-122"/>
              </a:rPr>
              <a:t>隐层数目与输入层一样</a:t>
            </a:r>
            <a:r>
              <a:rPr lang="zh-CN" altLang="en-US" sz="2000" dirty="0">
                <a:solidFill>
                  <a:srgbClr val="666666"/>
                </a:solidFill>
                <a:latin typeface="Microsoft Yahei" charset="-122"/>
              </a:rPr>
              <a:t>，即也是</a:t>
            </a:r>
            <a:r>
              <a:rPr lang="en-US" altLang="zh-CN" sz="2000" dirty="0">
                <a:solidFill>
                  <a:srgbClr val="666666"/>
                </a:solidFill>
                <a:latin typeface="Microsoft Yahei" charset="-122"/>
              </a:rPr>
              <a:t>10</a:t>
            </a:r>
            <a:r>
              <a:rPr lang="en-US" altLang="zh-CN" sz="2000" baseline="30000" dirty="0">
                <a:solidFill>
                  <a:srgbClr val="666666"/>
                </a:solidFill>
                <a:latin typeface="Microsoft Yahei" charset="-122"/>
              </a:rPr>
              <a:t>6</a:t>
            </a:r>
            <a:r>
              <a:rPr lang="zh-CN" altLang="en-US" sz="2000" dirty="0">
                <a:solidFill>
                  <a:srgbClr val="666666"/>
                </a:solidFill>
                <a:latin typeface="Microsoft Yahei" charset="-122"/>
              </a:rPr>
              <a:t>时，那么输入层到隐含层的参数数据为</a:t>
            </a:r>
            <a:r>
              <a:rPr lang="en-US" altLang="zh-CN" sz="2000" dirty="0">
                <a:solidFill>
                  <a:srgbClr val="666666"/>
                </a:solidFill>
                <a:latin typeface="Microsoft Yahei" charset="-122"/>
              </a:rPr>
              <a:t>10</a:t>
            </a:r>
            <a:r>
              <a:rPr lang="en-US" altLang="zh-CN" sz="2000" baseline="30000" dirty="0">
                <a:solidFill>
                  <a:srgbClr val="666666"/>
                </a:solidFill>
                <a:latin typeface="Microsoft Yahei" charset="-122"/>
              </a:rPr>
              <a:t>6 </a:t>
            </a:r>
            <a:r>
              <a:rPr lang="en-US" altLang="zh-CN" sz="2000" dirty="0">
                <a:solidFill>
                  <a:srgbClr val="666666"/>
                </a:solidFill>
                <a:latin typeface="Microsoft Yahei" charset="-122"/>
              </a:rPr>
              <a:t>× 10</a:t>
            </a:r>
            <a:r>
              <a:rPr lang="en-US" altLang="zh-CN" sz="2000" baseline="30000" dirty="0">
                <a:solidFill>
                  <a:srgbClr val="666666"/>
                </a:solidFill>
                <a:latin typeface="Microsoft Yahei" charset="-122"/>
              </a:rPr>
              <a:t>6 </a:t>
            </a:r>
            <a:r>
              <a:rPr lang="en-US" altLang="zh-CN" sz="2000" dirty="0">
                <a:solidFill>
                  <a:srgbClr val="666666"/>
                </a:solidFill>
                <a:latin typeface="Microsoft Yahei" charset="-122"/>
              </a:rPr>
              <a:t>=10</a:t>
            </a:r>
            <a:r>
              <a:rPr lang="en-US" altLang="zh-CN" sz="2000" baseline="30000" dirty="0">
                <a:solidFill>
                  <a:srgbClr val="666666"/>
                </a:solidFill>
                <a:latin typeface="Microsoft Yahei" charset="-122"/>
              </a:rPr>
              <a:t>12</a:t>
            </a:r>
            <a:r>
              <a:rPr lang="zh-CN" altLang="en-US" sz="2000" dirty="0">
                <a:solidFill>
                  <a:srgbClr val="666666"/>
                </a:solidFill>
                <a:latin typeface="Microsoft Yahei" charset="-122"/>
              </a:rPr>
              <a:t>，这样就太多了，基本没法训练。</a:t>
            </a:r>
            <a:endParaRPr lang="zh-CN" altLang="en-US" sz="2000" dirty="0"/>
          </a:p>
        </p:txBody>
      </p:sp>
      <p:sp>
        <p:nvSpPr>
          <p:cNvPr id="2" name="矩形 1"/>
          <p:cNvSpPr/>
          <p:nvPr/>
        </p:nvSpPr>
        <p:spPr>
          <a:xfrm>
            <a:off x="6934200" y="990603"/>
            <a:ext cx="365760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zh-CN" altLang="en-US" dirty="0">
                <a:solidFill>
                  <a:srgbClr val="333333"/>
                </a:solidFill>
                <a:latin typeface="microsoft yahei" charset="-122"/>
              </a:rPr>
              <a:t>仔细想一想的话，使用全连接的网络来识别图像有一些奇怪。因为这样的网络结构没有考虑图像的空间结构。比如，它对于空间上很近或者很远的像素一样的对待。这些空间的概念必须靠网络从训练数据中推测出来，但是如果训练数据不够而且图像没有做居中等归一化</a:t>
            </a:r>
            <a:r>
              <a:rPr lang="zh-CN" altLang="en-US">
                <a:solidFill>
                  <a:srgbClr val="333333"/>
                </a:solidFill>
                <a:latin typeface="microsoft yahei" charset="-122"/>
              </a:rPr>
              <a:t>的话，那么</a:t>
            </a:r>
            <a:r>
              <a:rPr lang="zh-CN" altLang="en-US" dirty="0">
                <a:solidFill>
                  <a:srgbClr val="333333"/>
                </a:solidFill>
                <a:latin typeface="microsoft yahei" charset="-122"/>
              </a:rPr>
              <a:t>网络很可能学不到这样的特征。</a:t>
            </a:r>
            <a:endParaRPr lang="zh-CN" altLang="en-US" dirty="0"/>
          </a:p>
        </p:txBody>
      </p:sp>
      <p:sp>
        <p:nvSpPr>
          <p:cNvPr id="11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/>
              <a:t>卷积神经网络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1028443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卷积神经网络 </a:t>
            </a:r>
            <a:r>
              <a:rPr lang="en-US" altLang="zh-CN"/>
              <a:t>–</a:t>
            </a:r>
            <a:r>
              <a:rPr lang="zh-CN" altLang="en-US"/>
              <a:t> 局部感知</a:t>
            </a:r>
            <a:endParaRPr lang="zh-CN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1806215" y="5638803"/>
            <a:ext cx="845184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666666"/>
                </a:solidFill>
                <a:latin typeface="Microsoft Yahei" charset="-122"/>
              </a:rPr>
              <a:t>假如每个神经元只和</a:t>
            </a:r>
            <a:r>
              <a:rPr lang="en-US" altLang="zh-CN" dirty="0">
                <a:solidFill>
                  <a:srgbClr val="666666"/>
                </a:solidFill>
                <a:latin typeface="Microsoft Yahei" charset="-122"/>
              </a:rPr>
              <a:t>10×10</a:t>
            </a:r>
            <a:r>
              <a:rPr lang="zh-CN" altLang="en-US" dirty="0">
                <a:solidFill>
                  <a:srgbClr val="666666"/>
                </a:solidFill>
                <a:latin typeface="Microsoft Yahei" charset="-122"/>
              </a:rPr>
              <a:t>个像素值相连，那么权值数据为</a:t>
            </a:r>
            <a:r>
              <a:rPr lang="en-US" altLang="zh-CN" dirty="0">
                <a:solidFill>
                  <a:srgbClr val="666666"/>
                </a:solidFill>
                <a:latin typeface="Microsoft Yahei" charset="-122"/>
              </a:rPr>
              <a:t>10</a:t>
            </a:r>
            <a:r>
              <a:rPr lang="en-US" altLang="zh-CN" baseline="30000" dirty="0">
                <a:solidFill>
                  <a:srgbClr val="666666"/>
                </a:solidFill>
                <a:latin typeface="Microsoft Yahei" charset="-122"/>
              </a:rPr>
              <a:t>6</a:t>
            </a:r>
            <a:r>
              <a:rPr lang="en-US" altLang="zh-CN" dirty="0">
                <a:solidFill>
                  <a:srgbClr val="666666"/>
                </a:solidFill>
                <a:latin typeface="Microsoft Yahei" charset="-122"/>
              </a:rPr>
              <a:t>×100</a:t>
            </a:r>
            <a:r>
              <a:rPr lang="zh-CN" altLang="en-US" dirty="0">
                <a:solidFill>
                  <a:srgbClr val="666666"/>
                </a:solidFill>
                <a:latin typeface="Microsoft Yahei" charset="-122"/>
              </a:rPr>
              <a:t>个参数，减少为原来的万分之一？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5149" y="1370523"/>
            <a:ext cx="8521700" cy="31877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2057400" y="4865286"/>
            <a:ext cx="7696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i="1" dirty="0">
                <a:solidFill>
                  <a:srgbClr val="1124FF"/>
                </a:solidFill>
                <a:latin typeface="Helvetica" charset="0"/>
              </a:rPr>
              <a:t>模仿人的眼睛，想想看，我们在看东西的时候，目光是聚焦在一个相对很小的局部的。</a:t>
            </a:r>
            <a:endParaRPr lang="zh-CN" altLang="en-US" b="1" i="1" dirty="0">
              <a:solidFill>
                <a:srgbClr val="1124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784190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卷积神经网络 </a:t>
            </a:r>
            <a:r>
              <a:rPr lang="en-US" altLang="zh-CN"/>
              <a:t>–</a:t>
            </a:r>
            <a:r>
              <a:rPr lang="zh-CN" altLang="en-US"/>
              <a:t> 权值共享</a:t>
            </a:r>
            <a:endParaRPr lang="zh-CN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1602483" y="4217950"/>
            <a:ext cx="845184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>
                <a:solidFill>
                  <a:srgbClr val="666666"/>
                </a:solidFill>
                <a:latin typeface="Microsoft Yahei" charset="-122"/>
              </a:rPr>
              <a:t>假如</a:t>
            </a:r>
            <a:r>
              <a:rPr lang="zh-CN" altLang="en-US">
                <a:solidFill>
                  <a:srgbClr val="FF0000"/>
                </a:solidFill>
                <a:latin typeface="Microsoft Yahei" charset="-122"/>
              </a:rPr>
              <a:t>每个神经元只和</a:t>
            </a:r>
            <a:r>
              <a:rPr lang="en-US" altLang="zh-CN">
                <a:solidFill>
                  <a:srgbClr val="FF0000"/>
                </a:solidFill>
                <a:latin typeface="Microsoft Yahei" charset="-122"/>
              </a:rPr>
              <a:t>10×10</a:t>
            </a:r>
            <a:r>
              <a:rPr lang="zh-CN" altLang="en-US">
                <a:solidFill>
                  <a:srgbClr val="FF0000"/>
                </a:solidFill>
                <a:latin typeface="Microsoft Yahei" charset="-122"/>
              </a:rPr>
              <a:t>个像素值相连（有</a:t>
            </a:r>
            <a:r>
              <a:rPr lang="en-US" altLang="zh-CN">
                <a:solidFill>
                  <a:srgbClr val="FF0000"/>
                </a:solidFill>
                <a:latin typeface="Microsoft Yahei" charset="-122"/>
              </a:rPr>
              <a:t>100</a:t>
            </a:r>
            <a:r>
              <a:rPr lang="zh-CN" altLang="en-US">
                <a:solidFill>
                  <a:srgbClr val="FF0000"/>
                </a:solidFill>
                <a:latin typeface="Microsoft Yahei" charset="-122"/>
              </a:rPr>
              <a:t>个参数）</a:t>
            </a:r>
            <a:r>
              <a:rPr lang="zh-CN" altLang="en-US">
                <a:solidFill>
                  <a:srgbClr val="666666"/>
                </a:solidFill>
                <a:latin typeface="Microsoft Yahei" charset="-122"/>
              </a:rPr>
              <a:t>，那么权值数据为</a:t>
            </a:r>
            <a:r>
              <a:rPr lang="en-US" altLang="zh-CN">
                <a:solidFill>
                  <a:srgbClr val="666666"/>
                </a:solidFill>
                <a:latin typeface="Microsoft Yahei" charset="-122"/>
              </a:rPr>
              <a:t>1000000×100</a:t>
            </a:r>
            <a:r>
              <a:rPr lang="zh-CN" altLang="en-US">
                <a:solidFill>
                  <a:srgbClr val="666666"/>
                </a:solidFill>
                <a:latin typeface="Microsoft Yahei" charset="-122"/>
              </a:rPr>
              <a:t>个参数，减少为原来的万分之一。</a:t>
            </a:r>
            <a:r>
              <a:rPr lang="en-US" altLang="zh-CN">
                <a:solidFill>
                  <a:srgbClr val="666666"/>
                </a:solidFill>
                <a:latin typeface="Microsoft Yahei" charset="-122"/>
              </a:rPr>
              <a:t>--</a:t>
            </a:r>
            <a:r>
              <a:rPr lang="zh-CN" altLang="en-US">
                <a:solidFill>
                  <a:srgbClr val="666666"/>
                </a:solidFill>
                <a:latin typeface="Microsoft Yahei" charset="-122"/>
              </a:rPr>
              <a:t> </a:t>
            </a:r>
            <a:r>
              <a:rPr lang="zh-CN" altLang="en-US">
                <a:solidFill>
                  <a:srgbClr val="FF0000"/>
                </a:solidFill>
                <a:latin typeface="Microsoft Yahei" charset="-122"/>
              </a:rPr>
              <a:t>依然太多！</a:t>
            </a:r>
            <a:endParaRPr lang="zh-CN" altLang="en-US">
              <a:solidFill>
                <a:srgbClr val="FF0000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3206" y="902433"/>
            <a:ext cx="5157197" cy="3188802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1602480" y="4888487"/>
            <a:ext cx="812337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333333"/>
                </a:solidFill>
                <a:latin typeface="+mn-ea"/>
              </a:rPr>
              <a:t>如果我们</a:t>
            </a:r>
            <a:r>
              <a:rPr lang="zh-CN" altLang="en-US" dirty="0">
                <a:solidFill>
                  <a:srgbClr val="FF0000"/>
                </a:solidFill>
                <a:latin typeface="+mn-ea"/>
              </a:rPr>
              <a:t>每个神经元</a:t>
            </a:r>
            <a:r>
              <a:rPr lang="zh-CN" altLang="en-US" dirty="0">
                <a:solidFill>
                  <a:srgbClr val="333333"/>
                </a:solidFill>
                <a:latin typeface="+mn-ea"/>
              </a:rPr>
              <a:t>这</a:t>
            </a:r>
            <a:r>
              <a:rPr lang="en-US" altLang="zh-CN" dirty="0">
                <a:solidFill>
                  <a:srgbClr val="333333"/>
                </a:solidFill>
                <a:latin typeface="+mn-ea"/>
              </a:rPr>
              <a:t>100</a:t>
            </a:r>
            <a:r>
              <a:rPr lang="zh-CN" altLang="en-US" dirty="0">
                <a:solidFill>
                  <a:srgbClr val="333333"/>
                </a:solidFill>
                <a:latin typeface="+mn-ea"/>
              </a:rPr>
              <a:t>个参数是相同的呢？也就是说</a:t>
            </a:r>
            <a:r>
              <a:rPr lang="zh-CN" altLang="en-US" dirty="0">
                <a:solidFill>
                  <a:srgbClr val="FF0000"/>
                </a:solidFill>
                <a:latin typeface="+mn-ea"/>
              </a:rPr>
              <a:t>所有神经元用的是同一个卷积核去卷积图像</a:t>
            </a:r>
            <a:r>
              <a:rPr lang="zh-CN" altLang="en-US" dirty="0">
                <a:solidFill>
                  <a:srgbClr val="333333"/>
                </a:solidFill>
                <a:latin typeface="+mn-ea"/>
              </a:rPr>
              <a:t>。</a:t>
            </a:r>
            <a:r>
              <a:rPr lang="zh-CN" altLang="en-US" dirty="0"/>
              <a:t>不管隐层的神经元个数有多少，</a:t>
            </a:r>
            <a:r>
              <a:rPr lang="zh-CN" altLang="en-US" dirty="0">
                <a:solidFill>
                  <a:srgbClr val="FF0000"/>
                </a:solidFill>
              </a:rPr>
              <a:t>两层间的连接只有</a:t>
            </a:r>
            <a:r>
              <a:rPr lang="en-US" altLang="zh-CN" dirty="0">
                <a:solidFill>
                  <a:srgbClr val="FF0000"/>
                </a:solidFill>
              </a:rPr>
              <a:t>100</a:t>
            </a:r>
            <a:r>
              <a:rPr lang="zh-CN" altLang="en-US" dirty="0">
                <a:solidFill>
                  <a:srgbClr val="FF0000"/>
                </a:solidFill>
              </a:rPr>
              <a:t>个参数！</a:t>
            </a:r>
            <a:r>
              <a:rPr lang="en-US" altLang="zh-CN" dirty="0"/>
              <a:t>--</a:t>
            </a:r>
            <a:r>
              <a:rPr lang="zh-CN" altLang="en-US" dirty="0"/>
              <a:t> </a:t>
            </a:r>
            <a:r>
              <a:rPr lang="zh-CN" altLang="en-US" dirty="0">
                <a:solidFill>
                  <a:srgbClr val="FF0000"/>
                </a:solidFill>
              </a:rPr>
              <a:t>权值共享。          </a:t>
            </a:r>
            <a:endParaRPr lang="zh-CN" altLang="en-US" dirty="0">
              <a:solidFill>
                <a:srgbClr val="FF0000"/>
              </a:solidFill>
              <a:latin typeface="+mn-ea"/>
            </a:endParaRPr>
          </a:p>
        </p:txBody>
      </p:sp>
      <p:grpSp>
        <p:nvGrpSpPr>
          <p:cNvPr id="6" name="组 5"/>
          <p:cNvGrpSpPr/>
          <p:nvPr/>
        </p:nvGrpSpPr>
        <p:grpSpPr>
          <a:xfrm>
            <a:off x="4800600" y="5486403"/>
            <a:ext cx="2209800" cy="992393"/>
            <a:chOff x="2743200" y="5791200"/>
            <a:chExt cx="2438400" cy="1143000"/>
          </a:xfrm>
        </p:grpSpPr>
        <p:sp>
          <p:nvSpPr>
            <p:cNvPr id="7" name="object 20"/>
            <p:cNvSpPr/>
            <p:nvPr/>
          </p:nvSpPr>
          <p:spPr>
            <a:xfrm>
              <a:off x="2743200" y="5791200"/>
              <a:ext cx="2438400" cy="1143000"/>
            </a:xfrm>
            <a:custGeom>
              <a:avLst/>
              <a:gdLst/>
              <a:ahLst/>
              <a:cxnLst/>
              <a:rect l="l" t="t" r="r" b="b"/>
              <a:pathLst>
                <a:path w="4750435" h="1428115">
                  <a:moveTo>
                    <a:pt x="2520696" y="287020"/>
                  </a:moveTo>
                  <a:lnTo>
                    <a:pt x="3252597" y="0"/>
                  </a:lnTo>
                  <a:lnTo>
                    <a:pt x="3194304" y="381914"/>
                  </a:lnTo>
                  <a:lnTo>
                    <a:pt x="3960114" y="209677"/>
                  </a:lnTo>
                  <a:lnTo>
                    <a:pt x="3602354" y="431838"/>
                  </a:lnTo>
                  <a:lnTo>
                    <a:pt x="4750308" y="439305"/>
                  </a:lnTo>
                  <a:lnTo>
                    <a:pt x="3735324" y="621576"/>
                  </a:lnTo>
                  <a:lnTo>
                    <a:pt x="4018026" y="746391"/>
                  </a:lnTo>
                  <a:lnTo>
                    <a:pt x="3602354" y="813816"/>
                  </a:lnTo>
                  <a:lnTo>
                    <a:pt x="4151503" y="1033437"/>
                  </a:lnTo>
                  <a:lnTo>
                    <a:pt x="3219704" y="948690"/>
                  </a:lnTo>
                  <a:lnTo>
                    <a:pt x="3286125" y="1148334"/>
                  </a:lnTo>
                  <a:lnTo>
                    <a:pt x="2678684" y="1053477"/>
                  </a:lnTo>
                  <a:lnTo>
                    <a:pt x="2553716" y="1245654"/>
                  </a:lnTo>
                  <a:lnTo>
                    <a:pt x="2171065" y="1148334"/>
                  </a:lnTo>
                  <a:lnTo>
                    <a:pt x="1913382" y="1303172"/>
                  </a:lnTo>
                  <a:lnTo>
                    <a:pt x="1655317" y="1198257"/>
                  </a:lnTo>
                  <a:lnTo>
                    <a:pt x="1081405" y="1427988"/>
                  </a:lnTo>
                  <a:lnTo>
                    <a:pt x="1056767" y="1205852"/>
                  </a:lnTo>
                  <a:lnTo>
                    <a:pt x="282600" y="1178420"/>
                  </a:lnTo>
                  <a:lnTo>
                    <a:pt x="732332" y="1016114"/>
                  </a:lnTo>
                  <a:lnTo>
                    <a:pt x="0" y="851306"/>
                  </a:lnTo>
                  <a:lnTo>
                    <a:pt x="865390" y="766356"/>
                  </a:lnTo>
                  <a:lnTo>
                    <a:pt x="257746" y="546735"/>
                  </a:lnTo>
                  <a:lnTo>
                    <a:pt x="1181480" y="516788"/>
                  </a:lnTo>
                  <a:lnTo>
                    <a:pt x="990091" y="239649"/>
                  </a:lnTo>
                  <a:lnTo>
                    <a:pt x="1880362" y="421919"/>
                  </a:lnTo>
                  <a:lnTo>
                    <a:pt x="2138045" y="124714"/>
                  </a:lnTo>
                  <a:lnTo>
                    <a:pt x="2520696" y="287020"/>
                  </a:lnTo>
                  <a:close/>
                </a:path>
              </a:pathLst>
            </a:custGeom>
            <a:solidFill>
              <a:srgbClr val="FFFF00"/>
            </a:solidFill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矩形 4"/>
            <p:cNvSpPr/>
            <p:nvPr/>
          </p:nvSpPr>
          <p:spPr>
            <a:xfrm>
              <a:off x="3247697" y="6083085"/>
              <a:ext cx="1143000" cy="6735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600" b="1">
                  <a:solidFill>
                    <a:srgbClr val="333333"/>
                  </a:solidFill>
                  <a:latin typeface="Arial" charset="0"/>
                </a:rPr>
                <a:t>只提取了一种特征</a:t>
              </a:r>
              <a:endParaRPr lang="zh-CN" altLang="en-US" sz="1600" b="1"/>
            </a:p>
          </p:txBody>
        </p:sp>
      </p:grpSp>
      <p:sp>
        <p:nvSpPr>
          <p:cNvPr id="8" name="矩形 7"/>
          <p:cNvSpPr/>
          <p:nvPr/>
        </p:nvSpPr>
        <p:spPr>
          <a:xfrm>
            <a:off x="7239003" y="1035905"/>
            <a:ext cx="3245713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rgbClr val="333333"/>
                </a:solidFill>
                <a:latin typeface="Helvetica" charset="0"/>
              </a:rPr>
              <a:t>形象地说，就如同某个神经中枢中的神经细胞，它们的结构、功能是相同的，甚至是可以互相替代的。也就是，在卷积神经网中，同一个卷积核内，</a:t>
            </a:r>
            <a:r>
              <a:rPr lang="zh-CN" altLang="en-US" sz="2000" b="1" dirty="0">
                <a:solidFill>
                  <a:srgbClr val="FF0000"/>
                </a:solidFill>
                <a:latin typeface="Helvetica" charset="0"/>
              </a:rPr>
              <a:t>所有的神经元的权值是相同的</a:t>
            </a:r>
            <a:r>
              <a:rPr lang="zh-CN" altLang="en-US" sz="2000" b="1" dirty="0">
                <a:solidFill>
                  <a:srgbClr val="333333"/>
                </a:solidFill>
                <a:latin typeface="Helvetica" charset="0"/>
              </a:rPr>
              <a:t>，从而大大减少需要训练的参数。</a:t>
            </a:r>
            <a:endParaRPr lang="zh-CN" altLang="en-US" sz="2000" b="1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75594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卷积神经网络 </a:t>
            </a:r>
            <a:r>
              <a:rPr lang="en-US" altLang="zh-CN"/>
              <a:t>–</a:t>
            </a:r>
            <a:r>
              <a:rPr lang="zh-CN" altLang="en-US"/>
              <a:t> 权值共享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3206" y="902433"/>
            <a:ext cx="5157197" cy="3188802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1670713" y="4419600"/>
            <a:ext cx="8777427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zh-CN" altLang="en-US" dirty="0">
                <a:solidFill>
                  <a:srgbClr val="333333"/>
                </a:solidFill>
                <a:latin typeface="microsoft yahei" charset="-122"/>
              </a:rPr>
              <a:t>这意味着这一个隐藏层的所有神经元都是</a:t>
            </a:r>
            <a:r>
              <a:rPr lang="zh-CN" altLang="en-US" dirty="0">
                <a:solidFill>
                  <a:srgbClr val="FF0000"/>
                </a:solidFill>
                <a:latin typeface="microsoft yahei" charset="-122"/>
              </a:rPr>
              <a:t>检测同一个特征</a:t>
            </a:r>
            <a:r>
              <a:rPr lang="zh-CN" altLang="en-US" dirty="0">
                <a:solidFill>
                  <a:srgbClr val="333333"/>
                </a:solidFill>
                <a:latin typeface="microsoft yahei" charset="-122"/>
              </a:rPr>
              <a:t>，只不过它们位于图片的不同位置而已。比如是某个局部感知域学到的用来识别一个图片中的猫的轮廓。</a:t>
            </a:r>
            <a:endParaRPr lang="en-US" altLang="zh-CN" dirty="0">
              <a:solidFill>
                <a:srgbClr val="333333"/>
              </a:solidFill>
              <a:latin typeface="microsoft yahei" charset="-122"/>
            </a:endParaRPr>
          </a:p>
          <a:p>
            <a:pPr marL="285750" indent="-285750">
              <a:buFont typeface="Arial" charset="0"/>
              <a:buChar char="•"/>
            </a:pPr>
            <a:r>
              <a:rPr lang="zh-CN" altLang="en-US" dirty="0">
                <a:solidFill>
                  <a:srgbClr val="333333"/>
                </a:solidFill>
                <a:latin typeface="microsoft yahei" charset="-122"/>
              </a:rPr>
              <a:t>那么预测的时候不管个轮廓是在哪个位置，它都会被某个对应的局部感知域检测到。</a:t>
            </a:r>
            <a:endParaRPr lang="en-US" altLang="zh-CN" dirty="0">
              <a:solidFill>
                <a:srgbClr val="333333"/>
              </a:solidFill>
              <a:latin typeface="microsoft yahei" charset="-122"/>
            </a:endParaRPr>
          </a:p>
          <a:p>
            <a:pPr marL="285750" indent="-285750">
              <a:buFont typeface="Arial" charset="0"/>
              <a:buChar char="•"/>
            </a:pPr>
            <a:r>
              <a:rPr lang="zh-CN" altLang="en-US" dirty="0">
                <a:solidFill>
                  <a:srgbClr val="333333"/>
                </a:solidFill>
                <a:latin typeface="microsoft yahei" charset="-122"/>
              </a:rPr>
              <a:t>更抽象一点，卷积网络能很好的</a:t>
            </a:r>
            <a:r>
              <a:rPr lang="zh-CN" altLang="en-US" dirty="0">
                <a:solidFill>
                  <a:srgbClr val="FF0000"/>
                </a:solidFill>
                <a:latin typeface="microsoft yahei" charset="-122"/>
              </a:rPr>
              <a:t>适应图片的位置变化</a:t>
            </a:r>
            <a:r>
              <a:rPr lang="zh-CN" altLang="en-US" dirty="0">
                <a:solidFill>
                  <a:srgbClr val="333333"/>
                </a:solidFill>
                <a:latin typeface="microsoft yahei" charset="-122"/>
              </a:rPr>
              <a:t>：把图片中的猫稍微移动一下位置，它仍然知道这是一只猫。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3404819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卷积神经网络 </a:t>
            </a:r>
            <a:r>
              <a:rPr lang="en-US" altLang="zh-CN"/>
              <a:t>–</a:t>
            </a:r>
            <a:r>
              <a:rPr lang="zh-CN" altLang="en-US"/>
              <a:t> 特征映射</a:t>
            </a:r>
            <a:r>
              <a:rPr lang="en-US" altLang="zh-CN"/>
              <a:t>(feature map)</a:t>
            </a:r>
            <a:endParaRPr lang="en-US" dirty="0"/>
          </a:p>
        </p:txBody>
      </p:sp>
      <p:sp>
        <p:nvSpPr>
          <p:cNvPr id="15" name="矩形 14"/>
          <p:cNvSpPr/>
          <p:nvPr/>
        </p:nvSpPr>
        <p:spPr>
          <a:xfrm>
            <a:off x="1602480" y="3883486"/>
            <a:ext cx="411252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>
                <a:solidFill>
                  <a:srgbClr val="FF0000"/>
                </a:solidFill>
              </a:rPr>
              <a:t>需要提取多种特征！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0" y="1098970"/>
            <a:ext cx="6599394" cy="2711450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1595308" y="4418211"/>
            <a:ext cx="898932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zh-CN" altLang="en-US" dirty="0"/>
              <a:t>使用多个滤波器（</a:t>
            </a:r>
            <a:r>
              <a:rPr lang="en-US" altLang="zh-CN" dirty="0"/>
              <a:t>filter</a:t>
            </a:r>
            <a:r>
              <a:rPr lang="zh-CN" altLang="en-US" dirty="0"/>
              <a:t>）！每个</a:t>
            </a:r>
            <a:r>
              <a:rPr lang="en-US" altLang="zh-CN" dirty="0"/>
              <a:t>filter</a:t>
            </a:r>
            <a:r>
              <a:rPr lang="zh-CN" altLang="en-US" dirty="0"/>
              <a:t>提取不同的特征。轮廓，鼻子，眼睛</a:t>
            </a:r>
            <a:r>
              <a:rPr lang="mr-IN" altLang="zh-CN" dirty="0"/>
              <a:t>…</a:t>
            </a:r>
            <a:r>
              <a:rPr lang="en-US" altLang="zh-CN" dirty="0"/>
              <a:t>.</a:t>
            </a:r>
          </a:p>
          <a:p>
            <a:pPr marL="342900" indent="-342900">
              <a:buFont typeface="Arial" charset="0"/>
              <a:buChar char="•"/>
            </a:pPr>
            <a:r>
              <a:rPr lang="zh-CN" altLang="en-US" dirty="0"/>
              <a:t>假设加到</a:t>
            </a:r>
            <a:r>
              <a:rPr lang="en-US" altLang="zh-CN" dirty="0"/>
              <a:t>100</a:t>
            </a:r>
            <a:r>
              <a:rPr lang="zh-CN" altLang="en-US" dirty="0"/>
              <a:t>种滤波器，每种滤波器的参数不一样，表示提取出输入图像的不同特征。 </a:t>
            </a:r>
            <a:endParaRPr lang="en-US" altLang="zh-CN" dirty="0"/>
          </a:p>
          <a:p>
            <a:pPr marL="342900" indent="-342900">
              <a:buFont typeface="Arial" charset="0"/>
              <a:buChar char="•"/>
            </a:pPr>
            <a:r>
              <a:rPr lang="en-US" altLang="zh-CN" dirty="0"/>
              <a:t>100</a:t>
            </a:r>
            <a:r>
              <a:rPr lang="zh-CN" altLang="en-US" dirty="0"/>
              <a:t>种卷积核 </a:t>
            </a:r>
            <a:r>
              <a:rPr lang="en-US" altLang="zh-CN" dirty="0"/>
              <a:t>x</a:t>
            </a:r>
            <a:r>
              <a:rPr lang="zh-CN" altLang="en-US" dirty="0"/>
              <a:t> 每种卷积核共享</a:t>
            </a:r>
            <a:r>
              <a:rPr lang="en-US" altLang="zh-CN" dirty="0"/>
              <a:t>100</a:t>
            </a:r>
            <a:r>
              <a:rPr lang="zh-CN" altLang="en-US" dirty="0"/>
              <a:t>个参数</a:t>
            </a:r>
            <a:r>
              <a:rPr lang="en-US" altLang="zh-CN" dirty="0"/>
              <a:t>=100x100=10K</a:t>
            </a:r>
            <a:r>
              <a:rPr lang="zh-CN" altLang="en-US" dirty="0"/>
              <a:t>，也就是</a:t>
            </a:r>
            <a:r>
              <a:rPr lang="en-US" altLang="zh-CN" dirty="0"/>
              <a:t>1</a:t>
            </a:r>
            <a:r>
              <a:rPr lang="zh-CN" altLang="en-US" dirty="0"/>
              <a:t>万个参数。</a:t>
            </a:r>
            <a:endParaRPr lang="en-US" altLang="zh-CN" dirty="0"/>
          </a:p>
          <a:p>
            <a:pPr marL="342900" indent="-342900">
              <a:buFont typeface="Arial" charset="0"/>
              <a:buChar char="•"/>
            </a:pPr>
            <a:r>
              <a:rPr lang="zh-CN" altLang="en-US" dirty="0"/>
              <a:t>每种滤波器去卷积图像就得到对图像的</a:t>
            </a:r>
            <a:r>
              <a:rPr lang="zh-CN" altLang="en-US" dirty="0">
                <a:solidFill>
                  <a:srgbClr val="FF0000"/>
                </a:solidFill>
              </a:rPr>
              <a:t>不同特征</a:t>
            </a:r>
            <a:r>
              <a:rPr lang="zh-CN" altLang="en-US" dirty="0"/>
              <a:t>的反映，称之为</a:t>
            </a:r>
            <a:r>
              <a:rPr lang="en-US" altLang="zh-CN" dirty="0"/>
              <a:t>Feature Map</a:t>
            </a:r>
            <a:r>
              <a:rPr lang="zh-CN" altLang="en-US" dirty="0"/>
              <a:t>。</a:t>
            </a:r>
            <a:endParaRPr lang="en-US" altLang="zh-CN" dirty="0"/>
          </a:p>
          <a:p>
            <a:pPr marL="342900" indent="-342900">
              <a:buFont typeface="Arial" charset="0"/>
              <a:buChar char="•"/>
            </a:pPr>
            <a:r>
              <a:rPr lang="en-US" altLang="zh-CN" dirty="0"/>
              <a:t>100</a:t>
            </a:r>
            <a:r>
              <a:rPr lang="zh-CN" altLang="en-US" dirty="0"/>
              <a:t>种卷积核就有</a:t>
            </a:r>
            <a:r>
              <a:rPr lang="en-US" altLang="zh-CN" dirty="0"/>
              <a:t>100</a:t>
            </a:r>
            <a:r>
              <a:rPr lang="zh-CN" altLang="en-US" dirty="0"/>
              <a:t>个</a:t>
            </a:r>
            <a:r>
              <a:rPr lang="en-US" altLang="zh-CN" dirty="0"/>
              <a:t>Feature Map</a:t>
            </a:r>
            <a:r>
              <a:rPr lang="zh-CN" altLang="en-US" dirty="0"/>
              <a:t>，这</a:t>
            </a:r>
            <a:r>
              <a:rPr lang="en-US" altLang="zh-CN" dirty="0"/>
              <a:t>100</a:t>
            </a:r>
            <a:r>
              <a:rPr lang="zh-CN" altLang="en-US" dirty="0"/>
              <a:t>个</a:t>
            </a:r>
            <a:r>
              <a:rPr lang="en-US" altLang="zh-CN" dirty="0"/>
              <a:t>Feature Map</a:t>
            </a:r>
            <a:r>
              <a:rPr lang="zh-CN" altLang="en-US" dirty="0"/>
              <a:t>就组成了一层神经元。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2448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卷积神经网络 </a:t>
            </a:r>
            <a:r>
              <a:rPr lang="en-US" altLang="zh-CN"/>
              <a:t>–</a:t>
            </a:r>
            <a:r>
              <a:rPr lang="zh-CN" altLang="en-US"/>
              <a:t> 卷积层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5" t="1818" r="1474" b="1818"/>
          <a:stretch/>
        </p:blipFill>
        <p:spPr>
          <a:xfrm>
            <a:off x="1828799" y="1981200"/>
            <a:ext cx="8153401" cy="40386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1735077" y="947190"/>
            <a:ext cx="818437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>
                <a:solidFill>
                  <a:srgbClr val="444444"/>
                </a:solidFill>
                <a:latin typeface="Droid Serif" charset="0"/>
              </a:rPr>
              <a:t>卷积的</a:t>
            </a:r>
            <a:r>
              <a:rPr lang="zh-CN" altLang="en-US" sz="2000" b="1">
                <a:solidFill>
                  <a:srgbClr val="FF0000"/>
                </a:solidFill>
                <a:latin typeface="Droid Serif" charset="0"/>
              </a:rPr>
              <a:t>主要目的</a:t>
            </a:r>
            <a:r>
              <a:rPr lang="zh-CN" altLang="en-US" sz="2000" b="1">
                <a:solidFill>
                  <a:srgbClr val="444444"/>
                </a:solidFill>
                <a:latin typeface="Droid Serif" charset="0"/>
              </a:rPr>
              <a:t>是为了从输入图像中提取特征。卷积可以通过从输入的一小块数据中学到图像的特征，并可以保留像素间的</a:t>
            </a:r>
            <a:r>
              <a:rPr lang="zh-CN" altLang="en-US" sz="2000" b="1">
                <a:solidFill>
                  <a:srgbClr val="FF0000"/>
                </a:solidFill>
                <a:latin typeface="Droid Serif" charset="0"/>
              </a:rPr>
              <a:t>空间关系</a:t>
            </a:r>
            <a:r>
              <a:rPr lang="zh-CN" altLang="en-US" sz="2000" b="1">
                <a:solidFill>
                  <a:srgbClr val="444444"/>
                </a:solidFill>
                <a:latin typeface="Droid Serif" charset="0"/>
              </a:rPr>
              <a:t>。</a:t>
            </a:r>
            <a:endParaRPr lang="zh-CN" altLang="en-US" sz="2000" b="1"/>
          </a:p>
        </p:txBody>
      </p:sp>
    </p:spTree>
    <p:extLst>
      <p:ext uri="{BB962C8B-B14F-4D97-AF65-F5344CB8AC3E}">
        <p14:creationId xmlns:p14="http://schemas.microsoft.com/office/powerpoint/2010/main" val="2660056487"/>
      </p:ext>
    </p:extLst>
  </p:cSld>
  <p:clrMapOvr>
    <a:masterClrMapping/>
  </p:clrMapOvr>
  <p:extLst mod="1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卷积神经网络 </a:t>
            </a:r>
            <a:r>
              <a:rPr lang="en-US" altLang="zh-CN"/>
              <a:t>–</a:t>
            </a:r>
            <a:r>
              <a:rPr lang="zh-CN" altLang="en-US"/>
              <a:t> 卷积层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1066800"/>
            <a:ext cx="8742066" cy="441960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6324600" y="914400"/>
            <a:ext cx="4824248" cy="1395794"/>
            <a:chOff x="738352" y="4941849"/>
            <a:chExt cx="4824248" cy="1395794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38352" y="4941849"/>
              <a:ext cx="1861058" cy="1395794"/>
            </a:xfrm>
            <a:prstGeom prst="rect">
              <a:avLst/>
            </a:prstGeom>
          </p:spPr>
        </p:pic>
        <p:sp>
          <p:nvSpPr>
            <p:cNvPr id="7" name="圆角矩形标注 6"/>
            <p:cNvSpPr/>
            <p:nvPr/>
          </p:nvSpPr>
          <p:spPr>
            <a:xfrm>
              <a:off x="2667000" y="5486400"/>
              <a:ext cx="2895600" cy="685800"/>
            </a:xfrm>
            <a:prstGeom prst="wedgeRoundRectCallout">
              <a:avLst>
                <a:gd name="adj1" fmla="val -66751"/>
                <a:gd name="adj2" fmla="val -80029"/>
                <a:gd name="adj3" fmla="val 16667"/>
              </a:avLst>
            </a:prstGeom>
            <a:noFill/>
            <a:ln w="9525" cap="flat" cmpd="sng" algn="ctr">
              <a:solidFill>
                <a:srgbClr val="7030A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3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rgbClr val="7030A0"/>
                  </a:solidFill>
                </a:rPr>
                <a:t>下一层神经元个数是多少？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4219607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 mod="1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卷积神经网络 </a:t>
            </a:r>
            <a:r>
              <a:rPr lang="en-US" altLang="zh-CN"/>
              <a:t>–</a:t>
            </a:r>
            <a:r>
              <a:rPr lang="zh-CN" altLang="en-US"/>
              <a:t> 卷积层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08"/>
          <a:stretch/>
        </p:blipFill>
        <p:spPr>
          <a:xfrm>
            <a:off x="1550894" y="1143000"/>
            <a:ext cx="8431306" cy="4308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48396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卷积神经网络 </a:t>
            </a:r>
            <a:r>
              <a:rPr lang="en-US" altLang="zh-CN"/>
              <a:t>–</a:t>
            </a:r>
            <a:r>
              <a:rPr lang="zh-CN" altLang="en-US"/>
              <a:t> 卷积层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66"/>
          <a:stretch/>
        </p:blipFill>
        <p:spPr>
          <a:xfrm>
            <a:off x="1707286" y="1143003"/>
            <a:ext cx="8351114" cy="4252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2410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本章内容</a:t>
            </a:r>
            <a:endParaRPr lang="zh-CN" altLang="en-US" dirty="0"/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98324896"/>
              </p:ext>
            </p:extLst>
          </p:nvPr>
        </p:nvGraphicFramePr>
        <p:xfrm>
          <a:off x="347663" y="1158875"/>
          <a:ext cx="11488737" cy="49307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707386400"/>
      </p:ext>
    </p:extLst>
  </p:cSld>
  <p:clrMapOvr>
    <a:masterClrMapping/>
  </p:clrMapOvr>
  <p:extLst mod="1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卷积神经网络 </a:t>
            </a:r>
            <a:r>
              <a:rPr lang="en-US" altLang="zh-CN"/>
              <a:t>–</a:t>
            </a:r>
            <a:r>
              <a:rPr lang="zh-CN" altLang="en-US"/>
              <a:t> 卷积层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0403" y="914400"/>
            <a:ext cx="5189279" cy="2667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0403" y="3581401"/>
            <a:ext cx="5189279" cy="266700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533400" y="1828800"/>
            <a:ext cx="2209800" cy="2819400"/>
            <a:chOff x="662152" y="4941849"/>
            <a:chExt cx="2209800" cy="2819400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38352" y="4941849"/>
              <a:ext cx="1861058" cy="1395794"/>
            </a:xfrm>
            <a:prstGeom prst="rect">
              <a:avLst/>
            </a:prstGeom>
          </p:spPr>
        </p:pic>
        <p:sp>
          <p:nvSpPr>
            <p:cNvPr id="7" name="圆角矩形标注 6"/>
            <p:cNvSpPr/>
            <p:nvPr/>
          </p:nvSpPr>
          <p:spPr>
            <a:xfrm>
              <a:off x="662152" y="7075449"/>
              <a:ext cx="2209800" cy="685800"/>
            </a:xfrm>
            <a:prstGeom prst="wedgeRoundRectCallout">
              <a:avLst>
                <a:gd name="adj1" fmla="val -9352"/>
                <a:gd name="adj2" fmla="val -172578"/>
                <a:gd name="adj3" fmla="val 16667"/>
              </a:avLst>
            </a:prstGeom>
            <a:noFill/>
            <a:ln w="9525" cap="flat" cmpd="sng" algn="ctr">
              <a:solidFill>
                <a:srgbClr val="7030A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3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rgbClr val="7030A0"/>
                  </a:solidFill>
                </a:rPr>
                <a:t>这样做卷积有没有什么问题？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280357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 mod="1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卷积神经网络 </a:t>
            </a:r>
            <a:r>
              <a:rPr lang="en-US" altLang="zh-CN"/>
              <a:t>–</a:t>
            </a:r>
            <a:r>
              <a:rPr lang="zh-CN" altLang="en-US"/>
              <a:t> 卷积层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284" y="1219200"/>
            <a:ext cx="8312150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17697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卷积神经网络 </a:t>
            </a:r>
            <a:r>
              <a:rPr lang="en-US" altLang="zh-CN"/>
              <a:t>–</a:t>
            </a:r>
            <a:r>
              <a:rPr lang="zh-CN" altLang="en-US"/>
              <a:t> 卷积层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7286" y="1143000"/>
            <a:ext cx="8509000" cy="425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33395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卷积神经网络 </a:t>
            </a:r>
            <a:r>
              <a:rPr lang="en-US" altLang="zh-CN"/>
              <a:t>–</a:t>
            </a:r>
            <a:r>
              <a:rPr lang="zh-CN" altLang="en-US"/>
              <a:t> 卷积层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7289" y="1143000"/>
            <a:ext cx="8475133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81194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卷积层：学到的特征 </a:t>
            </a:r>
            <a:r>
              <a:rPr lang="en-US" altLang="zh-CN"/>
              <a:t>Feature</a:t>
            </a:r>
            <a:endParaRPr 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6054" y="990600"/>
            <a:ext cx="8859895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115459"/>
      </p:ext>
    </p:extLst>
  </p:cSld>
  <p:clrMapOvr>
    <a:masterClrMapping/>
  </p:clrMapOvr>
  <p:extLst mod="1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卷积神经网络 </a:t>
            </a:r>
            <a:r>
              <a:rPr lang="en-US" altLang="zh-CN"/>
              <a:t>–</a:t>
            </a:r>
            <a:r>
              <a:rPr lang="zh-CN" altLang="en-US"/>
              <a:t> 卷积层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7286" y="990600"/>
            <a:ext cx="5080000" cy="3810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6805574" y="1008891"/>
            <a:ext cx="3347314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zh-CN" altLang="en-US" sz="2000" dirty="0">
                <a:solidFill>
                  <a:srgbClr val="333333"/>
                </a:solidFill>
                <a:latin typeface="microsoft yahei" charset="-122"/>
              </a:rPr>
              <a:t>这</a:t>
            </a:r>
            <a:r>
              <a:rPr lang="en-US" altLang="zh-CN" sz="2000" dirty="0">
                <a:solidFill>
                  <a:srgbClr val="333333"/>
                </a:solidFill>
                <a:latin typeface="microsoft yahei" charset="-122"/>
              </a:rPr>
              <a:t>20</a:t>
            </a:r>
            <a:r>
              <a:rPr lang="zh-CN" altLang="en-US" sz="2000" dirty="0">
                <a:solidFill>
                  <a:srgbClr val="333333"/>
                </a:solidFill>
                <a:latin typeface="microsoft yahei" charset="-122"/>
              </a:rPr>
              <a:t>个图片对应了</a:t>
            </a:r>
            <a:r>
              <a:rPr lang="en-US" altLang="zh-CN" sz="2000" dirty="0">
                <a:solidFill>
                  <a:srgbClr val="333333"/>
                </a:solidFill>
                <a:latin typeface="microsoft yahei" charset="-122"/>
              </a:rPr>
              <a:t>20</a:t>
            </a:r>
            <a:r>
              <a:rPr lang="zh-CN" altLang="en-US" sz="2000" dirty="0">
                <a:solidFill>
                  <a:srgbClr val="333333"/>
                </a:solidFill>
                <a:latin typeface="microsoft yahei" charset="-122"/>
              </a:rPr>
              <a:t>个不同的特征映射。</a:t>
            </a:r>
            <a:endParaRPr lang="en-US" altLang="zh-CN" sz="2000" dirty="0">
              <a:solidFill>
                <a:srgbClr val="333333"/>
              </a:solidFill>
              <a:latin typeface="microsoft yahei" charset="-122"/>
            </a:endParaRPr>
          </a:p>
          <a:p>
            <a:pPr marL="285750" indent="-285750">
              <a:buFont typeface="Arial" charset="0"/>
              <a:buChar char="•"/>
            </a:pPr>
            <a:r>
              <a:rPr lang="zh-CN" altLang="en-US" sz="2000" dirty="0">
                <a:solidFill>
                  <a:srgbClr val="333333"/>
                </a:solidFill>
                <a:latin typeface="microsoft yahei" charset="-122"/>
              </a:rPr>
              <a:t>每个映射是一个</a:t>
            </a:r>
            <a:r>
              <a:rPr lang="en-US" altLang="zh-CN" sz="2000" dirty="0">
                <a:solidFill>
                  <a:srgbClr val="333333"/>
                </a:solidFill>
                <a:latin typeface="microsoft yahei" charset="-122"/>
              </a:rPr>
              <a:t>5×5</a:t>
            </a:r>
            <a:r>
              <a:rPr lang="zh-CN" altLang="en-US" sz="2000" dirty="0">
                <a:solidFill>
                  <a:srgbClr val="333333"/>
                </a:solidFill>
                <a:latin typeface="microsoft yahei" charset="-122"/>
              </a:rPr>
              <a:t>的图像，对应于局部感知域的</a:t>
            </a:r>
            <a:r>
              <a:rPr lang="en-US" altLang="zh-CN" sz="2000" dirty="0">
                <a:solidFill>
                  <a:srgbClr val="333333"/>
                </a:solidFill>
                <a:latin typeface="microsoft yahei" charset="-122"/>
              </a:rPr>
              <a:t>5×5</a:t>
            </a:r>
            <a:r>
              <a:rPr lang="zh-CN" altLang="en-US" sz="2000" dirty="0">
                <a:solidFill>
                  <a:srgbClr val="333333"/>
                </a:solidFill>
                <a:latin typeface="microsoft yahei" charset="-122"/>
              </a:rPr>
              <a:t>个权重。</a:t>
            </a:r>
            <a:endParaRPr lang="en-US" altLang="zh-CN" sz="2000" dirty="0">
              <a:solidFill>
                <a:srgbClr val="333333"/>
              </a:solidFill>
              <a:latin typeface="microsoft yahei" charset="-122"/>
            </a:endParaRPr>
          </a:p>
          <a:p>
            <a:pPr marL="285750" indent="-285750">
              <a:buFont typeface="Arial" charset="0"/>
              <a:buChar char="•"/>
            </a:pPr>
            <a:r>
              <a:rPr lang="zh-CN" altLang="en-US" sz="2000" dirty="0">
                <a:solidFill>
                  <a:srgbClr val="333333"/>
                </a:solidFill>
                <a:latin typeface="microsoft yahei" charset="-122"/>
              </a:rPr>
              <a:t>颜色越白</a:t>
            </a:r>
            <a:r>
              <a:rPr lang="en-US" altLang="zh-CN" sz="2000" dirty="0">
                <a:solidFill>
                  <a:srgbClr val="333333"/>
                </a:solidFill>
                <a:latin typeface="microsoft yahei" charset="-122"/>
              </a:rPr>
              <a:t>(</a:t>
            </a:r>
            <a:r>
              <a:rPr lang="zh-CN" altLang="en-US" sz="2000" dirty="0">
                <a:solidFill>
                  <a:srgbClr val="333333"/>
                </a:solidFill>
                <a:latin typeface="microsoft yahei" charset="-122"/>
              </a:rPr>
              <a:t>浅</a:t>
            </a:r>
            <a:r>
              <a:rPr lang="en-US" altLang="zh-CN" sz="2000" dirty="0">
                <a:solidFill>
                  <a:srgbClr val="333333"/>
                </a:solidFill>
                <a:latin typeface="microsoft yahei" charset="-122"/>
              </a:rPr>
              <a:t>)</a:t>
            </a:r>
            <a:r>
              <a:rPr lang="zh-CN" altLang="en-US" sz="2000" dirty="0">
                <a:solidFill>
                  <a:srgbClr val="333333"/>
                </a:solidFill>
                <a:latin typeface="microsoft yahei" charset="-122"/>
              </a:rPr>
              <a:t>说明权值越小</a:t>
            </a:r>
            <a:r>
              <a:rPr lang="en-US" altLang="zh-CN" sz="2000" dirty="0">
                <a:solidFill>
                  <a:srgbClr val="333333"/>
                </a:solidFill>
                <a:latin typeface="microsoft yahei" charset="-122"/>
              </a:rPr>
              <a:t>(</a:t>
            </a:r>
            <a:r>
              <a:rPr lang="zh-CN" altLang="en-US" sz="2000" dirty="0">
                <a:solidFill>
                  <a:srgbClr val="333333"/>
                </a:solidFill>
                <a:latin typeface="microsoft yahei" charset="-122"/>
              </a:rPr>
              <a:t>一般都是负的</a:t>
            </a:r>
            <a:r>
              <a:rPr lang="en-US" altLang="zh-CN" sz="2000" dirty="0">
                <a:solidFill>
                  <a:srgbClr val="333333"/>
                </a:solidFill>
                <a:latin typeface="microsoft yahei" charset="-122"/>
              </a:rPr>
              <a:t>)</a:t>
            </a:r>
            <a:r>
              <a:rPr lang="zh-CN" altLang="en-US" sz="2000" dirty="0">
                <a:solidFill>
                  <a:srgbClr val="333333"/>
                </a:solidFill>
                <a:latin typeface="microsoft yahei" charset="-122"/>
              </a:rPr>
              <a:t>，因此对应像素对于识别这个特征越</a:t>
            </a:r>
            <a:r>
              <a:rPr lang="zh-CN" altLang="en-US" sz="2000" dirty="0">
                <a:solidFill>
                  <a:srgbClr val="FF0000"/>
                </a:solidFill>
                <a:latin typeface="microsoft yahei" charset="-122"/>
              </a:rPr>
              <a:t>不重要</a:t>
            </a:r>
            <a:r>
              <a:rPr lang="zh-CN" altLang="en-US" sz="2000" dirty="0">
                <a:solidFill>
                  <a:srgbClr val="333333"/>
                </a:solidFill>
                <a:latin typeface="microsoft yahei" charset="-122"/>
              </a:rPr>
              <a:t>。颜色越深</a:t>
            </a:r>
            <a:r>
              <a:rPr lang="en-US" altLang="zh-CN" sz="2000" dirty="0">
                <a:solidFill>
                  <a:srgbClr val="333333"/>
                </a:solidFill>
                <a:latin typeface="microsoft yahei" charset="-122"/>
              </a:rPr>
              <a:t>(</a:t>
            </a:r>
            <a:r>
              <a:rPr lang="zh-CN" altLang="en-US" sz="2000" dirty="0">
                <a:solidFill>
                  <a:srgbClr val="333333"/>
                </a:solidFill>
                <a:latin typeface="microsoft yahei" charset="-122"/>
              </a:rPr>
              <a:t>黑</a:t>
            </a:r>
            <a:r>
              <a:rPr lang="en-US" altLang="zh-CN" sz="2000" dirty="0">
                <a:solidFill>
                  <a:srgbClr val="333333"/>
                </a:solidFill>
                <a:latin typeface="microsoft yahei" charset="-122"/>
              </a:rPr>
              <a:t>)</a:t>
            </a:r>
            <a:r>
              <a:rPr lang="zh-CN" altLang="en-US" sz="2000" dirty="0">
                <a:solidFill>
                  <a:srgbClr val="333333"/>
                </a:solidFill>
                <a:latin typeface="microsoft yahei" charset="-122"/>
              </a:rPr>
              <a:t>说明权值越大，对应的像素</a:t>
            </a:r>
            <a:r>
              <a:rPr lang="zh-CN" altLang="en-US" sz="2000" dirty="0">
                <a:solidFill>
                  <a:srgbClr val="FF0000"/>
                </a:solidFill>
                <a:latin typeface="microsoft yahei" charset="-122"/>
              </a:rPr>
              <a:t>越重要</a:t>
            </a:r>
            <a:r>
              <a:rPr lang="zh-CN" altLang="en-US" sz="2000" dirty="0">
                <a:solidFill>
                  <a:srgbClr val="333333"/>
                </a:solidFill>
                <a:latin typeface="microsoft yahei" charset="-122"/>
              </a:rPr>
              <a:t>。</a:t>
            </a:r>
            <a:endParaRPr lang="zh-CN" altLang="en-US" sz="2000" dirty="0"/>
          </a:p>
        </p:txBody>
      </p:sp>
      <p:sp>
        <p:nvSpPr>
          <p:cNvPr id="6" name="矩形 5"/>
          <p:cNvSpPr/>
          <p:nvPr/>
        </p:nvSpPr>
        <p:spPr>
          <a:xfrm>
            <a:off x="1707286" y="4816207"/>
            <a:ext cx="858642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333333"/>
                </a:solidFill>
                <a:latin typeface="microsoft yahei" charset="-122"/>
              </a:rPr>
              <a:t>那么我们可以从这些特征映射里得出什么结论呢？很显然这里包含了非随机的空间结构。这说明我们的网络学到了一些空间结构。</a:t>
            </a:r>
            <a:r>
              <a:rPr lang="zh-CN" altLang="en-US" b="1" dirty="0">
                <a:solidFill>
                  <a:srgbClr val="FF0000"/>
                </a:solidFill>
                <a:latin typeface="microsoft yahei" charset="-122"/>
              </a:rPr>
              <a:t>但是，也很难说它具体学到了哪些特征</a:t>
            </a:r>
            <a:r>
              <a:rPr lang="en-US" altLang="zh-CN" b="1" dirty="0">
                <a:solidFill>
                  <a:srgbClr val="FF0000"/>
                </a:solidFill>
                <a:latin typeface="microsoft yahei" charset="-122"/>
              </a:rPr>
              <a:t>!!!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4420210" y="5715675"/>
            <a:ext cx="7009790" cy="646331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333333"/>
                </a:solidFill>
                <a:latin typeface="microsoft yahei" charset="-122"/>
              </a:rPr>
              <a:t>有很多研究工作尝试理解机器到底学到了什么样的特征。</a:t>
            </a:r>
            <a:endParaRPr lang="en-US" altLang="zh-CN" dirty="0">
              <a:solidFill>
                <a:srgbClr val="333333"/>
              </a:solidFill>
              <a:latin typeface="microsoft yahei" charset="-122"/>
            </a:endParaRPr>
          </a:p>
          <a:p>
            <a:r>
              <a:rPr lang="zh-CN" altLang="en-US" dirty="0">
                <a:solidFill>
                  <a:srgbClr val="333333"/>
                </a:solidFill>
                <a:latin typeface="microsoft yahei" charset="-122"/>
              </a:rPr>
              <a:t>如：</a:t>
            </a:r>
            <a:r>
              <a:rPr lang="en-US" altLang="zh-CN" dirty="0">
                <a:hlinkClick r:id="rId5"/>
              </a:rPr>
              <a:t>Visualizing and Understanding Convolutional Networks</a:t>
            </a:r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54535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  <p:extLst mod="1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循环神经网络</a:t>
            </a:r>
            <a:r>
              <a:rPr lang="en-US" altLang="zh-CN"/>
              <a:t>(Recurrent</a:t>
            </a:r>
            <a:r>
              <a:rPr lang="zh-CN" altLang="en-US"/>
              <a:t> </a:t>
            </a:r>
            <a:r>
              <a:rPr lang="en-US" altLang="zh-CN"/>
              <a:t>Neural</a:t>
            </a:r>
            <a:r>
              <a:rPr lang="zh-CN" altLang="en-US"/>
              <a:t> </a:t>
            </a:r>
            <a:r>
              <a:rPr lang="en-US" altLang="zh-CN"/>
              <a:t>Networks)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altLang="zh-CN" sz="2800" b="1" dirty="0">
                <a:solidFill>
                  <a:srgbClr val="0070C0"/>
                </a:solidFill>
              </a:rPr>
              <a:t>NLP,</a:t>
            </a:r>
            <a:r>
              <a:rPr lang="zh-CN" altLang="en-US" sz="2800" b="1" dirty="0">
                <a:solidFill>
                  <a:srgbClr val="0070C0"/>
                </a:solidFill>
              </a:rPr>
              <a:t> </a:t>
            </a:r>
            <a:r>
              <a:rPr lang="en-US" altLang="zh-CN" sz="2800" b="1" dirty="0" err="1">
                <a:solidFill>
                  <a:srgbClr val="0070C0"/>
                </a:solidFill>
              </a:rPr>
              <a:t>Chatbot</a:t>
            </a:r>
            <a:r>
              <a:rPr lang="en-US" altLang="zh-CN" sz="2800" b="1" dirty="0">
                <a:solidFill>
                  <a:srgbClr val="0070C0"/>
                </a:solidFill>
              </a:rPr>
              <a:t>,</a:t>
            </a:r>
            <a:r>
              <a:rPr lang="zh-CN" altLang="en-US" sz="2800" b="1" dirty="0">
                <a:solidFill>
                  <a:srgbClr val="0070C0"/>
                </a:solidFill>
              </a:rPr>
              <a:t> </a:t>
            </a:r>
            <a:r>
              <a:rPr lang="en-US" altLang="zh-CN" sz="2800" b="1" dirty="0">
                <a:solidFill>
                  <a:srgbClr val="0070C0"/>
                </a:solidFill>
              </a:rPr>
              <a:t>translation</a:t>
            </a:r>
            <a:r>
              <a:rPr lang="mr-IN" altLang="zh-CN" sz="2800" b="1" dirty="0">
                <a:solidFill>
                  <a:srgbClr val="0070C0"/>
                </a:solidFill>
              </a:rPr>
              <a:t>…</a:t>
            </a:r>
            <a:endParaRPr lang="zh-CN" altLang="en-US" sz="2000" b="1" dirty="0">
              <a:solidFill>
                <a:srgbClr val="0070C0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685800" y="1771471"/>
            <a:ext cx="10287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/>
              <a:t>RNN </a:t>
            </a:r>
            <a:r>
              <a:rPr lang="zh-CN" altLang="en-US" sz="2400" dirty="0"/>
              <a:t>的结构不同于 </a:t>
            </a:r>
            <a:r>
              <a:rPr lang="en-US" altLang="zh-CN" sz="2400" dirty="0"/>
              <a:t>MLP </a:t>
            </a:r>
            <a:r>
              <a:rPr lang="zh-CN" altLang="en-US" sz="2400" dirty="0"/>
              <a:t>，</a:t>
            </a:r>
            <a:r>
              <a:rPr lang="zh-CN" altLang="en-US" sz="2400" dirty="0">
                <a:solidFill>
                  <a:srgbClr val="FF0000"/>
                </a:solidFill>
              </a:rPr>
              <a:t>输入层与来自序列中上一元素隐层的信号共同作用到当前的隐藏层</a:t>
            </a:r>
            <a:r>
              <a:rPr lang="zh-CN" altLang="en-US" sz="2400" dirty="0"/>
              <a:t>。</a:t>
            </a:r>
            <a:endParaRPr lang="en-US" altLang="zh-CN" sz="2400" dirty="0"/>
          </a:p>
          <a:p>
            <a:r>
              <a:rPr lang="en-US" altLang="zh-CN" sz="2400" dirty="0"/>
              <a:t>BPTT:</a:t>
            </a:r>
            <a:r>
              <a:rPr lang="zh-CN" altLang="en-US" sz="2400" dirty="0"/>
              <a:t> </a:t>
            </a:r>
            <a:r>
              <a:rPr lang="en-US" altLang="zh-CN" sz="2400" dirty="0"/>
              <a:t>Backpropagation Through Time</a:t>
            </a:r>
            <a:endParaRPr lang="zh-CN" altLang="en-US" sz="24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9240" y="2971800"/>
            <a:ext cx="3996266" cy="28194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7703" y="3352800"/>
            <a:ext cx="5127375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548944"/>
      </p:ext>
    </p:extLst>
  </p:cSld>
  <p:clrMapOvr>
    <a:masterClrMapping/>
  </p:clrMapOvr>
  <p:transition spd="slow">
    <p:push dir="u"/>
  </p:transition>
  <p:extLst mod="1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Example Application</a:t>
            </a:r>
            <a:endParaRPr lang="zh-TW" altLang="en-US" dirty="0"/>
          </a:p>
        </p:txBody>
      </p:sp>
      <p:cxnSp>
        <p:nvCxnSpPr>
          <p:cNvPr id="4" name="直線單箭頭接點 3"/>
          <p:cNvCxnSpPr/>
          <p:nvPr/>
        </p:nvCxnSpPr>
        <p:spPr>
          <a:xfrm rot="16200000">
            <a:off x="8832563" y="2461641"/>
            <a:ext cx="65565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線單箭頭接點 4"/>
          <p:cNvCxnSpPr/>
          <p:nvPr/>
        </p:nvCxnSpPr>
        <p:spPr>
          <a:xfrm rot="16200000">
            <a:off x="7185576" y="2429290"/>
            <a:ext cx="64900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群組 5"/>
          <p:cNvGrpSpPr/>
          <p:nvPr/>
        </p:nvGrpSpPr>
        <p:grpSpPr>
          <a:xfrm>
            <a:off x="7320499" y="5683875"/>
            <a:ext cx="342900" cy="461962"/>
            <a:chOff x="1882729" y="2137119"/>
            <a:chExt cx="342900" cy="461962"/>
          </a:xfrm>
        </p:grpSpPr>
        <p:sp>
          <p:nvSpPr>
            <p:cNvPr id="7" name="矩形 6"/>
            <p:cNvSpPr/>
            <p:nvPr/>
          </p:nvSpPr>
          <p:spPr>
            <a:xfrm>
              <a:off x="1882729" y="2232369"/>
              <a:ext cx="342900" cy="3429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aphicFrame>
          <p:nvGraphicFramePr>
            <p:cNvPr id="8" name="Object 12"/>
            <p:cNvGraphicFramePr>
              <a:graphicFrameLocks noChangeAspect="1"/>
            </p:cNvGraphicFramePr>
            <p:nvPr>
              <p:extLst/>
            </p:nvPr>
          </p:nvGraphicFramePr>
          <p:xfrm>
            <a:off x="1895428" y="2137119"/>
            <a:ext cx="325438" cy="4619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610" name="方程式" r:id="rId3" imgW="152280" imgH="215640" progId="Equation.3">
                    <p:embed/>
                  </p:oleObj>
                </mc:Choice>
                <mc:Fallback>
                  <p:oleObj name="方程式" r:id="rId3" imgW="152280" imgH="215640" progId="Equation.3">
                    <p:embed/>
                    <p:pic>
                      <p:nvPicPr>
                        <p:cNvPr id="8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95428" y="2137119"/>
                          <a:ext cx="325438" cy="46196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9" name="群組 8"/>
          <p:cNvGrpSpPr/>
          <p:nvPr/>
        </p:nvGrpSpPr>
        <p:grpSpPr>
          <a:xfrm>
            <a:off x="8927763" y="5715001"/>
            <a:ext cx="376238" cy="461963"/>
            <a:chOff x="1876911" y="2719848"/>
            <a:chExt cx="376238" cy="461963"/>
          </a:xfrm>
        </p:grpSpPr>
        <p:sp>
          <p:nvSpPr>
            <p:cNvPr id="10" name="矩形 9"/>
            <p:cNvSpPr/>
            <p:nvPr/>
          </p:nvSpPr>
          <p:spPr>
            <a:xfrm>
              <a:off x="1876911" y="2802698"/>
              <a:ext cx="342900" cy="3429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aphicFrame>
          <p:nvGraphicFramePr>
            <p:cNvPr id="11" name="Object 12"/>
            <p:cNvGraphicFramePr>
              <a:graphicFrameLocks noChangeAspect="1"/>
            </p:cNvGraphicFramePr>
            <p:nvPr>
              <p:extLst/>
            </p:nvPr>
          </p:nvGraphicFramePr>
          <p:xfrm>
            <a:off x="1900724" y="2719848"/>
            <a:ext cx="352425" cy="4619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611" name="方程式" r:id="rId5" imgW="164880" imgH="215640" progId="Equation.3">
                    <p:embed/>
                  </p:oleObj>
                </mc:Choice>
                <mc:Fallback>
                  <p:oleObj name="方程式" r:id="rId5" imgW="164880" imgH="215640" progId="Equation.3">
                    <p:embed/>
                    <p:pic>
                      <p:nvPicPr>
                        <p:cNvPr id="11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00724" y="2719848"/>
                          <a:ext cx="352425" cy="46196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2" name="橢圓 11"/>
          <p:cNvSpPr/>
          <p:nvPr/>
        </p:nvSpPr>
        <p:spPr>
          <a:xfrm rot="16200000">
            <a:off x="7256675" y="4107211"/>
            <a:ext cx="574158" cy="57415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橢圓 12"/>
          <p:cNvSpPr/>
          <p:nvPr/>
        </p:nvSpPr>
        <p:spPr>
          <a:xfrm rot="16200000">
            <a:off x="8804370" y="4147522"/>
            <a:ext cx="574158" cy="57415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橢圓 13"/>
          <p:cNvSpPr/>
          <p:nvPr/>
        </p:nvSpPr>
        <p:spPr>
          <a:xfrm rot="16200000">
            <a:off x="7223001" y="2429290"/>
            <a:ext cx="574158" cy="57415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橢圓 14"/>
          <p:cNvSpPr/>
          <p:nvPr/>
        </p:nvSpPr>
        <p:spPr>
          <a:xfrm rot="16200000">
            <a:off x="8795677" y="2439396"/>
            <a:ext cx="574158" cy="57415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6" name="群組 15"/>
          <p:cNvGrpSpPr/>
          <p:nvPr/>
        </p:nvGrpSpPr>
        <p:grpSpPr>
          <a:xfrm rot="16200000">
            <a:off x="7797747" y="4412990"/>
            <a:ext cx="1037222" cy="1638300"/>
            <a:chOff x="1013669" y="3459098"/>
            <a:chExt cx="1588876" cy="1638300"/>
          </a:xfrm>
        </p:grpSpPr>
        <p:cxnSp>
          <p:nvCxnSpPr>
            <p:cNvPr id="17" name="直線單箭頭接點 16"/>
            <p:cNvCxnSpPr/>
            <p:nvPr/>
          </p:nvCxnSpPr>
          <p:spPr>
            <a:xfrm flipV="1">
              <a:off x="1013669" y="3507292"/>
              <a:ext cx="1574937" cy="15851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群組 17"/>
            <p:cNvGrpSpPr/>
            <p:nvPr/>
          </p:nvGrpSpPr>
          <p:grpSpPr>
            <a:xfrm>
              <a:off x="1025705" y="3459098"/>
              <a:ext cx="1576840" cy="1638300"/>
              <a:chOff x="1025705" y="3459098"/>
              <a:chExt cx="1576840" cy="1638300"/>
            </a:xfrm>
          </p:grpSpPr>
          <p:cxnSp>
            <p:nvCxnSpPr>
              <p:cNvPr id="19" name="直線單箭頭接點 18"/>
              <p:cNvCxnSpPr/>
              <p:nvPr/>
            </p:nvCxnSpPr>
            <p:spPr>
              <a:xfrm>
                <a:off x="1048081" y="3459098"/>
                <a:ext cx="1548874" cy="16089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線單箭頭接點 19"/>
              <p:cNvCxnSpPr/>
              <p:nvPr/>
            </p:nvCxnSpPr>
            <p:spPr>
              <a:xfrm flipV="1">
                <a:off x="1025705" y="50973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線單箭頭接點 20"/>
              <p:cNvCxnSpPr/>
              <p:nvPr/>
            </p:nvCxnSpPr>
            <p:spPr>
              <a:xfrm flipV="1">
                <a:off x="1025705" y="34590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aphicFrame>
        <p:nvGraphicFramePr>
          <p:cNvPr id="22" name="Object 12"/>
          <p:cNvGraphicFramePr>
            <a:graphicFrameLocks noChangeAspect="1"/>
          </p:cNvGraphicFramePr>
          <p:nvPr>
            <p:extLst/>
          </p:nvPr>
        </p:nvGraphicFramePr>
        <p:xfrm>
          <a:off x="8970683" y="1562088"/>
          <a:ext cx="379412" cy="46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12" name="方程式" r:id="rId7" imgW="177480" imgH="215640" progId="Equation.3">
                  <p:embed/>
                </p:oleObj>
              </mc:Choice>
              <mc:Fallback>
                <p:oleObj name="方程式" r:id="rId7" imgW="177480" imgH="215640" progId="Equation.3">
                  <p:embed/>
                  <p:pic>
                    <p:nvPicPr>
                      <p:cNvPr id="22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70683" y="1562088"/>
                        <a:ext cx="379412" cy="4619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12"/>
          <p:cNvGraphicFramePr>
            <a:graphicFrameLocks noChangeAspect="1"/>
          </p:cNvGraphicFramePr>
          <p:nvPr>
            <p:extLst/>
          </p:nvPr>
        </p:nvGraphicFramePr>
        <p:xfrm>
          <a:off x="7387222" y="1565504"/>
          <a:ext cx="352425" cy="46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13" name="方程式" r:id="rId9" imgW="164880" imgH="215640" progId="Equation.3">
                  <p:embed/>
                </p:oleObj>
              </mc:Choice>
              <mc:Fallback>
                <p:oleObj name="方程式" r:id="rId9" imgW="164880" imgH="215640" progId="Equation.3">
                  <p:embed/>
                  <p:pic>
                    <p:nvPicPr>
                      <p:cNvPr id="23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87222" y="1565504"/>
                        <a:ext cx="352425" cy="4619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0" name="群組 29"/>
          <p:cNvGrpSpPr/>
          <p:nvPr/>
        </p:nvGrpSpPr>
        <p:grpSpPr>
          <a:xfrm rot="16200000">
            <a:off x="7797747" y="2750465"/>
            <a:ext cx="1037222" cy="1638300"/>
            <a:chOff x="1013669" y="3459098"/>
            <a:chExt cx="1588876" cy="1638300"/>
          </a:xfrm>
        </p:grpSpPr>
        <p:cxnSp>
          <p:nvCxnSpPr>
            <p:cNvPr id="31" name="直線單箭頭接點 30"/>
            <p:cNvCxnSpPr/>
            <p:nvPr/>
          </p:nvCxnSpPr>
          <p:spPr>
            <a:xfrm flipV="1">
              <a:off x="1013669" y="3507292"/>
              <a:ext cx="1574937" cy="15851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2" name="群組 31"/>
            <p:cNvGrpSpPr/>
            <p:nvPr/>
          </p:nvGrpSpPr>
          <p:grpSpPr>
            <a:xfrm>
              <a:off x="1025705" y="3459098"/>
              <a:ext cx="1576840" cy="1638300"/>
              <a:chOff x="1025705" y="3459098"/>
              <a:chExt cx="1576840" cy="1638300"/>
            </a:xfrm>
          </p:grpSpPr>
          <p:cxnSp>
            <p:nvCxnSpPr>
              <p:cNvPr id="33" name="直線單箭頭接點 32"/>
              <p:cNvCxnSpPr/>
              <p:nvPr/>
            </p:nvCxnSpPr>
            <p:spPr>
              <a:xfrm>
                <a:off x="1048081" y="3459098"/>
                <a:ext cx="1548874" cy="16089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線單箭頭接點 33"/>
              <p:cNvCxnSpPr/>
              <p:nvPr/>
            </p:nvCxnSpPr>
            <p:spPr>
              <a:xfrm flipV="1">
                <a:off x="1025705" y="50973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線單箭頭接點 34"/>
              <p:cNvCxnSpPr/>
              <p:nvPr/>
            </p:nvCxnSpPr>
            <p:spPr>
              <a:xfrm flipV="1">
                <a:off x="1025705" y="34590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0" name="手繪多邊形 39"/>
          <p:cNvSpPr/>
          <p:nvPr/>
        </p:nvSpPr>
        <p:spPr>
          <a:xfrm>
            <a:off x="7300507" y="2538619"/>
            <a:ext cx="419147" cy="365492"/>
          </a:xfrm>
          <a:custGeom>
            <a:avLst/>
            <a:gdLst>
              <a:gd name="connsiteX0" fmla="*/ 0 w 838200"/>
              <a:gd name="connsiteY0" fmla="*/ 619836 h 619836"/>
              <a:gd name="connsiteX1" fmla="*/ 361950 w 838200"/>
              <a:gd name="connsiteY1" fmla="*/ 486486 h 619836"/>
              <a:gd name="connsiteX2" fmla="*/ 457200 w 838200"/>
              <a:gd name="connsiteY2" fmla="*/ 257886 h 619836"/>
              <a:gd name="connsiteX3" fmla="*/ 552450 w 838200"/>
              <a:gd name="connsiteY3" fmla="*/ 29286 h 619836"/>
              <a:gd name="connsiteX4" fmla="*/ 838200 w 838200"/>
              <a:gd name="connsiteY4" fmla="*/ 10236 h 619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8200" h="619836">
                <a:moveTo>
                  <a:pt x="0" y="619836"/>
                </a:moveTo>
                <a:cubicBezTo>
                  <a:pt x="142875" y="583323"/>
                  <a:pt x="285750" y="546811"/>
                  <a:pt x="361950" y="486486"/>
                </a:cubicBezTo>
                <a:cubicBezTo>
                  <a:pt x="438150" y="426161"/>
                  <a:pt x="457200" y="257886"/>
                  <a:pt x="457200" y="257886"/>
                </a:cubicBezTo>
                <a:cubicBezTo>
                  <a:pt x="488950" y="181686"/>
                  <a:pt x="488950" y="70561"/>
                  <a:pt x="552450" y="29286"/>
                </a:cubicBezTo>
                <a:cubicBezTo>
                  <a:pt x="615950" y="-11989"/>
                  <a:pt x="727075" y="-877"/>
                  <a:pt x="838200" y="10236"/>
                </a:cubicBez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手繪多邊形 40"/>
          <p:cNvSpPr/>
          <p:nvPr/>
        </p:nvSpPr>
        <p:spPr>
          <a:xfrm>
            <a:off x="8884855" y="2556677"/>
            <a:ext cx="419147" cy="365492"/>
          </a:xfrm>
          <a:custGeom>
            <a:avLst/>
            <a:gdLst>
              <a:gd name="connsiteX0" fmla="*/ 0 w 838200"/>
              <a:gd name="connsiteY0" fmla="*/ 619836 h 619836"/>
              <a:gd name="connsiteX1" fmla="*/ 361950 w 838200"/>
              <a:gd name="connsiteY1" fmla="*/ 486486 h 619836"/>
              <a:gd name="connsiteX2" fmla="*/ 457200 w 838200"/>
              <a:gd name="connsiteY2" fmla="*/ 257886 h 619836"/>
              <a:gd name="connsiteX3" fmla="*/ 552450 w 838200"/>
              <a:gd name="connsiteY3" fmla="*/ 29286 h 619836"/>
              <a:gd name="connsiteX4" fmla="*/ 838200 w 838200"/>
              <a:gd name="connsiteY4" fmla="*/ 10236 h 619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8200" h="619836">
                <a:moveTo>
                  <a:pt x="0" y="619836"/>
                </a:moveTo>
                <a:cubicBezTo>
                  <a:pt x="142875" y="583323"/>
                  <a:pt x="285750" y="546811"/>
                  <a:pt x="361950" y="486486"/>
                </a:cubicBezTo>
                <a:cubicBezTo>
                  <a:pt x="438150" y="426161"/>
                  <a:pt x="457200" y="257886"/>
                  <a:pt x="457200" y="257886"/>
                </a:cubicBezTo>
                <a:cubicBezTo>
                  <a:pt x="488950" y="181686"/>
                  <a:pt x="488950" y="70561"/>
                  <a:pt x="552450" y="29286"/>
                </a:cubicBezTo>
                <a:cubicBezTo>
                  <a:pt x="615950" y="-11989"/>
                  <a:pt x="727075" y="-877"/>
                  <a:pt x="838200" y="10236"/>
                </a:cubicBez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手繪多邊形 41"/>
          <p:cNvSpPr/>
          <p:nvPr/>
        </p:nvSpPr>
        <p:spPr>
          <a:xfrm>
            <a:off x="8904506" y="4241552"/>
            <a:ext cx="419147" cy="365492"/>
          </a:xfrm>
          <a:custGeom>
            <a:avLst/>
            <a:gdLst>
              <a:gd name="connsiteX0" fmla="*/ 0 w 838200"/>
              <a:gd name="connsiteY0" fmla="*/ 619836 h 619836"/>
              <a:gd name="connsiteX1" fmla="*/ 361950 w 838200"/>
              <a:gd name="connsiteY1" fmla="*/ 486486 h 619836"/>
              <a:gd name="connsiteX2" fmla="*/ 457200 w 838200"/>
              <a:gd name="connsiteY2" fmla="*/ 257886 h 619836"/>
              <a:gd name="connsiteX3" fmla="*/ 552450 w 838200"/>
              <a:gd name="connsiteY3" fmla="*/ 29286 h 619836"/>
              <a:gd name="connsiteX4" fmla="*/ 838200 w 838200"/>
              <a:gd name="connsiteY4" fmla="*/ 10236 h 619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8200" h="619836">
                <a:moveTo>
                  <a:pt x="0" y="619836"/>
                </a:moveTo>
                <a:cubicBezTo>
                  <a:pt x="142875" y="583323"/>
                  <a:pt x="285750" y="546811"/>
                  <a:pt x="361950" y="486486"/>
                </a:cubicBezTo>
                <a:cubicBezTo>
                  <a:pt x="438150" y="426161"/>
                  <a:pt x="457200" y="257886"/>
                  <a:pt x="457200" y="257886"/>
                </a:cubicBezTo>
                <a:cubicBezTo>
                  <a:pt x="488950" y="181686"/>
                  <a:pt x="488950" y="70561"/>
                  <a:pt x="552450" y="29286"/>
                </a:cubicBezTo>
                <a:cubicBezTo>
                  <a:pt x="615950" y="-11989"/>
                  <a:pt x="727075" y="-877"/>
                  <a:pt x="838200" y="10236"/>
                </a:cubicBez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" name="手繪多邊形 42"/>
          <p:cNvSpPr/>
          <p:nvPr/>
        </p:nvSpPr>
        <p:spPr>
          <a:xfrm>
            <a:off x="7333199" y="4220425"/>
            <a:ext cx="419147" cy="365492"/>
          </a:xfrm>
          <a:custGeom>
            <a:avLst/>
            <a:gdLst>
              <a:gd name="connsiteX0" fmla="*/ 0 w 838200"/>
              <a:gd name="connsiteY0" fmla="*/ 619836 h 619836"/>
              <a:gd name="connsiteX1" fmla="*/ 361950 w 838200"/>
              <a:gd name="connsiteY1" fmla="*/ 486486 h 619836"/>
              <a:gd name="connsiteX2" fmla="*/ 457200 w 838200"/>
              <a:gd name="connsiteY2" fmla="*/ 257886 h 619836"/>
              <a:gd name="connsiteX3" fmla="*/ 552450 w 838200"/>
              <a:gd name="connsiteY3" fmla="*/ 29286 h 619836"/>
              <a:gd name="connsiteX4" fmla="*/ 838200 w 838200"/>
              <a:gd name="connsiteY4" fmla="*/ 10236 h 619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8200" h="619836">
                <a:moveTo>
                  <a:pt x="0" y="619836"/>
                </a:moveTo>
                <a:cubicBezTo>
                  <a:pt x="142875" y="583323"/>
                  <a:pt x="285750" y="546811"/>
                  <a:pt x="361950" y="486486"/>
                </a:cubicBezTo>
                <a:cubicBezTo>
                  <a:pt x="438150" y="426161"/>
                  <a:pt x="457200" y="257886"/>
                  <a:pt x="457200" y="257886"/>
                </a:cubicBezTo>
                <a:cubicBezTo>
                  <a:pt x="488950" y="181686"/>
                  <a:pt x="488950" y="70561"/>
                  <a:pt x="552450" y="29286"/>
                </a:cubicBezTo>
                <a:cubicBezTo>
                  <a:pt x="615950" y="-11989"/>
                  <a:pt x="727075" y="-877"/>
                  <a:pt x="838200" y="10236"/>
                </a:cubicBez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7" name="矩形 46"/>
          <p:cNvSpPr/>
          <p:nvPr/>
        </p:nvSpPr>
        <p:spPr>
          <a:xfrm>
            <a:off x="5066863" y="5683875"/>
            <a:ext cx="103342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solidFill>
                  <a:srgbClr val="FF0000"/>
                </a:solidFill>
              </a:rPr>
              <a:t>Taipei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  <p:sp>
        <p:nvSpPr>
          <p:cNvPr id="48" name="向右箭號 47"/>
          <p:cNvSpPr/>
          <p:nvPr/>
        </p:nvSpPr>
        <p:spPr>
          <a:xfrm>
            <a:off x="6124100" y="5779125"/>
            <a:ext cx="868614" cy="3978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9" name="矩形 48"/>
          <p:cNvSpPr/>
          <p:nvPr/>
        </p:nvSpPr>
        <p:spPr>
          <a:xfrm>
            <a:off x="7086462" y="5640749"/>
            <a:ext cx="2503046" cy="6280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4" name="矩形 53"/>
          <p:cNvSpPr/>
          <p:nvPr/>
        </p:nvSpPr>
        <p:spPr>
          <a:xfrm>
            <a:off x="1383545" y="1798830"/>
            <a:ext cx="558846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altLang="zh-TW" sz="2400" dirty="0"/>
              <a:t>arrive     </a:t>
            </a:r>
            <a:r>
              <a:rPr lang="en-US" altLang="zh-TW" sz="2400" dirty="0">
                <a:solidFill>
                  <a:srgbClr val="FF0000"/>
                </a:solidFill>
              </a:rPr>
              <a:t>Taipei     </a:t>
            </a:r>
            <a:r>
              <a:rPr lang="en-US" altLang="zh-TW" sz="2400" dirty="0"/>
              <a:t>on     </a:t>
            </a:r>
            <a:r>
              <a:rPr lang="en-US" altLang="zh-TW" sz="2400" dirty="0">
                <a:solidFill>
                  <a:srgbClr val="0000FF"/>
                </a:solidFill>
              </a:rPr>
              <a:t>November     2</a:t>
            </a:r>
            <a:r>
              <a:rPr lang="en-US" altLang="zh-TW" sz="2400" baseline="30000" dirty="0">
                <a:solidFill>
                  <a:srgbClr val="0000FF"/>
                </a:solidFill>
              </a:rPr>
              <a:t>nd</a:t>
            </a:r>
            <a:r>
              <a:rPr lang="en-US" altLang="zh-TW" sz="2400" dirty="0"/>
              <a:t> </a:t>
            </a:r>
            <a:endParaRPr lang="en-US" altLang="zh-TW" sz="2400" dirty="0">
              <a:solidFill>
                <a:srgbClr val="FFC000"/>
              </a:solidFill>
            </a:endParaRPr>
          </a:p>
        </p:txBody>
      </p:sp>
      <p:cxnSp>
        <p:nvCxnSpPr>
          <p:cNvPr id="55" name="直線單箭頭接點 54"/>
          <p:cNvCxnSpPr/>
          <p:nvPr/>
        </p:nvCxnSpPr>
        <p:spPr>
          <a:xfrm>
            <a:off x="2263684" y="2260638"/>
            <a:ext cx="0" cy="45083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單箭頭接點 55"/>
          <p:cNvCxnSpPr/>
          <p:nvPr/>
        </p:nvCxnSpPr>
        <p:spPr>
          <a:xfrm>
            <a:off x="3434803" y="2260638"/>
            <a:ext cx="0" cy="45083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單箭頭接點 56"/>
          <p:cNvCxnSpPr/>
          <p:nvPr/>
        </p:nvCxnSpPr>
        <p:spPr>
          <a:xfrm>
            <a:off x="4289292" y="2260638"/>
            <a:ext cx="0" cy="45083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單箭頭接點 57"/>
          <p:cNvCxnSpPr/>
          <p:nvPr/>
        </p:nvCxnSpPr>
        <p:spPr>
          <a:xfrm>
            <a:off x="5414149" y="2260638"/>
            <a:ext cx="0" cy="45083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單箭頭接點 58"/>
          <p:cNvCxnSpPr/>
          <p:nvPr/>
        </p:nvCxnSpPr>
        <p:spPr>
          <a:xfrm>
            <a:off x="6442945" y="2260638"/>
            <a:ext cx="0" cy="45083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文字方塊 59"/>
          <p:cNvSpPr txBox="1"/>
          <p:nvPr/>
        </p:nvSpPr>
        <p:spPr>
          <a:xfrm>
            <a:off x="1870737" y="2748405"/>
            <a:ext cx="936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2" algn="ctr">
              <a:defRPr/>
            </a:pPr>
            <a:r>
              <a:rPr lang="en-US" altLang="zh-TW" sz="2400" dirty="0"/>
              <a:t>other</a:t>
            </a:r>
            <a:endParaRPr lang="zh-TW" altLang="en-US" sz="2400" dirty="0"/>
          </a:p>
        </p:txBody>
      </p:sp>
      <p:sp>
        <p:nvSpPr>
          <p:cNvPr id="61" name="文字方塊 60"/>
          <p:cNvSpPr txBox="1"/>
          <p:nvPr/>
        </p:nvSpPr>
        <p:spPr>
          <a:xfrm>
            <a:off x="3829678" y="2756032"/>
            <a:ext cx="936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2" algn="ctr">
              <a:defRPr/>
            </a:pPr>
            <a:r>
              <a:rPr lang="en-US" altLang="zh-TW" sz="2400" dirty="0"/>
              <a:t>other</a:t>
            </a:r>
            <a:endParaRPr lang="zh-TW" altLang="en-US" sz="2400" dirty="0"/>
          </a:p>
        </p:txBody>
      </p:sp>
      <p:sp>
        <p:nvSpPr>
          <p:cNvPr id="62" name="文字方塊 61"/>
          <p:cNvSpPr txBox="1"/>
          <p:nvPr/>
        </p:nvSpPr>
        <p:spPr>
          <a:xfrm>
            <a:off x="3002089" y="2720785"/>
            <a:ext cx="865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err="1">
                <a:solidFill>
                  <a:srgbClr val="FF0000"/>
                </a:solidFill>
              </a:rPr>
              <a:t>dest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63" name="文字方塊 62"/>
          <p:cNvSpPr txBox="1"/>
          <p:nvPr/>
        </p:nvSpPr>
        <p:spPr>
          <a:xfrm>
            <a:off x="4937759" y="2746503"/>
            <a:ext cx="9527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time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64" name="文字方塊 63"/>
          <p:cNvSpPr txBox="1"/>
          <p:nvPr/>
        </p:nvSpPr>
        <p:spPr>
          <a:xfrm>
            <a:off x="6019229" y="2753795"/>
            <a:ext cx="9527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time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66" name="矩形 65"/>
          <p:cNvSpPr/>
          <p:nvPr/>
        </p:nvSpPr>
        <p:spPr>
          <a:xfrm>
            <a:off x="1589723" y="4053291"/>
            <a:ext cx="558846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altLang="zh-TW" sz="2400" dirty="0"/>
              <a:t>leave     </a:t>
            </a:r>
            <a:r>
              <a:rPr lang="en-US" altLang="zh-TW" sz="2400" dirty="0">
                <a:solidFill>
                  <a:srgbClr val="00B050"/>
                </a:solidFill>
              </a:rPr>
              <a:t>Taipei</a:t>
            </a:r>
            <a:r>
              <a:rPr lang="en-US" altLang="zh-TW" sz="2400" dirty="0">
                <a:solidFill>
                  <a:srgbClr val="FF0000"/>
                </a:solidFill>
              </a:rPr>
              <a:t>     </a:t>
            </a:r>
            <a:r>
              <a:rPr lang="en-US" altLang="zh-TW" sz="2400" dirty="0"/>
              <a:t>on     </a:t>
            </a:r>
            <a:r>
              <a:rPr lang="en-US" altLang="zh-TW" sz="2400" dirty="0">
                <a:solidFill>
                  <a:srgbClr val="0000FF"/>
                </a:solidFill>
              </a:rPr>
              <a:t>November     2</a:t>
            </a:r>
            <a:r>
              <a:rPr lang="en-US" altLang="zh-TW" sz="2400" baseline="30000" dirty="0">
                <a:solidFill>
                  <a:srgbClr val="0000FF"/>
                </a:solidFill>
              </a:rPr>
              <a:t>nd</a:t>
            </a:r>
            <a:r>
              <a:rPr lang="en-US" altLang="zh-TW" sz="2400" dirty="0"/>
              <a:t> </a:t>
            </a:r>
            <a:endParaRPr lang="en-US" altLang="zh-TW" sz="2400" dirty="0">
              <a:solidFill>
                <a:srgbClr val="FFC000"/>
              </a:solidFill>
            </a:endParaRPr>
          </a:p>
        </p:txBody>
      </p:sp>
      <p:cxnSp>
        <p:nvCxnSpPr>
          <p:cNvPr id="77" name="直線單箭頭接點 76"/>
          <p:cNvCxnSpPr/>
          <p:nvPr/>
        </p:nvCxnSpPr>
        <p:spPr>
          <a:xfrm>
            <a:off x="3437141" y="4482240"/>
            <a:ext cx="0" cy="45083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文字方塊 77"/>
          <p:cNvSpPr txBox="1"/>
          <p:nvPr/>
        </p:nvSpPr>
        <p:spPr>
          <a:xfrm>
            <a:off x="2263685" y="4916208"/>
            <a:ext cx="29253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00B050"/>
                </a:solidFill>
              </a:rPr>
              <a:t>place of departure</a:t>
            </a:r>
            <a:endParaRPr lang="zh-TW" altLang="en-US" sz="2400" dirty="0">
              <a:solidFill>
                <a:srgbClr val="00B050"/>
              </a:solidFill>
            </a:endParaRPr>
          </a:p>
        </p:txBody>
      </p:sp>
      <p:sp>
        <p:nvSpPr>
          <p:cNvPr id="79" name="矩形 78"/>
          <p:cNvSpPr/>
          <p:nvPr/>
        </p:nvSpPr>
        <p:spPr>
          <a:xfrm>
            <a:off x="1797123" y="5576807"/>
            <a:ext cx="3076333" cy="954107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zh-TW" sz="2800" dirty="0"/>
              <a:t>Neural network needs memory!</a:t>
            </a:r>
            <a:endParaRPr lang="zh-TW" altLang="en-US" sz="2800" dirty="0"/>
          </a:p>
        </p:txBody>
      </p:sp>
      <p:sp>
        <p:nvSpPr>
          <p:cNvPr id="82" name="文字方塊 81"/>
          <p:cNvSpPr txBox="1"/>
          <p:nvPr/>
        </p:nvSpPr>
        <p:spPr>
          <a:xfrm>
            <a:off x="7185227" y="1176869"/>
            <a:ext cx="946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err="1">
                <a:solidFill>
                  <a:srgbClr val="FF0000"/>
                </a:solidFill>
              </a:rPr>
              <a:t>dest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83" name="文字方塊 82"/>
          <p:cNvSpPr txBox="1"/>
          <p:nvPr/>
        </p:nvSpPr>
        <p:spPr>
          <a:xfrm>
            <a:off x="8634765" y="830493"/>
            <a:ext cx="21707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0000FF"/>
                </a:solidFill>
              </a:rPr>
              <a:t>time of departure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84" name="矩形 83"/>
          <p:cNvSpPr/>
          <p:nvPr/>
        </p:nvSpPr>
        <p:spPr>
          <a:xfrm>
            <a:off x="1765836" y="3304013"/>
            <a:ext cx="1756721" cy="5232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zh-TW" sz="2800" dirty="0"/>
              <a:t>Problem?</a:t>
            </a:r>
            <a:endParaRPr lang="zh-TW" altLang="en-US" sz="2800" dirty="0"/>
          </a:p>
        </p:txBody>
      </p:sp>
      <p:sp>
        <p:nvSpPr>
          <p:cNvPr id="85" name="圓角矩形圖說文字 84"/>
          <p:cNvSpPr/>
          <p:nvPr/>
        </p:nvSpPr>
        <p:spPr>
          <a:xfrm>
            <a:off x="1765835" y="1764481"/>
            <a:ext cx="5206174" cy="511860"/>
          </a:xfrm>
          <a:prstGeom prst="wedgeRoundRectCallout">
            <a:avLst>
              <a:gd name="adj1" fmla="val -55064"/>
              <a:gd name="adj2" fmla="val 51158"/>
              <a:gd name="adj3" fmla="val 16667"/>
            </a:avLst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6" name="圓角矩形圖說文字 85"/>
          <p:cNvSpPr/>
          <p:nvPr/>
        </p:nvSpPr>
        <p:spPr>
          <a:xfrm>
            <a:off x="1764688" y="4007309"/>
            <a:ext cx="5206174" cy="511860"/>
          </a:xfrm>
          <a:prstGeom prst="wedgeRoundRectCallout">
            <a:avLst>
              <a:gd name="adj1" fmla="val -55064"/>
              <a:gd name="adj2" fmla="val 51158"/>
              <a:gd name="adj3" fmla="val 16667"/>
            </a:avLst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7" name="矩形 86"/>
          <p:cNvSpPr/>
          <p:nvPr/>
        </p:nvSpPr>
        <p:spPr>
          <a:xfrm>
            <a:off x="1870736" y="1871842"/>
            <a:ext cx="928830" cy="33735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8" name="矩形 87"/>
          <p:cNvSpPr/>
          <p:nvPr/>
        </p:nvSpPr>
        <p:spPr>
          <a:xfrm>
            <a:off x="2003283" y="4086940"/>
            <a:ext cx="928830" cy="33735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52106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60" grpId="0"/>
      <p:bldP spid="61" grpId="0"/>
      <p:bldP spid="62" grpId="0"/>
      <p:bldP spid="63" grpId="0"/>
      <p:bldP spid="64" grpId="0"/>
      <p:bldP spid="66" grpId="0"/>
      <p:bldP spid="78" grpId="0"/>
      <p:bldP spid="79" grpId="0" animBg="1"/>
      <p:bldP spid="84" grpId="0" animBg="1"/>
      <p:bldP spid="85" grpId="0" animBg="1"/>
      <p:bldP spid="86" grpId="0" animBg="1"/>
      <p:bldP spid="87" grpId="0" animBg="1"/>
      <p:bldP spid="88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Recurrent Neural Network (RNN)</a:t>
            </a:r>
            <a:endParaRPr lang="zh-TW" altLang="en-US" dirty="0"/>
          </a:p>
        </p:txBody>
      </p:sp>
      <p:cxnSp>
        <p:nvCxnSpPr>
          <p:cNvPr id="4" name="直線單箭頭接點 3"/>
          <p:cNvCxnSpPr/>
          <p:nvPr/>
        </p:nvCxnSpPr>
        <p:spPr>
          <a:xfrm rot="16200000">
            <a:off x="8629363" y="2370912"/>
            <a:ext cx="65565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線單箭頭接點 4"/>
          <p:cNvCxnSpPr/>
          <p:nvPr/>
        </p:nvCxnSpPr>
        <p:spPr>
          <a:xfrm rot="16200000">
            <a:off x="6982376" y="2338561"/>
            <a:ext cx="64900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群組 5"/>
          <p:cNvGrpSpPr/>
          <p:nvPr/>
        </p:nvGrpSpPr>
        <p:grpSpPr>
          <a:xfrm>
            <a:off x="7117299" y="5593146"/>
            <a:ext cx="342900" cy="461962"/>
            <a:chOff x="1882729" y="2137119"/>
            <a:chExt cx="342900" cy="461962"/>
          </a:xfrm>
        </p:grpSpPr>
        <p:sp>
          <p:nvSpPr>
            <p:cNvPr id="7" name="矩形 6"/>
            <p:cNvSpPr/>
            <p:nvPr/>
          </p:nvSpPr>
          <p:spPr>
            <a:xfrm>
              <a:off x="1882729" y="2232369"/>
              <a:ext cx="342900" cy="3429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200"/>
              <a:endParaRPr lang="zh-TW" alt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graphicFrame>
          <p:nvGraphicFramePr>
            <p:cNvPr id="8" name="Object 12"/>
            <p:cNvGraphicFramePr>
              <a:graphicFrameLocks noChangeAspect="1"/>
            </p:cNvGraphicFramePr>
            <p:nvPr>
              <p:extLst/>
            </p:nvPr>
          </p:nvGraphicFramePr>
          <p:xfrm>
            <a:off x="1895428" y="2137119"/>
            <a:ext cx="325438" cy="4619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590" name="方程式" r:id="rId4" imgW="152280" imgH="215640" progId="Equation.3">
                    <p:embed/>
                  </p:oleObj>
                </mc:Choice>
                <mc:Fallback>
                  <p:oleObj name="方程式" r:id="rId4" imgW="152280" imgH="215640" progId="Equation.3">
                    <p:embed/>
                    <p:pic>
                      <p:nvPicPr>
                        <p:cNvPr id="8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95428" y="2137119"/>
                          <a:ext cx="325438" cy="46196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9" name="群組 8"/>
          <p:cNvGrpSpPr/>
          <p:nvPr/>
        </p:nvGrpSpPr>
        <p:grpSpPr>
          <a:xfrm>
            <a:off x="8724563" y="5624272"/>
            <a:ext cx="376238" cy="461963"/>
            <a:chOff x="1876911" y="2719848"/>
            <a:chExt cx="376238" cy="461963"/>
          </a:xfrm>
        </p:grpSpPr>
        <p:sp>
          <p:nvSpPr>
            <p:cNvPr id="10" name="矩形 9"/>
            <p:cNvSpPr/>
            <p:nvPr/>
          </p:nvSpPr>
          <p:spPr>
            <a:xfrm>
              <a:off x="1876911" y="2802698"/>
              <a:ext cx="342900" cy="3429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200"/>
              <a:endParaRPr lang="zh-TW" alt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graphicFrame>
          <p:nvGraphicFramePr>
            <p:cNvPr id="11" name="Object 12"/>
            <p:cNvGraphicFramePr>
              <a:graphicFrameLocks noChangeAspect="1"/>
            </p:cNvGraphicFramePr>
            <p:nvPr>
              <p:extLst/>
            </p:nvPr>
          </p:nvGraphicFramePr>
          <p:xfrm>
            <a:off x="1900724" y="2719848"/>
            <a:ext cx="352425" cy="4619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591" name="方程式" r:id="rId6" imgW="164880" imgH="215640" progId="Equation.3">
                    <p:embed/>
                  </p:oleObj>
                </mc:Choice>
                <mc:Fallback>
                  <p:oleObj name="方程式" r:id="rId6" imgW="164880" imgH="215640" progId="Equation.3">
                    <p:embed/>
                    <p:pic>
                      <p:nvPicPr>
                        <p:cNvPr id="11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00724" y="2719848"/>
                          <a:ext cx="352425" cy="46196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2" name="橢圓 11"/>
          <p:cNvSpPr/>
          <p:nvPr/>
        </p:nvSpPr>
        <p:spPr>
          <a:xfrm rot="16200000">
            <a:off x="7053475" y="4016482"/>
            <a:ext cx="574158" cy="57415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zh-TW" alt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3" name="橢圓 12"/>
          <p:cNvSpPr/>
          <p:nvPr/>
        </p:nvSpPr>
        <p:spPr>
          <a:xfrm rot="16200000">
            <a:off x="8601170" y="4056793"/>
            <a:ext cx="574158" cy="57415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zh-TW" alt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4" name="橢圓 13"/>
          <p:cNvSpPr/>
          <p:nvPr/>
        </p:nvSpPr>
        <p:spPr>
          <a:xfrm rot="16200000">
            <a:off x="7019801" y="2338561"/>
            <a:ext cx="574158" cy="57415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zh-TW" alt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5" name="橢圓 14"/>
          <p:cNvSpPr/>
          <p:nvPr/>
        </p:nvSpPr>
        <p:spPr>
          <a:xfrm rot="16200000">
            <a:off x="8592477" y="2348667"/>
            <a:ext cx="574158" cy="57415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zh-TW" altLang="en-US">
              <a:solidFill>
                <a:prstClr val="black"/>
              </a:solidFill>
              <a:latin typeface="Calibri" panose="020F0502020204030204"/>
            </a:endParaRPr>
          </a:p>
        </p:txBody>
      </p:sp>
      <p:grpSp>
        <p:nvGrpSpPr>
          <p:cNvPr id="18" name="群組 17"/>
          <p:cNvGrpSpPr/>
          <p:nvPr/>
        </p:nvGrpSpPr>
        <p:grpSpPr>
          <a:xfrm rot="16200000">
            <a:off x="7594547" y="4322261"/>
            <a:ext cx="1037222" cy="1638300"/>
            <a:chOff x="1013669" y="3459098"/>
            <a:chExt cx="1588876" cy="1638300"/>
          </a:xfrm>
        </p:grpSpPr>
        <p:cxnSp>
          <p:nvCxnSpPr>
            <p:cNvPr id="19" name="直線單箭頭接點 18"/>
            <p:cNvCxnSpPr/>
            <p:nvPr/>
          </p:nvCxnSpPr>
          <p:spPr>
            <a:xfrm flipV="1">
              <a:off x="1013669" y="3507292"/>
              <a:ext cx="1574937" cy="15851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" name="群組 19"/>
            <p:cNvGrpSpPr/>
            <p:nvPr/>
          </p:nvGrpSpPr>
          <p:grpSpPr>
            <a:xfrm>
              <a:off x="1025705" y="3459098"/>
              <a:ext cx="1576840" cy="1638300"/>
              <a:chOff x="1025705" y="3459098"/>
              <a:chExt cx="1576840" cy="1638300"/>
            </a:xfrm>
          </p:grpSpPr>
          <p:cxnSp>
            <p:nvCxnSpPr>
              <p:cNvPr id="21" name="直線單箭頭接點 20"/>
              <p:cNvCxnSpPr/>
              <p:nvPr/>
            </p:nvCxnSpPr>
            <p:spPr>
              <a:xfrm>
                <a:off x="1048081" y="3459098"/>
                <a:ext cx="1548874" cy="16089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線單箭頭接點 21"/>
              <p:cNvCxnSpPr/>
              <p:nvPr/>
            </p:nvCxnSpPr>
            <p:spPr>
              <a:xfrm flipV="1">
                <a:off x="1025705" y="50973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線單箭頭接點 22"/>
              <p:cNvCxnSpPr/>
              <p:nvPr/>
            </p:nvCxnSpPr>
            <p:spPr>
              <a:xfrm flipV="1">
                <a:off x="1025705" y="34590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aphicFrame>
        <p:nvGraphicFramePr>
          <p:cNvPr id="36" name="Object 12"/>
          <p:cNvGraphicFramePr>
            <a:graphicFrameLocks noChangeAspect="1"/>
          </p:cNvGraphicFramePr>
          <p:nvPr>
            <p:extLst/>
          </p:nvPr>
        </p:nvGraphicFramePr>
        <p:xfrm>
          <a:off x="8767483" y="1471359"/>
          <a:ext cx="379412" cy="46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92" name="方程式" r:id="rId8" imgW="177480" imgH="215640" progId="Equation.3">
                  <p:embed/>
                </p:oleObj>
              </mc:Choice>
              <mc:Fallback>
                <p:oleObj name="方程式" r:id="rId8" imgW="177480" imgH="215640" progId="Equation.3">
                  <p:embed/>
                  <p:pic>
                    <p:nvPicPr>
                      <p:cNvPr id="36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767483" y="1471359"/>
                        <a:ext cx="379412" cy="4619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Object 12"/>
          <p:cNvGraphicFramePr>
            <a:graphicFrameLocks noChangeAspect="1"/>
          </p:cNvGraphicFramePr>
          <p:nvPr>
            <p:extLst/>
          </p:nvPr>
        </p:nvGraphicFramePr>
        <p:xfrm>
          <a:off x="7184022" y="1474775"/>
          <a:ext cx="352425" cy="46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93" name="方程式" r:id="rId10" imgW="164880" imgH="215640" progId="Equation.3">
                  <p:embed/>
                </p:oleObj>
              </mc:Choice>
              <mc:Fallback>
                <p:oleObj name="方程式" r:id="rId10" imgW="164880" imgH="215640" progId="Equation.3">
                  <p:embed/>
                  <p:pic>
                    <p:nvPicPr>
                      <p:cNvPr id="37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84022" y="1474775"/>
                        <a:ext cx="352425" cy="4619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5" name="群組 54"/>
          <p:cNvGrpSpPr/>
          <p:nvPr/>
        </p:nvGrpSpPr>
        <p:grpSpPr>
          <a:xfrm>
            <a:off x="3624363" y="4001430"/>
            <a:ext cx="342900" cy="461962"/>
            <a:chOff x="1882729" y="2137119"/>
            <a:chExt cx="342900" cy="461962"/>
          </a:xfrm>
        </p:grpSpPr>
        <p:sp>
          <p:nvSpPr>
            <p:cNvPr id="56" name="矩形 55"/>
            <p:cNvSpPr/>
            <p:nvPr/>
          </p:nvSpPr>
          <p:spPr>
            <a:xfrm>
              <a:off x="1882729" y="2232369"/>
              <a:ext cx="342900" cy="3429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200"/>
              <a:endParaRPr lang="zh-TW" alt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graphicFrame>
          <p:nvGraphicFramePr>
            <p:cNvPr id="57" name="Object 12"/>
            <p:cNvGraphicFramePr>
              <a:graphicFrameLocks noChangeAspect="1"/>
            </p:cNvGraphicFramePr>
            <p:nvPr>
              <p:extLst/>
            </p:nvPr>
          </p:nvGraphicFramePr>
          <p:xfrm>
            <a:off x="1895428" y="2137119"/>
            <a:ext cx="325438" cy="4619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594" name="方程式" r:id="rId12" imgW="152280" imgH="215640" progId="Equation.3">
                    <p:embed/>
                  </p:oleObj>
                </mc:Choice>
                <mc:Fallback>
                  <p:oleObj name="方程式" r:id="rId12" imgW="152280" imgH="215640" progId="Equation.3">
                    <p:embed/>
                    <p:pic>
                      <p:nvPicPr>
                        <p:cNvPr id="57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95428" y="2137119"/>
                          <a:ext cx="325438" cy="46196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58" name="群組 57"/>
          <p:cNvGrpSpPr/>
          <p:nvPr/>
        </p:nvGrpSpPr>
        <p:grpSpPr>
          <a:xfrm>
            <a:off x="5231628" y="4003466"/>
            <a:ext cx="391033" cy="461963"/>
            <a:chOff x="1876911" y="2719786"/>
            <a:chExt cx="391033" cy="461963"/>
          </a:xfrm>
        </p:grpSpPr>
        <p:sp>
          <p:nvSpPr>
            <p:cNvPr id="59" name="矩形 58"/>
            <p:cNvSpPr/>
            <p:nvPr/>
          </p:nvSpPr>
          <p:spPr>
            <a:xfrm>
              <a:off x="1876911" y="2802698"/>
              <a:ext cx="342900" cy="3429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200"/>
              <a:endParaRPr lang="zh-TW" alt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graphicFrame>
          <p:nvGraphicFramePr>
            <p:cNvPr id="60" name="Object 12"/>
            <p:cNvGraphicFramePr>
              <a:graphicFrameLocks noChangeAspect="1"/>
            </p:cNvGraphicFramePr>
            <p:nvPr>
              <p:extLst/>
            </p:nvPr>
          </p:nvGraphicFramePr>
          <p:xfrm>
            <a:off x="1888532" y="2719786"/>
            <a:ext cx="379412" cy="4619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595" name="方程式" r:id="rId14" imgW="177480" imgH="215640" progId="Equation.3">
                    <p:embed/>
                  </p:oleObj>
                </mc:Choice>
                <mc:Fallback>
                  <p:oleObj name="方程式" r:id="rId14" imgW="177480" imgH="215640" progId="Equation.3">
                    <p:embed/>
                    <p:pic>
                      <p:nvPicPr>
                        <p:cNvPr id="60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88532" y="2719786"/>
                          <a:ext cx="379412" cy="46196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61" name="文字方塊 60"/>
          <p:cNvSpPr txBox="1"/>
          <p:nvPr/>
        </p:nvSpPr>
        <p:spPr>
          <a:xfrm>
            <a:off x="2292494" y="5554243"/>
            <a:ext cx="414523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altLang="zh-TW" sz="2800" dirty="0">
                <a:solidFill>
                  <a:prstClr val="black"/>
                </a:solidFill>
                <a:latin typeface="Calibri" panose="020F0502020204030204"/>
              </a:rPr>
              <a:t>Memory can be considered as  another input.</a:t>
            </a:r>
            <a:endParaRPr lang="zh-TW" alt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3" name="文字方塊 62"/>
          <p:cNvSpPr txBox="1"/>
          <p:nvPr/>
        </p:nvSpPr>
        <p:spPr>
          <a:xfrm>
            <a:off x="2292494" y="2167670"/>
            <a:ext cx="440691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altLang="zh-TW" sz="2800" dirty="0">
                <a:solidFill>
                  <a:prstClr val="black"/>
                </a:solidFill>
                <a:latin typeface="Calibri" panose="020F0502020204030204"/>
              </a:rPr>
              <a:t>The output of hidden layer are stored in the memory.</a:t>
            </a:r>
            <a:endParaRPr lang="zh-TW" alt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grpSp>
        <p:nvGrpSpPr>
          <p:cNvPr id="64" name="群組 63"/>
          <p:cNvGrpSpPr/>
          <p:nvPr/>
        </p:nvGrpSpPr>
        <p:grpSpPr>
          <a:xfrm rot="16200000">
            <a:off x="7594547" y="2659736"/>
            <a:ext cx="1037222" cy="1638300"/>
            <a:chOff x="1013669" y="3459098"/>
            <a:chExt cx="1588876" cy="1638300"/>
          </a:xfrm>
        </p:grpSpPr>
        <p:cxnSp>
          <p:nvCxnSpPr>
            <p:cNvPr id="65" name="直線單箭頭接點 64"/>
            <p:cNvCxnSpPr/>
            <p:nvPr/>
          </p:nvCxnSpPr>
          <p:spPr>
            <a:xfrm flipV="1">
              <a:off x="1013669" y="3507292"/>
              <a:ext cx="1574937" cy="15851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6" name="群組 65"/>
            <p:cNvGrpSpPr/>
            <p:nvPr/>
          </p:nvGrpSpPr>
          <p:grpSpPr>
            <a:xfrm>
              <a:off x="1025705" y="3459098"/>
              <a:ext cx="1576840" cy="1638300"/>
              <a:chOff x="1025705" y="3459098"/>
              <a:chExt cx="1576840" cy="1638300"/>
            </a:xfrm>
          </p:grpSpPr>
          <p:cxnSp>
            <p:nvCxnSpPr>
              <p:cNvPr id="67" name="直線單箭頭接點 66"/>
              <p:cNvCxnSpPr/>
              <p:nvPr/>
            </p:nvCxnSpPr>
            <p:spPr>
              <a:xfrm>
                <a:off x="1048081" y="3459098"/>
                <a:ext cx="1548874" cy="16089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直線單箭頭接點 67"/>
              <p:cNvCxnSpPr/>
              <p:nvPr/>
            </p:nvCxnSpPr>
            <p:spPr>
              <a:xfrm flipV="1">
                <a:off x="1025705" y="50973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直線單箭頭接點 68"/>
              <p:cNvCxnSpPr/>
              <p:nvPr/>
            </p:nvCxnSpPr>
            <p:spPr>
              <a:xfrm flipV="1">
                <a:off x="1025705" y="34590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0" name="手繪多邊形 69"/>
          <p:cNvSpPr/>
          <p:nvPr/>
        </p:nvSpPr>
        <p:spPr>
          <a:xfrm>
            <a:off x="5416550" y="4445001"/>
            <a:ext cx="1828800" cy="319831"/>
          </a:xfrm>
          <a:custGeom>
            <a:avLst/>
            <a:gdLst>
              <a:gd name="connsiteX0" fmla="*/ 0 w 1828800"/>
              <a:gd name="connsiteY0" fmla="*/ 0 h 319831"/>
              <a:gd name="connsiteX1" fmla="*/ 1016000 w 1828800"/>
              <a:gd name="connsiteY1" fmla="*/ 317500 h 319831"/>
              <a:gd name="connsiteX2" fmla="*/ 1828800 w 1828800"/>
              <a:gd name="connsiteY2" fmla="*/ 152400 h 319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28800" h="319831">
                <a:moveTo>
                  <a:pt x="0" y="0"/>
                </a:moveTo>
                <a:cubicBezTo>
                  <a:pt x="355600" y="146050"/>
                  <a:pt x="711200" y="292100"/>
                  <a:pt x="1016000" y="317500"/>
                </a:cubicBezTo>
                <a:cubicBezTo>
                  <a:pt x="1320800" y="342900"/>
                  <a:pt x="1828800" y="152400"/>
                  <a:pt x="1828800" y="152400"/>
                </a:cubicBezTo>
              </a:path>
            </a:pathLst>
          </a:cu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zh-TW" alt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1" name="手繪多邊形 70"/>
          <p:cNvSpPr/>
          <p:nvPr/>
        </p:nvSpPr>
        <p:spPr>
          <a:xfrm>
            <a:off x="5403850" y="4457701"/>
            <a:ext cx="3416300" cy="624441"/>
          </a:xfrm>
          <a:custGeom>
            <a:avLst/>
            <a:gdLst>
              <a:gd name="connsiteX0" fmla="*/ 0 w 3416300"/>
              <a:gd name="connsiteY0" fmla="*/ 0 h 624441"/>
              <a:gd name="connsiteX1" fmla="*/ 1854200 w 3416300"/>
              <a:gd name="connsiteY1" fmla="*/ 622300 h 624441"/>
              <a:gd name="connsiteX2" fmla="*/ 3416300 w 3416300"/>
              <a:gd name="connsiteY2" fmla="*/ 165100 h 624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16300" h="624441">
                <a:moveTo>
                  <a:pt x="0" y="0"/>
                </a:moveTo>
                <a:cubicBezTo>
                  <a:pt x="642408" y="297391"/>
                  <a:pt x="1284817" y="594783"/>
                  <a:pt x="1854200" y="622300"/>
                </a:cubicBezTo>
                <a:cubicBezTo>
                  <a:pt x="2423583" y="649817"/>
                  <a:pt x="2919941" y="407458"/>
                  <a:pt x="3416300" y="165100"/>
                </a:cubicBezTo>
              </a:path>
            </a:pathLst>
          </a:cu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zh-TW" alt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2" name="手繪多邊形 71"/>
          <p:cNvSpPr/>
          <p:nvPr/>
        </p:nvSpPr>
        <p:spPr>
          <a:xfrm>
            <a:off x="3790950" y="4445001"/>
            <a:ext cx="3479800" cy="511221"/>
          </a:xfrm>
          <a:custGeom>
            <a:avLst/>
            <a:gdLst>
              <a:gd name="connsiteX0" fmla="*/ 0 w 3479800"/>
              <a:gd name="connsiteY0" fmla="*/ 0 h 511221"/>
              <a:gd name="connsiteX1" fmla="*/ 1600200 w 3479800"/>
              <a:gd name="connsiteY1" fmla="*/ 508000 h 511221"/>
              <a:gd name="connsiteX2" fmla="*/ 3479800 w 3479800"/>
              <a:gd name="connsiteY2" fmla="*/ 177800 h 511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79800" h="511221">
                <a:moveTo>
                  <a:pt x="0" y="0"/>
                </a:moveTo>
                <a:cubicBezTo>
                  <a:pt x="510116" y="239183"/>
                  <a:pt x="1020233" y="478367"/>
                  <a:pt x="1600200" y="508000"/>
                </a:cubicBezTo>
                <a:cubicBezTo>
                  <a:pt x="2180167" y="537633"/>
                  <a:pt x="2829983" y="357716"/>
                  <a:pt x="3479800" y="177800"/>
                </a:cubicBezTo>
              </a:path>
            </a:pathLst>
          </a:custGeom>
          <a:noFill/>
          <a:ln w="28575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zh-TW" alt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3" name="手繪多邊形 72"/>
          <p:cNvSpPr/>
          <p:nvPr/>
        </p:nvSpPr>
        <p:spPr>
          <a:xfrm>
            <a:off x="3803650" y="4445001"/>
            <a:ext cx="5143500" cy="1004985"/>
          </a:xfrm>
          <a:custGeom>
            <a:avLst/>
            <a:gdLst>
              <a:gd name="connsiteX0" fmla="*/ 0 w 5143500"/>
              <a:gd name="connsiteY0" fmla="*/ 0 h 1004985"/>
              <a:gd name="connsiteX1" fmla="*/ 2438400 w 5143500"/>
              <a:gd name="connsiteY1" fmla="*/ 1003300 h 1004985"/>
              <a:gd name="connsiteX2" fmla="*/ 5143500 w 5143500"/>
              <a:gd name="connsiteY2" fmla="*/ 190500 h 1004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143500" h="1004985">
                <a:moveTo>
                  <a:pt x="0" y="0"/>
                </a:moveTo>
                <a:cubicBezTo>
                  <a:pt x="790575" y="485775"/>
                  <a:pt x="1581150" y="971550"/>
                  <a:pt x="2438400" y="1003300"/>
                </a:cubicBezTo>
                <a:cubicBezTo>
                  <a:pt x="3295650" y="1035050"/>
                  <a:pt x="4219575" y="612775"/>
                  <a:pt x="5143500" y="190500"/>
                </a:cubicBezTo>
              </a:path>
            </a:pathLst>
          </a:custGeom>
          <a:noFill/>
          <a:ln w="28575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zh-TW" alt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1" name="手繪多邊形 40"/>
          <p:cNvSpPr/>
          <p:nvPr/>
        </p:nvSpPr>
        <p:spPr>
          <a:xfrm>
            <a:off x="7097307" y="2447890"/>
            <a:ext cx="419147" cy="365492"/>
          </a:xfrm>
          <a:custGeom>
            <a:avLst/>
            <a:gdLst>
              <a:gd name="connsiteX0" fmla="*/ 0 w 838200"/>
              <a:gd name="connsiteY0" fmla="*/ 619836 h 619836"/>
              <a:gd name="connsiteX1" fmla="*/ 361950 w 838200"/>
              <a:gd name="connsiteY1" fmla="*/ 486486 h 619836"/>
              <a:gd name="connsiteX2" fmla="*/ 457200 w 838200"/>
              <a:gd name="connsiteY2" fmla="*/ 257886 h 619836"/>
              <a:gd name="connsiteX3" fmla="*/ 552450 w 838200"/>
              <a:gd name="connsiteY3" fmla="*/ 29286 h 619836"/>
              <a:gd name="connsiteX4" fmla="*/ 838200 w 838200"/>
              <a:gd name="connsiteY4" fmla="*/ 10236 h 619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8200" h="619836">
                <a:moveTo>
                  <a:pt x="0" y="619836"/>
                </a:moveTo>
                <a:cubicBezTo>
                  <a:pt x="142875" y="583323"/>
                  <a:pt x="285750" y="546811"/>
                  <a:pt x="361950" y="486486"/>
                </a:cubicBezTo>
                <a:cubicBezTo>
                  <a:pt x="438150" y="426161"/>
                  <a:pt x="457200" y="257886"/>
                  <a:pt x="457200" y="257886"/>
                </a:cubicBezTo>
                <a:cubicBezTo>
                  <a:pt x="488950" y="181686"/>
                  <a:pt x="488950" y="70561"/>
                  <a:pt x="552450" y="29286"/>
                </a:cubicBezTo>
                <a:cubicBezTo>
                  <a:pt x="615950" y="-11989"/>
                  <a:pt x="727075" y="-877"/>
                  <a:pt x="838200" y="10236"/>
                </a:cubicBez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zh-TW" alt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2" name="手繪多邊形 41"/>
          <p:cNvSpPr/>
          <p:nvPr/>
        </p:nvSpPr>
        <p:spPr>
          <a:xfrm>
            <a:off x="8681655" y="2465948"/>
            <a:ext cx="419147" cy="365492"/>
          </a:xfrm>
          <a:custGeom>
            <a:avLst/>
            <a:gdLst>
              <a:gd name="connsiteX0" fmla="*/ 0 w 838200"/>
              <a:gd name="connsiteY0" fmla="*/ 619836 h 619836"/>
              <a:gd name="connsiteX1" fmla="*/ 361950 w 838200"/>
              <a:gd name="connsiteY1" fmla="*/ 486486 h 619836"/>
              <a:gd name="connsiteX2" fmla="*/ 457200 w 838200"/>
              <a:gd name="connsiteY2" fmla="*/ 257886 h 619836"/>
              <a:gd name="connsiteX3" fmla="*/ 552450 w 838200"/>
              <a:gd name="connsiteY3" fmla="*/ 29286 h 619836"/>
              <a:gd name="connsiteX4" fmla="*/ 838200 w 838200"/>
              <a:gd name="connsiteY4" fmla="*/ 10236 h 619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8200" h="619836">
                <a:moveTo>
                  <a:pt x="0" y="619836"/>
                </a:moveTo>
                <a:cubicBezTo>
                  <a:pt x="142875" y="583323"/>
                  <a:pt x="285750" y="546811"/>
                  <a:pt x="361950" y="486486"/>
                </a:cubicBezTo>
                <a:cubicBezTo>
                  <a:pt x="438150" y="426161"/>
                  <a:pt x="457200" y="257886"/>
                  <a:pt x="457200" y="257886"/>
                </a:cubicBezTo>
                <a:cubicBezTo>
                  <a:pt x="488950" y="181686"/>
                  <a:pt x="488950" y="70561"/>
                  <a:pt x="552450" y="29286"/>
                </a:cubicBezTo>
                <a:cubicBezTo>
                  <a:pt x="615950" y="-11989"/>
                  <a:pt x="727075" y="-877"/>
                  <a:pt x="838200" y="10236"/>
                </a:cubicBez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zh-TW" alt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3" name="手繪多邊形 42"/>
          <p:cNvSpPr/>
          <p:nvPr/>
        </p:nvSpPr>
        <p:spPr>
          <a:xfrm>
            <a:off x="8701306" y="4150823"/>
            <a:ext cx="419147" cy="365492"/>
          </a:xfrm>
          <a:custGeom>
            <a:avLst/>
            <a:gdLst>
              <a:gd name="connsiteX0" fmla="*/ 0 w 838200"/>
              <a:gd name="connsiteY0" fmla="*/ 619836 h 619836"/>
              <a:gd name="connsiteX1" fmla="*/ 361950 w 838200"/>
              <a:gd name="connsiteY1" fmla="*/ 486486 h 619836"/>
              <a:gd name="connsiteX2" fmla="*/ 457200 w 838200"/>
              <a:gd name="connsiteY2" fmla="*/ 257886 h 619836"/>
              <a:gd name="connsiteX3" fmla="*/ 552450 w 838200"/>
              <a:gd name="connsiteY3" fmla="*/ 29286 h 619836"/>
              <a:gd name="connsiteX4" fmla="*/ 838200 w 838200"/>
              <a:gd name="connsiteY4" fmla="*/ 10236 h 619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8200" h="619836">
                <a:moveTo>
                  <a:pt x="0" y="619836"/>
                </a:moveTo>
                <a:cubicBezTo>
                  <a:pt x="142875" y="583323"/>
                  <a:pt x="285750" y="546811"/>
                  <a:pt x="361950" y="486486"/>
                </a:cubicBezTo>
                <a:cubicBezTo>
                  <a:pt x="438150" y="426161"/>
                  <a:pt x="457200" y="257886"/>
                  <a:pt x="457200" y="257886"/>
                </a:cubicBezTo>
                <a:cubicBezTo>
                  <a:pt x="488950" y="181686"/>
                  <a:pt x="488950" y="70561"/>
                  <a:pt x="552450" y="29286"/>
                </a:cubicBezTo>
                <a:cubicBezTo>
                  <a:pt x="615950" y="-11989"/>
                  <a:pt x="727075" y="-877"/>
                  <a:pt x="838200" y="10236"/>
                </a:cubicBez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zh-TW" alt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4" name="手繪多邊形 43"/>
          <p:cNvSpPr/>
          <p:nvPr/>
        </p:nvSpPr>
        <p:spPr>
          <a:xfrm>
            <a:off x="7129999" y="4129696"/>
            <a:ext cx="419147" cy="365492"/>
          </a:xfrm>
          <a:custGeom>
            <a:avLst/>
            <a:gdLst>
              <a:gd name="connsiteX0" fmla="*/ 0 w 838200"/>
              <a:gd name="connsiteY0" fmla="*/ 619836 h 619836"/>
              <a:gd name="connsiteX1" fmla="*/ 361950 w 838200"/>
              <a:gd name="connsiteY1" fmla="*/ 486486 h 619836"/>
              <a:gd name="connsiteX2" fmla="*/ 457200 w 838200"/>
              <a:gd name="connsiteY2" fmla="*/ 257886 h 619836"/>
              <a:gd name="connsiteX3" fmla="*/ 552450 w 838200"/>
              <a:gd name="connsiteY3" fmla="*/ 29286 h 619836"/>
              <a:gd name="connsiteX4" fmla="*/ 838200 w 838200"/>
              <a:gd name="connsiteY4" fmla="*/ 10236 h 619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8200" h="619836">
                <a:moveTo>
                  <a:pt x="0" y="619836"/>
                </a:moveTo>
                <a:cubicBezTo>
                  <a:pt x="142875" y="583323"/>
                  <a:pt x="285750" y="546811"/>
                  <a:pt x="361950" y="486486"/>
                </a:cubicBezTo>
                <a:cubicBezTo>
                  <a:pt x="438150" y="426161"/>
                  <a:pt x="457200" y="257886"/>
                  <a:pt x="457200" y="257886"/>
                </a:cubicBezTo>
                <a:cubicBezTo>
                  <a:pt x="488950" y="181686"/>
                  <a:pt x="488950" y="70561"/>
                  <a:pt x="552450" y="29286"/>
                </a:cubicBezTo>
                <a:cubicBezTo>
                  <a:pt x="615950" y="-11989"/>
                  <a:pt x="727075" y="-877"/>
                  <a:pt x="838200" y="10236"/>
                </a:cubicBez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zh-TW" alt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手繪多邊形 2"/>
          <p:cNvSpPr/>
          <p:nvPr/>
        </p:nvSpPr>
        <p:spPr>
          <a:xfrm>
            <a:off x="3829319" y="3347673"/>
            <a:ext cx="3425781" cy="734931"/>
          </a:xfrm>
          <a:custGeom>
            <a:avLst/>
            <a:gdLst>
              <a:gd name="connsiteX0" fmla="*/ 3425781 w 3425781"/>
              <a:gd name="connsiteY0" fmla="*/ 619021 h 734931"/>
              <a:gd name="connsiteX1" fmla="*/ 1854558 w 3425781"/>
              <a:gd name="connsiteY1" fmla="*/ 835 h 734931"/>
              <a:gd name="connsiteX2" fmla="*/ 0 w 3425781"/>
              <a:gd name="connsiteY2" fmla="*/ 734931 h 734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25781" h="734931">
                <a:moveTo>
                  <a:pt x="3425781" y="619021"/>
                </a:moveTo>
                <a:cubicBezTo>
                  <a:pt x="2925651" y="300269"/>
                  <a:pt x="2425521" y="-18483"/>
                  <a:pt x="1854558" y="835"/>
                </a:cubicBezTo>
                <a:cubicBezTo>
                  <a:pt x="1283594" y="20153"/>
                  <a:pt x="641797" y="377542"/>
                  <a:pt x="0" y="734931"/>
                </a:cubicBezTo>
              </a:path>
            </a:pathLst>
          </a:custGeom>
          <a:noFill/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zh-TW" alt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4151317" y="3169402"/>
            <a:ext cx="9674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altLang="zh-TW" sz="2400" dirty="0">
                <a:solidFill>
                  <a:srgbClr val="FF0000"/>
                </a:solidFill>
                <a:latin typeface="Calibri" panose="020F0502020204030204"/>
              </a:rPr>
              <a:t>store</a:t>
            </a:r>
            <a:endParaRPr lang="zh-TW" altLang="en-US" sz="2400" dirty="0">
              <a:solidFill>
                <a:srgbClr val="FF0000"/>
              </a:solidFill>
              <a:latin typeface="Calibri" panose="020F0502020204030204"/>
            </a:endParaRPr>
          </a:p>
        </p:txBody>
      </p:sp>
      <p:sp>
        <p:nvSpPr>
          <p:cNvPr id="47" name="手繪多邊形 46"/>
          <p:cNvSpPr/>
          <p:nvPr/>
        </p:nvSpPr>
        <p:spPr>
          <a:xfrm>
            <a:off x="5440718" y="3346270"/>
            <a:ext cx="3425781" cy="734931"/>
          </a:xfrm>
          <a:custGeom>
            <a:avLst/>
            <a:gdLst>
              <a:gd name="connsiteX0" fmla="*/ 3425781 w 3425781"/>
              <a:gd name="connsiteY0" fmla="*/ 619021 h 734931"/>
              <a:gd name="connsiteX1" fmla="*/ 1854558 w 3425781"/>
              <a:gd name="connsiteY1" fmla="*/ 835 h 734931"/>
              <a:gd name="connsiteX2" fmla="*/ 0 w 3425781"/>
              <a:gd name="connsiteY2" fmla="*/ 734931 h 734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25781" h="734931">
                <a:moveTo>
                  <a:pt x="3425781" y="619021"/>
                </a:moveTo>
                <a:cubicBezTo>
                  <a:pt x="2925651" y="300269"/>
                  <a:pt x="2425521" y="-18483"/>
                  <a:pt x="1854558" y="835"/>
                </a:cubicBezTo>
                <a:cubicBezTo>
                  <a:pt x="1283594" y="20153"/>
                  <a:pt x="641797" y="377542"/>
                  <a:pt x="0" y="734931"/>
                </a:cubicBezTo>
              </a:path>
            </a:pathLst>
          </a:custGeom>
          <a:noFill/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zh-TW" altLang="en-US">
              <a:solidFill>
                <a:prstClr val="whit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547766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  <p:bldP spid="63" grpId="0"/>
      <p:bldP spid="70" grpId="0" animBg="1"/>
      <p:bldP spid="71" grpId="0" animBg="1"/>
      <p:bldP spid="72" grpId="0" animBg="1"/>
      <p:bldP spid="73" grpId="0" animBg="1"/>
      <p:bldP spid="3" grpId="0" animBg="1"/>
      <p:bldP spid="16" grpId="0"/>
      <p:bldP spid="47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Example</a:t>
            </a:r>
            <a:endParaRPr lang="zh-TW" altLang="en-US" dirty="0"/>
          </a:p>
        </p:txBody>
      </p:sp>
      <p:cxnSp>
        <p:nvCxnSpPr>
          <p:cNvPr id="4" name="直線單箭頭接點 3"/>
          <p:cNvCxnSpPr/>
          <p:nvPr/>
        </p:nvCxnSpPr>
        <p:spPr>
          <a:xfrm rot="16200000">
            <a:off x="8629363" y="2370912"/>
            <a:ext cx="65565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線單箭頭接點 4"/>
          <p:cNvCxnSpPr/>
          <p:nvPr/>
        </p:nvCxnSpPr>
        <p:spPr>
          <a:xfrm rot="16200000">
            <a:off x="6982376" y="2338561"/>
            <a:ext cx="64900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群組 5"/>
          <p:cNvGrpSpPr/>
          <p:nvPr/>
        </p:nvGrpSpPr>
        <p:grpSpPr>
          <a:xfrm>
            <a:off x="7117299" y="5593146"/>
            <a:ext cx="342900" cy="461962"/>
            <a:chOff x="1882729" y="2137119"/>
            <a:chExt cx="342900" cy="461962"/>
          </a:xfrm>
        </p:grpSpPr>
        <p:sp>
          <p:nvSpPr>
            <p:cNvPr id="7" name="矩形 6"/>
            <p:cNvSpPr/>
            <p:nvPr/>
          </p:nvSpPr>
          <p:spPr>
            <a:xfrm>
              <a:off x="1882729" y="2232369"/>
              <a:ext cx="342900" cy="3429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200"/>
              <a:endParaRPr lang="zh-TW" alt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graphicFrame>
          <p:nvGraphicFramePr>
            <p:cNvPr id="8" name="Object 12"/>
            <p:cNvGraphicFramePr>
              <a:graphicFrameLocks noChangeAspect="1"/>
            </p:cNvGraphicFramePr>
            <p:nvPr>
              <p:extLst/>
            </p:nvPr>
          </p:nvGraphicFramePr>
          <p:xfrm>
            <a:off x="1895428" y="2137119"/>
            <a:ext cx="325438" cy="4619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614" name="方程式" r:id="rId4" imgW="152280" imgH="215640" progId="Equation.3">
                    <p:embed/>
                  </p:oleObj>
                </mc:Choice>
                <mc:Fallback>
                  <p:oleObj name="方程式" r:id="rId4" imgW="152280" imgH="215640" progId="Equation.3">
                    <p:embed/>
                    <p:pic>
                      <p:nvPicPr>
                        <p:cNvPr id="8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95428" y="2137119"/>
                          <a:ext cx="325438" cy="46196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9" name="群組 8"/>
          <p:cNvGrpSpPr/>
          <p:nvPr/>
        </p:nvGrpSpPr>
        <p:grpSpPr>
          <a:xfrm>
            <a:off x="8724563" y="5624272"/>
            <a:ext cx="376238" cy="461963"/>
            <a:chOff x="1876911" y="2719848"/>
            <a:chExt cx="376238" cy="461963"/>
          </a:xfrm>
        </p:grpSpPr>
        <p:sp>
          <p:nvSpPr>
            <p:cNvPr id="10" name="矩形 9"/>
            <p:cNvSpPr/>
            <p:nvPr/>
          </p:nvSpPr>
          <p:spPr>
            <a:xfrm>
              <a:off x="1876911" y="2802698"/>
              <a:ext cx="342900" cy="3429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200"/>
              <a:endParaRPr lang="zh-TW" alt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graphicFrame>
          <p:nvGraphicFramePr>
            <p:cNvPr id="11" name="Object 12"/>
            <p:cNvGraphicFramePr>
              <a:graphicFrameLocks noChangeAspect="1"/>
            </p:cNvGraphicFramePr>
            <p:nvPr>
              <p:extLst/>
            </p:nvPr>
          </p:nvGraphicFramePr>
          <p:xfrm>
            <a:off x="1900724" y="2719848"/>
            <a:ext cx="352425" cy="4619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615" name="方程式" r:id="rId6" imgW="164880" imgH="215640" progId="Equation.3">
                    <p:embed/>
                  </p:oleObj>
                </mc:Choice>
                <mc:Fallback>
                  <p:oleObj name="方程式" r:id="rId6" imgW="164880" imgH="215640" progId="Equation.3">
                    <p:embed/>
                    <p:pic>
                      <p:nvPicPr>
                        <p:cNvPr id="11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00724" y="2719848"/>
                          <a:ext cx="352425" cy="46196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2" name="橢圓 11"/>
          <p:cNvSpPr/>
          <p:nvPr/>
        </p:nvSpPr>
        <p:spPr>
          <a:xfrm rot="16200000">
            <a:off x="7053475" y="4016482"/>
            <a:ext cx="574158" cy="57415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zh-TW" alt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3" name="橢圓 12"/>
          <p:cNvSpPr/>
          <p:nvPr/>
        </p:nvSpPr>
        <p:spPr>
          <a:xfrm rot="16200000">
            <a:off x="8601170" y="4056793"/>
            <a:ext cx="574158" cy="57415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zh-TW" alt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4" name="橢圓 13"/>
          <p:cNvSpPr/>
          <p:nvPr/>
        </p:nvSpPr>
        <p:spPr>
          <a:xfrm rot="16200000">
            <a:off x="7019801" y="2338561"/>
            <a:ext cx="574158" cy="57415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zh-TW" alt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5" name="橢圓 14"/>
          <p:cNvSpPr/>
          <p:nvPr/>
        </p:nvSpPr>
        <p:spPr>
          <a:xfrm rot="16200000">
            <a:off x="8592477" y="2348667"/>
            <a:ext cx="574158" cy="57415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zh-TW" altLang="en-US">
              <a:solidFill>
                <a:prstClr val="black"/>
              </a:solidFill>
              <a:latin typeface="Calibri" panose="020F0502020204030204"/>
            </a:endParaRPr>
          </a:p>
        </p:txBody>
      </p:sp>
      <p:grpSp>
        <p:nvGrpSpPr>
          <p:cNvPr id="18" name="群組 17"/>
          <p:cNvGrpSpPr/>
          <p:nvPr/>
        </p:nvGrpSpPr>
        <p:grpSpPr>
          <a:xfrm rot="16200000">
            <a:off x="7594547" y="4322261"/>
            <a:ext cx="1037222" cy="1638300"/>
            <a:chOff x="1013669" y="3459098"/>
            <a:chExt cx="1588876" cy="1638300"/>
          </a:xfrm>
        </p:grpSpPr>
        <p:cxnSp>
          <p:nvCxnSpPr>
            <p:cNvPr id="19" name="直線單箭頭接點 18"/>
            <p:cNvCxnSpPr/>
            <p:nvPr/>
          </p:nvCxnSpPr>
          <p:spPr>
            <a:xfrm flipV="1">
              <a:off x="1013669" y="3507292"/>
              <a:ext cx="1574937" cy="15851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" name="群組 19"/>
            <p:cNvGrpSpPr/>
            <p:nvPr/>
          </p:nvGrpSpPr>
          <p:grpSpPr>
            <a:xfrm>
              <a:off x="1025705" y="3459098"/>
              <a:ext cx="1576840" cy="1638300"/>
              <a:chOff x="1025705" y="3459098"/>
              <a:chExt cx="1576840" cy="1638300"/>
            </a:xfrm>
          </p:grpSpPr>
          <p:cxnSp>
            <p:nvCxnSpPr>
              <p:cNvPr id="21" name="直線單箭頭接點 20"/>
              <p:cNvCxnSpPr/>
              <p:nvPr/>
            </p:nvCxnSpPr>
            <p:spPr>
              <a:xfrm>
                <a:off x="1048081" y="3459098"/>
                <a:ext cx="1548874" cy="16089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線單箭頭接點 21"/>
              <p:cNvCxnSpPr/>
              <p:nvPr/>
            </p:nvCxnSpPr>
            <p:spPr>
              <a:xfrm flipV="1">
                <a:off x="1025705" y="50973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線單箭頭接點 22"/>
              <p:cNvCxnSpPr/>
              <p:nvPr/>
            </p:nvCxnSpPr>
            <p:spPr>
              <a:xfrm flipV="1">
                <a:off x="1025705" y="34590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aphicFrame>
        <p:nvGraphicFramePr>
          <p:cNvPr id="36" name="Object 12"/>
          <p:cNvGraphicFramePr>
            <a:graphicFrameLocks noChangeAspect="1"/>
          </p:cNvGraphicFramePr>
          <p:nvPr>
            <p:extLst/>
          </p:nvPr>
        </p:nvGraphicFramePr>
        <p:xfrm>
          <a:off x="8767483" y="1471359"/>
          <a:ext cx="379412" cy="46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616" name="方程式" r:id="rId8" imgW="177480" imgH="215640" progId="Equation.3">
                  <p:embed/>
                </p:oleObj>
              </mc:Choice>
              <mc:Fallback>
                <p:oleObj name="方程式" r:id="rId8" imgW="177480" imgH="215640" progId="Equation.3">
                  <p:embed/>
                  <p:pic>
                    <p:nvPicPr>
                      <p:cNvPr id="36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767483" y="1471359"/>
                        <a:ext cx="379412" cy="4619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Object 12"/>
          <p:cNvGraphicFramePr>
            <a:graphicFrameLocks noChangeAspect="1"/>
          </p:cNvGraphicFramePr>
          <p:nvPr>
            <p:extLst/>
          </p:nvPr>
        </p:nvGraphicFramePr>
        <p:xfrm>
          <a:off x="7184022" y="1474775"/>
          <a:ext cx="352425" cy="46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617" name="方程式" r:id="rId10" imgW="164880" imgH="215640" progId="Equation.3">
                  <p:embed/>
                </p:oleObj>
              </mc:Choice>
              <mc:Fallback>
                <p:oleObj name="方程式" r:id="rId10" imgW="164880" imgH="215640" progId="Equation.3">
                  <p:embed/>
                  <p:pic>
                    <p:nvPicPr>
                      <p:cNvPr id="37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84022" y="1474775"/>
                        <a:ext cx="352425" cy="4619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5" name="群組 54"/>
          <p:cNvGrpSpPr/>
          <p:nvPr/>
        </p:nvGrpSpPr>
        <p:grpSpPr>
          <a:xfrm>
            <a:off x="3624363" y="4001430"/>
            <a:ext cx="342900" cy="461962"/>
            <a:chOff x="1882729" y="2137119"/>
            <a:chExt cx="342900" cy="461962"/>
          </a:xfrm>
        </p:grpSpPr>
        <p:sp>
          <p:nvSpPr>
            <p:cNvPr id="56" name="矩形 55"/>
            <p:cNvSpPr/>
            <p:nvPr/>
          </p:nvSpPr>
          <p:spPr>
            <a:xfrm>
              <a:off x="1882729" y="2232369"/>
              <a:ext cx="342900" cy="3429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200"/>
              <a:endParaRPr lang="zh-TW" alt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graphicFrame>
          <p:nvGraphicFramePr>
            <p:cNvPr id="57" name="Object 12"/>
            <p:cNvGraphicFramePr>
              <a:graphicFrameLocks noChangeAspect="1"/>
            </p:cNvGraphicFramePr>
            <p:nvPr>
              <p:extLst/>
            </p:nvPr>
          </p:nvGraphicFramePr>
          <p:xfrm>
            <a:off x="1895428" y="2137119"/>
            <a:ext cx="325438" cy="4619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618" name="方程式" r:id="rId12" imgW="152280" imgH="215640" progId="Equation.3">
                    <p:embed/>
                  </p:oleObj>
                </mc:Choice>
                <mc:Fallback>
                  <p:oleObj name="方程式" r:id="rId12" imgW="152280" imgH="215640" progId="Equation.3">
                    <p:embed/>
                    <p:pic>
                      <p:nvPicPr>
                        <p:cNvPr id="57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95428" y="2137119"/>
                          <a:ext cx="325438" cy="46196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58" name="群組 57"/>
          <p:cNvGrpSpPr/>
          <p:nvPr/>
        </p:nvGrpSpPr>
        <p:grpSpPr>
          <a:xfrm>
            <a:off x="5231628" y="4003466"/>
            <a:ext cx="391033" cy="461963"/>
            <a:chOff x="1876911" y="2719786"/>
            <a:chExt cx="391033" cy="461963"/>
          </a:xfrm>
        </p:grpSpPr>
        <p:sp>
          <p:nvSpPr>
            <p:cNvPr id="59" name="矩形 58"/>
            <p:cNvSpPr/>
            <p:nvPr/>
          </p:nvSpPr>
          <p:spPr>
            <a:xfrm>
              <a:off x="1876911" y="2802698"/>
              <a:ext cx="342900" cy="3429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200"/>
              <a:endParaRPr lang="zh-TW" alt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graphicFrame>
          <p:nvGraphicFramePr>
            <p:cNvPr id="60" name="Object 12"/>
            <p:cNvGraphicFramePr>
              <a:graphicFrameLocks noChangeAspect="1"/>
            </p:cNvGraphicFramePr>
            <p:nvPr>
              <p:extLst/>
            </p:nvPr>
          </p:nvGraphicFramePr>
          <p:xfrm>
            <a:off x="1888532" y="2719786"/>
            <a:ext cx="379412" cy="4619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619" name="方程式" r:id="rId14" imgW="177480" imgH="215640" progId="Equation.3">
                    <p:embed/>
                  </p:oleObj>
                </mc:Choice>
                <mc:Fallback>
                  <p:oleObj name="方程式" r:id="rId14" imgW="177480" imgH="215640" progId="Equation.3">
                    <p:embed/>
                    <p:pic>
                      <p:nvPicPr>
                        <p:cNvPr id="60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88532" y="2719786"/>
                          <a:ext cx="379412" cy="46196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64" name="群組 63"/>
          <p:cNvGrpSpPr/>
          <p:nvPr/>
        </p:nvGrpSpPr>
        <p:grpSpPr>
          <a:xfrm rot="16200000">
            <a:off x="7594547" y="2659736"/>
            <a:ext cx="1037222" cy="1638300"/>
            <a:chOff x="1013669" y="3459098"/>
            <a:chExt cx="1588876" cy="1638300"/>
          </a:xfrm>
        </p:grpSpPr>
        <p:cxnSp>
          <p:nvCxnSpPr>
            <p:cNvPr id="65" name="直線單箭頭接點 64"/>
            <p:cNvCxnSpPr/>
            <p:nvPr/>
          </p:nvCxnSpPr>
          <p:spPr>
            <a:xfrm flipV="1">
              <a:off x="1013669" y="3507292"/>
              <a:ext cx="1574937" cy="15851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6" name="群組 65"/>
            <p:cNvGrpSpPr/>
            <p:nvPr/>
          </p:nvGrpSpPr>
          <p:grpSpPr>
            <a:xfrm>
              <a:off x="1025705" y="3459098"/>
              <a:ext cx="1576840" cy="1638300"/>
              <a:chOff x="1025705" y="3459098"/>
              <a:chExt cx="1576840" cy="1638300"/>
            </a:xfrm>
          </p:grpSpPr>
          <p:cxnSp>
            <p:nvCxnSpPr>
              <p:cNvPr id="67" name="直線單箭頭接點 66"/>
              <p:cNvCxnSpPr/>
              <p:nvPr/>
            </p:nvCxnSpPr>
            <p:spPr>
              <a:xfrm>
                <a:off x="1048081" y="3459098"/>
                <a:ext cx="1548874" cy="16089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直線單箭頭接點 67"/>
              <p:cNvCxnSpPr/>
              <p:nvPr/>
            </p:nvCxnSpPr>
            <p:spPr>
              <a:xfrm flipV="1">
                <a:off x="1025705" y="50973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直線單箭頭接點 68"/>
              <p:cNvCxnSpPr/>
              <p:nvPr/>
            </p:nvCxnSpPr>
            <p:spPr>
              <a:xfrm flipV="1">
                <a:off x="1025705" y="34590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0" name="手繪多邊形 69"/>
          <p:cNvSpPr/>
          <p:nvPr/>
        </p:nvSpPr>
        <p:spPr>
          <a:xfrm>
            <a:off x="5416550" y="4445001"/>
            <a:ext cx="1828800" cy="319831"/>
          </a:xfrm>
          <a:custGeom>
            <a:avLst/>
            <a:gdLst>
              <a:gd name="connsiteX0" fmla="*/ 0 w 1828800"/>
              <a:gd name="connsiteY0" fmla="*/ 0 h 319831"/>
              <a:gd name="connsiteX1" fmla="*/ 1016000 w 1828800"/>
              <a:gd name="connsiteY1" fmla="*/ 317500 h 319831"/>
              <a:gd name="connsiteX2" fmla="*/ 1828800 w 1828800"/>
              <a:gd name="connsiteY2" fmla="*/ 152400 h 319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28800" h="319831">
                <a:moveTo>
                  <a:pt x="0" y="0"/>
                </a:moveTo>
                <a:cubicBezTo>
                  <a:pt x="355600" y="146050"/>
                  <a:pt x="711200" y="292100"/>
                  <a:pt x="1016000" y="317500"/>
                </a:cubicBezTo>
                <a:cubicBezTo>
                  <a:pt x="1320800" y="342900"/>
                  <a:pt x="1828800" y="152400"/>
                  <a:pt x="1828800" y="152400"/>
                </a:cubicBezTo>
              </a:path>
            </a:pathLst>
          </a:cu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zh-TW" alt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1" name="手繪多邊形 70"/>
          <p:cNvSpPr/>
          <p:nvPr/>
        </p:nvSpPr>
        <p:spPr>
          <a:xfrm>
            <a:off x="5403850" y="4457701"/>
            <a:ext cx="3416300" cy="624441"/>
          </a:xfrm>
          <a:custGeom>
            <a:avLst/>
            <a:gdLst>
              <a:gd name="connsiteX0" fmla="*/ 0 w 3416300"/>
              <a:gd name="connsiteY0" fmla="*/ 0 h 624441"/>
              <a:gd name="connsiteX1" fmla="*/ 1854200 w 3416300"/>
              <a:gd name="connsiteY1" fmla="*/ 622300 h 624441"/>
              <a:gd name="connsiteX2" fmla="*/ 3416300 w 3416300"/>
              <a:gd name="connsiteY2" fmla="*/ 165100 h 624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16300" h="624441">
                <a:moveTo>
                  <a:pt x="0" y="0"/>
                </a:moveTo>
                <a:cubicBezTo>
                  <a:pt x="642408" y="297391"/>
                  <a:pt x="1284817" y="594783"/>
                  <a:pt x="1854200" y="622300"/>
                </a:cubicBezTo>
                <a:cubicBezTo>
                  <a:pt x="2423583" y="649817"/>
                  <a:pt x="2919941" y="407458"/>
                  <a:pt x="3416300" y="165100"/>
                </a:cubicBezTo>
              </a:path>
            </a:pathLst>
          </a:cu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zh-TW" alt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2" name="手繪多邊形 71"/>
          <p:cNvSpPr/>
          <p:nvPr/>
        </p:nvSpPr>
        <p:spPr>
          <a:xfrm>
            <a:off x="3790950" y="4445001"/>
            <a:ext cx="3479800" cy="511221"/>
          </a:xfrm>
          <a:custGeom>
            <a:avLst/>
            <a:gdLst>
              <a:gd name="connsiteX0" fmla="*/ 0 w 3479800"/>
              <a:gd name="connsiteY0" fmla="*/ 0 h 511221"/>
              <a:gd name="connsiteX1" fmla="*/ 1600200 w 3479800"/>
              <a:gd name="connsiteY1" fmla="*/ 508000 h 511221"/>
              <a:gd name="connsiteX2" fmla="*/ 3479800 w 3479800"/>
              <a:gd name="connsiteY2" fmla="*/ 177800 h 511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79800" h="511221">
                <a:moveTo>
                  <a:pt x="0" y="0"/>
                </a:moveTo>
                <a:cubicBezTo>
                  <a:pt x="510116" y="239183"/>
                  <a:pt x="1020233" y="478367"/>
                  <a:pt x="1600200" y="508000"/>
                </a:cubicBezTo>
                <a:cubicBezTo>
                  <a:pt x="2180167" y="537633"/>
                  <a:pt x="2829983" y="357716"/>
                  <a:pt x="3479800" y="177800"/>
                </a:cubicBezTo>
              </a:path>
            </a:pathLst>
          </a:custGeom>
          <a:noFill/>
          <a:ln w="28575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zh-TW" alt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3" name="手繪多邊形 72"/>
          <p:cNvSpPr/>
          <p:nvPr/>
        </p:nvSpPr>
        <p:spPr>
          <a:xfrm>
            <a:off x="3803650" y="4445001"/>
            <a:ext cx="5143500" cy="1004985"/>
          </a:xfrm>
          <a:custGeom>
            <a:avLst/>
            <a:gdLst>
              <a:gd name="connsiteX0" fmla="*/ 0 w 5143500"/>
              <a:gd name="connsiteY0" fmla="*/ 0 h 1004985"/>
              <a:gd name="connsiteX1" fmla="*/ 2438400 w 5143500"/>
              <a:gd name="connsiteY1" fmla="*/ 1003300 h 1004985"/>
              <a:gd name="connsiteX2" fmla="*/ 5143500 w 5143500"/>
              <a:gd name="connsiteY2" fmla="*/ 190500 h 1004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143500" h="1004985">
                <a:moveTo>
                  <a:pt x="0" y="0"/>
                </a:moveTo>
                <a:cubicBezTo>
                  <a:pt x="790575" y="485775"/>
                  <a:pt x="1581150" y="971550"/>
                  <a:pt x="2438400" y="1003300"/>
                </a:cubicBezTo>
                <a:cubicBezTo>
                  <a:pt x="3295650" y="1035050"/>
                  <a:pt x="4219575" y="612775"/>
                  <a:pt x="5143500" y="190500"/>
                </a:cubicBezTo>
              </a:path>
            </a:pathLst>
          </a:custGeom>
          <a:noFill/>
          <a:ln w="28575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zh-TW" alt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手繪多邊形 2"/>
          <p:cNvSpPr/>
          <p:nvPr/>
        </p:nvSpPr>
        <p:spPr>
          <a:xfrm>
            <a:off x="3829319" y="3347673"/>
            <a:ext cx="3425781" cy="734931"/>
          </a:xfrm>
          <a:custGeom>
            <a:avLst/>
            <a:gdLst>
              <a:gd name="connsiteX0" fmla="*/ 3425781 w 3425781"/>
              <a:gd name="connsiteY0" fmla="*/ 619021 h 734931"/>
              <a:gd name="connsiteX1" fmla="*/ 1854558 w 3425781"/>
              <a:gd name="connsiteY1" fmla="*/ 835 h 734931"/>
              <a:gd name="connsiteX2" fmla="*/ 0 w 3425781"/>
              <a:gd name="connsiteY2" fmla="*/ 734931 h 734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25781" h="734931">
                <a:moveTo>
                  <a:pt x="3425781" y="619021"/>
                </a:moveTo>
                <a:cubicBezTo>
                  <a:pt x="2925651" y="300269"/>
                  <a:pt x="2425521" y="-18483"/>
                  <a:pt x="1854558" y="835"/>
                </a:cubicBezTo>
                <a:cubicBezTo>
                  <a:pt x="1283594" y="20153"/>
                  <a:pt x="641797" y="377542"/>
                  <a:pt x="0" y="734931"/>
                </a:cubicBezTo>
              </a:path>
            </a:pathLst>
          </a:custGeom>
          <a:noFill/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zh-TW" alt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4151317" y="3169402"/>
            <a:ext cx="9674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altLang="zh-TW" sz="2400" dirty="0">
                <a:solidFill>
                  <a:srgbClr val="FF0000"/>
                </a:solidFill>
                <a:latin typeface="Calibri" panose="020F0502020204030204"/>
              </a:rPr>
              <a:t>store</a:t>
            </a:r>
            <a:endParaRPr lang="zh-TW" altLang="en-US" sz="2400" dirty="0">
              <a:solidFill>
                <a:srgbClr val="FF0000"/>
              </a:solidFill>
              <a:latin typeface="Calibri" panose="020F0502020204030204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2104698" y="5502793"/>
            <a:ext cx="40515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All the weights are “1”, no bias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9" name="文字方塊 48"/>
          <p:cNvSpPr txBox="1"/>
          <p:nvPr/>
        </p:nvSpPr>
        <p:spPr>
          <a:xfrm>
            <a:off x="2104698" y="6031297"/>
            <a:ext cx="46139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All activation functions are linear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25" name="直線接點 24"/>
          <p:cNvCxnSpPr/>
          <p:nvPr/>
        </p:nvCxnSpPr>
        <p:spPr>
          <a:xfrm flipH="1">
            <a:off x="7163888" y="2496258"/>
            <a:ext cx="291548" cy="3245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接點 51"/>
          <p:cNvCxnSpPr/>
          <p:nvPr/>
        </p:nvCxnSpPr>
        <p:spPr>
          <a:xfrm flipH="1">
            <a:off x="8747545" y="2475342"/>
            <a:ext cx="291548" cy="3245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接點 52"/>
          <p:cNvCxnSpPr/>
          <p:nvPr/>
        </p:nvCxnSpPr>
        <p:spPr>
          <a:xfrm flipH="1">
            <a:off x="7197938" y="4159975"/>
            <a:ext cx="291548" cy="3245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接點 53"/>
          <p:cNvCxnSpPr/>
          <p:nvPr/>
        </p:nvCxnSpPr>
        <p:spPr>
          <a:xfrm flipH="1">
            <a:off x="8757162" y="4193431"/>
            <a:ext cx="291548" cy="3245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群組 23"/>
          <p:cNvGrpSpPr/>
          <p:nvPr/>
        </p:nvGrpSpPr>
        <p:grpSpPr>
          <a:xfrm>
            <a:off x="4987673" y="119351"/>
            <a:ext cx="4512856" cy="657296"/>
            <a:chOff x="3463673" y="119351"/>
            <a:chExt cx="4512856" cy="657296"/>
          </a:xfrm>
        </p:grpSpPr>
        <p:sp>
          <p:nvSpPr>
            <p:cNvPr id="26" name="文字方塊 25"/>
            <p:cNvSpPr txBox="1"/>
            <p:nvPr/>
          </p:nvSpPr>
          <p:spPr>
            <a:xfrm>
              <a:off x="3463673" y="173004"/>
              <a:ext cx="219574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200"/>
              <a:r>
                <a:rPr lang="en-US" altLang="zh-TW" sz="2400" dirty="0">
                  <a:solidFill>
                    <a:prstClr val="black"/>
                  </a:solidFill>
                  <a:latin typeface="Calibri" panose="020F0502020204030204"/>
                </a:rPr>
                <a:t>Input sequence:</a:t>
              </a:r>
              <a:endParaRPr lang="zh-TW" altLang="en-US" sz="240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文字方塊 26"/>
                <p:cNvSpPr txBox="1"/>
                <p:nvPr/>
              </p:nvSpPr>
              <p:spPr>
                <a:xfrm>
                  <a:off x="5790380" y="119351"/>
                  <a:ext cx="472117" cy="65729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defTabSz="457200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zh-TW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altLang="zh-TW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altLang="zh-TW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TW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zh-TW" altLang="en-US" sz="2400" dirty="0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</mc:Choice>
          <mc:Fallback xmlns="">
            <p:sp>
              <p:nvSpPr>
                <p:cNvPr id="27" name="文字方塊 2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90380" y="119351"/>
                  <a:ext cx="472117" cy="657296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文字方塊 61"/>
                <p:cNvSpPr txBox="1"/>
                <p:nvPr/>
              </p:nvSpPr>
              <p:spPr>
                <a:xfrm>
                  <a:off x="6309285" y="119351"/>
                  <a:ext cx="472117" cy="65729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defTabSz="457200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zh-TW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altLang="zh-TW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altLang="zh-TW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TW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zh-TW" altLang="en-US" sz="2400" dirty="0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</mc:Choice>
          <mc:Fallback xmlns="">
            <p:sp>
              <p:nvSpPr>
                <p:cNvPr id="62" name="文字方塊 6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09285" y="119351"/>
                  <a:ext cx="472117" cy="657296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文字方塊 73"/>
                <p:cNvSpPr txBox="1"/>
                <p:nvPr/>
              </p:nvSpPr>
              <p:spPr>
                <a:xfrm>
                  <a:off x="6825367" y="119351"/>
                  <a:ext cx="472117" cy="65729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defTabSz="457200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zh-TW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altLang="zh-TW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altLang="zh-TW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altLang="zh-TW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zh-TW" altLang="en-US" sz="2400" dirty="0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</mc:Choice>
          <mc:Fallback xmlns="">
            <p:sp>
              <p:nvSpPr>
                <p:cNvPr id="74" name="文字方塊 7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25367" y="119351"/>
                  <a:ext cx="472117" cy="657296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文字方塊 74"/>
                <p:cNvSpPr txBox="1"/>
                <p:nvPr/>
              </p:nvSpPr>
              <p:spPr>
                <a:xfrm>
                  <a:off x="7394638" y="176816"/>
                  <a:ext cx="581891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defTabSz="457200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……</m:t>
                        </m:r>
                      </m:oMath>
                    </m:oMathPara>
                  </a14:m>
                  <a:endParaRPr lang="zh-TW" altLang="en-US" sz="2400" dirty="0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</mc:Choice>
          <mc:Fallback xmlns="">
            <p:sp>
              <p:nvSpPr>
                <p:cNvPr id="75" name="文字方塊 7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94638" y="176816"/>
                  <a:ext cx="581891" cy="369332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9" name="文字方塊 28"/>
          <p:cNvSpPr txBox="1"/>
          <p:nvPr/>
        </p:nvSpPr>
        <p:spPr>
          <a:xfrm>
            <a:off x="7112000" y="5696255"/>
            <a:ext cx="362858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1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6" name="文字方塊 75"/>
          <p:cNvSpPr txBox="1"/>
          <p:nvPr/>
        </p:nvSpPr>
        <p:spPr>
          <a:xfrm>
            <a:off x="8709951" y="5710402"/>
            <a:ext cx="362858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1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7" name="文字方塊 76"/>
          <p:cNvSpPr txBox="1"/>
          <p:nvPr/>
        </p:nvSpPr>
        <p:spPr>
          <a:xfrm>
            <a:off x="3624060" y="4008668"/>
            <a:ext cx="362858" cy="46166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0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8" name="文字方塊 77"/>
          <p:cNvSpPr txBox="1"/>
          <p:nvPr/>
        </p:nvSpPr>
        <p:spPr>
          <a:xfrm>
            <a:off x="5222011" y="4022815"/>
            <a:ext cx="362858" cy="46166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0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0" name="文字方塊 29"/>
          <p:cNvSpPr txBox="1"/>
          <p:nvPr/>
        </p:nvSpPr>
        <p:spPr>
          <a:xfrm>
            <a:off x="1845723" y="3816913"/>
            <a:ext cx="1752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given Initial values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9" name="文字方塊 78"/>
          <p:cNvSpPr txBox="1"/>
          <p:nvPr/>
        </p:nvSpPr>
        <p:spPr>
          <a:xfrm>
            <a:off x="7533307" y="3655039"/>
            <a:ext cx="362858" cy="46166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2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0" name="文字方塊 79"/>
          <p:cNvSpPr txBox="1"/>
          <p:nvPr/>
        </p:nvSpPr>
        <p:spPr>
          <a:xfrm>
            <a:off x="9074009" y="3655039"/>
            <a:ext cx="362858" cy="46166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2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1" name="文字方塊 80"/>
          <p:cNvSpPr txBox="1"/>
          <p:nvPr/>
        </p:nvSpPr>
        <p:spPr>
          <a:xfrm>
            <a:off x="7498556" y="1914103"/>
            <a:ext cx="362858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4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2" name="文字方塊 81"/>
          <p:cNvSpPr txBox="1"/>
          <p:nvPr/>
        </p:nvSpPr>
        <p:spPr>
          <a:xfrm>
            <a:off x="9100801" y="1942034"/>
            <a:ext cx="362858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4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4" name="文字方塊 83"/>
          <p:cNvSpPr txBox="1"/>
          <p:nvPr/>
        </p:nvSpPr>
        <p:spPr>
          <a:xfrm>
            <a:off x="4799475" y="869949"/>
            <a:ext cx="24556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output sequence: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文字方塊 84"/>
              <p:cNvSpPr txBox="1"/>
              <p:nvPr/>
            </p:nvSpPr>
            <p:spPr>
              <a:xfrm>
                <a:off x="7318870" y="788467"/>
                <a:ext cx="472117" cy="6572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457200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  <m:e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sz="240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85" name="文字方塊 8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8870" y="788467"/>
                <a:ext cx="472117" cy="657296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9" name="手繪多邊形 46"/>
          <p:cNvSpPr/>
          <p:nvPr/>
        </p:nvSpPr>
        <p:spPr>
          <a:xfrm>
            <a:off x="5440718" y="3346270"/>
            <a:ext cx="3425781" cy="734931"/>
          </a:xfrm>
          <a:custGeom>
            <a:avLst/>
            <a:gdLst>
              <a:gd name="connsiteX0" fmla="*/ 3425781 w 3425781"/>
              <a:gd name="connsiteY0" fmla="*/ 619021 h 734931"/>
              <a:gd name="connsiteX1" fmla="*/ 1854558 w 3425781"/>
              <a:gd name="connsiteY1" fmla="*/ 835 h 734931"/>
              <a:gd name="connsiteX2" fmla="*/ 0 w 3425781"/>
              <a:gd name="connsiteY2" fmla="*/ 734931 h 734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25781" h="734931">
                <a:moveTo>
                  <a:pt x="3425781" y="619021"/>
                </a:moveTo>
                <a:cubicBezTo>
                  <a:pt x="2925651" y="300269"/>
                  <a:pt x="2425521" y="-18483"/>
                  <a:pt x="1854558" y="835"/>
                </a:cubicBezTo>
                <a:cubicBezTo>
                  <a:pt x="1283594" y="20153"/>
                  <a:pt x="641797" y="377542"/>
                  <a:pt x="0" y="734931"/>
                </a:cubicBezTo>
              </a:path>
            </a:pathLst>
          </a:custGeom>
          <a:noFill/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zh-TW" altLang="en-US">
              <a:solidFill>
                <a:prstClr val="whit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33600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49" grpId="0"/>
      <p:bldP spid="29" grpId="0" animBg="1"/>
      <p:bldP spid="76" grpId="0" animBg="1"/>
      <p:bldP spid="77" grpId="0" animBg="1"/>
      <p:bldP spid="78" grpId="0" animBg="1"/>
      <p:bldP spid="30" grpId="0"/>
      <p:bldP spid="79" grpId="0" animBg="1"/>
      <p:bldP spid="80" grpId="0" animBg="1"/>
      <p:bldP spid="81" grpId="0" animBg="1"/>
      <p:bldP spid="82" grpId="0" animBg="1"/>
      <p:bldP spid="84" grpId="0"/>
      <p:bldP spid="8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>
            <p:custDataLst>
              <p:tags r:id="rId2"/>
            </p:custDataLst>
          </p:nvPr>
        </p:nvSpPr>
        <p:spPr>
          <a:xfrm>
            <a:off x="1219200" y="635000"/>
            <a:ext cx="97536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对本章所涉及内容</a:t>
            </a:r>
          </a:p>
        </p:txBody>
      </p:sp>
      <p:sp>
        <p:nvSpPr>
          <p:cNvPr id="6" name="文本框 5"/>
          <p:cNvSpPr txBox="1"/>
          <p:nvPr>
            <p:custDataLst>
              <p:tags r:id="rId3"/>
            </p:custDataLst>
          </p:nvPr>
        </p:nvSpPr>
        <p:spPr>
          <a:xfrm>
            <a:off x="2438400" y="278606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已掌握</a:t>
            </a:r>
          </a:p>
        </p:txBody>
      </p:sp>
      <p:sp>
        <p:nvSpPr>
          <p:cNvPr id="7" name="文本框 6"/>
          <p:cNvSpPr txBox="1"/>
          <p:nvPr>
            <p:custDataLst>
              <p:tags r:id="rId4"/>
            </p:custDataLst>
          </p:nvPr>
        </p:nvSpPr>
        <p:spPr>
          <a:xfrm>
            <a:off x="2438400" y="364331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已理解</a:t>
            </a:r>
          </a:p>
        </p:txBody>
      </p:sp>
      <p:sp>
        <p:nvSpPr>
          <p:cNvPr id="8" name="文本框 7"/>
          <p:cNvSpPr txBox="1"/>
          <p:nvPr>
            <p:custDataLst>
              <p:tags r:id="rId5"/>
            </p:custDataLst>
          </p:nvPr>
        </p:nvSpPr>
        <p:spPr>
          <a:xfrm>
            <a:off x="2438400" y="450056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有了解</a:t>
            </a:r>
          </a:p>
        </p:txBody>
      </p:sp>
      <p:sp>
        <p:nvSpPr>
          <p:cNvPr id="9" name="文本框 8"/>
          <p:cNvSpPr txBox="1"/>
          <p:nvPr>
            <p:custDataLst>
              <p:tags r:id="rId6"/>
            </p:custDataLst>
          </p:nvPr>
        </p:nvSpPr>
        <p:spPr>
          <a:xfrm>
            <a:off x="2438400" y="535781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不知道</a:t>
            </a:r>
          </a:p>
        </p:txBody>
      </p:sp>
      <p:sp>
        <p:nvSpPr>
          <p:cNvPr id="10" name="椭圆 9"/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1571625" y="285035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A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1" name="椭圆 10"/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1571625" y="370760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B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2" name="椭圆 11"/>
          <p:cNvSpPr>
            <a:spLocks noChangeAspect="1"/>
          </p:cNvSpPr>
          <p:nvPr>
            <p:custDataLst>
              <p:tags r:id="rId9"/>
            </p:custDataLst>
          </p:nvPr>
        </p:nvSpPr>
        <p:spPr>
          <a:xfrm>
            <a:off x="1571625" y="456485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C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3" name="椭圆 12"/>
          <p:cNvSpPr>
            <a:spLocks noChangeAspect="1"/>
          </p:cNvSpPr>
          <p:nvPr>
            <p:custDataLst>
              <p:tags r:id="rId10"/>
            </p:custDataLst>
          </p:nvPr>
        </p:nvSpPr>
        <p:spPr>
          <a:xfrm>
            <a:off x="1571625" y="542210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D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4" name="圆角矩形 13"/>
          <p:cNvSpPr/>
          <p:nvPr>
            <p:custDataLst>
              <p:tags r:id="rId11"/>
            </p:custDataLst>
          </p:nvPr>
        </p:nvSpPr>
        <p:spPr>
          <a:xfrm>
            <a:off x="89154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提交</a:t>
            </a:r>
          </a:p>
        </p:txBody>
      </p:sp>
      <p:grpSp>
        <p:nvGrpSpPr>
          <p:cNvPr id="19" name="组合 18"/>
          <p:cNvGrpSpPr/>
          <p:nvPr>
            <p:custDataLst>
              <p:tags r:id="rId12"/>
            </p:custDataLst>
          </p:nvPr>
        </p:nvGrpSpPr>
        <p:grpSpPr>
          <a:xfrm>
            <a:off x="0" y="0"/>
            <a:ext cx="12192000" cy="635000"/>
            <a:chOff x="0" y="0"/>
            <a:chExt cx="12192000" cy="635000"/>
          </a:xfrm>
        </p:grpSpPr>
        <p:sp>
          <p:nvSpPr>
            <p:cNvPr id="15" name="TitleBackground"/>
            <p:cNvSpPr/>
            <p:nvPr>
              <p:custDataLst>
                <p:tags r:id="rId14"/>
              </p:custDataLst>
            </p:nvPr>
          </p:nvSpPr>
          <p:spPr>
            <a:xfrm>
              <a:off x="0" y="0"/>
              <a:ext cx="12192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ColorBlock"/>
            <p:cNvSpPr/>
            <p:nvPr>
              <p:custDataLst>
                <p:tags r:id="rId15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TypeText"/>
            <p:cNvSpPr txBox="1"/>
            <p:nvPr>
              <p:custDataLst>
                <p:tags r:id="rId16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投票</a:t>
              </a:r>
            </a:p>
          </p:txBody>
        </p:sp>
        <p:sp>
          <p:nvSpPr>
            <p:cNvPr id="18" name="TipText"/>
            <p:cNvSpPr txBox="1"/>
            <p:nvPr>
              <p:custDataLst>
                <p:tags r:id="rId17"/>
              </p:custDataLst>
            </p:nvPr>
          </p:nvSpPr>
          <p:spPr>
            <a:xfrm>
              <a:off x="11957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最多可选</a:t>
              </a:r>
              <a:r>
                <a:rPr lang="en-US" altLang="zh-CN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</a:t>
              </a:r>
              <a:r>
                <a:rPr lang="zh-CN" altLang="en-US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项</a:t>
              </a:r>
            </a:p>
          </p:txBody>
        </p:sp>
      </p:grpSp>
      <p:pic>
        <p:nvPicPr>
          <p:cNvPr id="4" name="图片 3"/>
          <p:cNvPicPr>
            <a:picLocks/>
          </p:cNvPicPr>
          <p:nvPr>
            <p:custDataLst>
              <p:tags r:id="rId13"/>
            </p:custData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59951551"/>
      </p:ext>
    </p:extLst>
  </p:cSld>
  <p:clrMapOvr>
    <a:masterClrMapping/>
  </p:clrMapOvr>
  <p:extLst mod="1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Example</a:t>
            </a:r>
            <a:endParaRPr lang="zh-TW" altLang="en-US" dirty="0"/>
          </a:p>
        </p:txBody>
      </p:sp>
      <p:cxnSp>
        <p:nvCxnSpPr>
          <p:cNvPr id="4" name="直線單箭頭接點 3"/>
          <p:cNvCxnSpPr/>
          <p:nvPr/>
        </p:nvCxnSpPr>
        <p:spPr>
          <a:xfrm rot="16200000">
            <a:off x="8629363" y="2370912"/>
            <a:ext cx="65565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線單箭頭接點 4"/>
          <p:cNvCxnSpPr/>
          <p:nvPr/>
        </p:nvCxnSpPr>
        <p:spPr>
          <a:xfrm rot="16200000">
            <a:off x="6982376" y="2338561"/>
            <a:ext cx="64900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群組 5"/>
          <p:cNvGrpSpPr/>
          <p:nvPr/>
        </p:nvGrpSpPr>
        <p:grpSpPr>
          <a:xfrm>
            <a:off x="7117299" y="5593146"/>
            <a:ext cx="342900" cy="461962"/>
            <a:chOff x="1882729" y="2137119"/>
            <a:chExt cx="342900" cy="461962"/>
          </a:xfrm>
        </p:grpSpPr>
        <p:sp>
          <p:nvSpPr>
            <p:cNvPr id="7" name="矩形 6"/>
            <p:cNvSpPr/>
            <p:nvPr/>
          </p:nvSpPr>
          <p:spPr>
            <a:xfrm>
              <a:off x="1882729" y="2232369"/>
              <a:ext cx="342900" cy="3429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200"/>
              <a:endParaRPr lang="zh-TW" alt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graphicFrame>
          <p:nvGraphicFramePr>
            <p:cNvPr id="8" name="Object 12"/>
            <p:cNvGraphicFramePr>
              <a:graphicFrameLocks noChangeAspect="1"/>
            </p:cNvGraphicFramePr>
            <p:nvPr>
              <p:extLst/>
            </p:nvPr>
          </p:nvGraphicFramePr>
          <p:xfrm>
            <a:off x="1895428" y="2137119"/>
            <a:ext cx="325438" cy="4619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638" name="方程式" r:id="rId4" imgW="152280" imgH="215640" progId="Equation.3">
                    <p:embed/>
                  </p:oleObj>
                </mc:Choice>
                <mc:Fallback>
                  <p:oleObj name="方程式" r:id="rId4" imgW="152280" imgH="215640" progId="Equation.3">
                    <p:embed/>
                    <p:pic>
                      <p:nvPicPr>
                        <p:cNvPr id="8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95428" y="2137119"/>
                          <a:ext cx="325438" cy="46196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9" name="群組 8"/>
          <p:cNvGrpSpPr/>
          <p:nvPr/>
        </p:nvGrpSpPr>
        <p:grpSpPr>
          <a:xfrm>
            <a:off x="8724563" y="5624272"/>
            <a:ext cx="376238" cy="461963"/>
            <a:chOff x="1876911" y="2719848"/>
            <a:chExt cx="376238" cy="461963"/>
          </a:xfrm>
        </p:grpSpPr>
        <p:sp>
          <p:nvSpPr>
            <p:cNvPr id="10" name="矩形 9"/>
            <p:cNvSpPr/>
            <p:nvPr/>
          </p:nvSpPr>
          <p:spPr>
            <a:xfrm>
              <a:off x="1876911" y="2802698"/>
              <a:ext cx="342900" cy="3429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200"/>
              <a:endParaRPr lang="zh-TW" alt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graphicFrame>
          <p:nvGraphicFramePr>
            <p:cNvPr id="11" name="Object 12"/>
            <p:cNvGraphicFramePr>
              <a:graphicFrameLocks noChangeAspect="1"/>
            </p:cNvGraphicFramePr>
            <p:nvPr>
              <p:extLst/>
            </p:nvPr>
          </p:nvGraphicFramePr>
          <p:xfrm>
            <a:off x="1900724" y="2719848"/>
            <a:ext cx="352425" cy="4619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639" name="方程式" r:id="rId6" imgW="164880" imgH="215640" progId="Equation.3">
                    <p:embed/>
                  </p:oleObj>
                </mc:Choice>
                <mc:Fallback>
                  <p:oleObj name="方程式" r:id="rId6" imgW="164880" imgH="215640" progId="Equation.3">
                    <p:embed/>
                    <p:pic>
                      <p:nvPicPr>
                        <p:cNvPr id="11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00724" y="2719848"/>
                          <a:ext cx="352425" cy="46196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2" name="橢圓 11"/>
          <p:cNvSpPr/>
          <p:nvPr/>
        </p:nvSpPr>
        <p:spPr>
          <a:xfrm rot="16200000">
            <a:off x="7053475" y="4016482"/>
            <a:ext cx="574158" cy="57415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zh-TW" alt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3" name="橢圓 12"/>
          <p:cNvSpPr/>
          <p:nvPr/>
        </p:nvSpPr>
        <p:spPr>
          <a:xfrm rot="16200000">
            <a:off x="8601170" y="4056793"/>
            <a:ext cx="574158" cy="57415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zh-TW" alt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4" name="橢圓 13"/>
          <p:cNvSpPr/>
          <p:nvPr/>
        </p:nvSpPr>
        <p:spPr>
          <a:xfrm rot="16200000">
            <a:off x="7019801" y="2338561"/>
            <a:ext cx="574158" cy="57415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zh-TW" alt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5" name="橢圓 14"/>
          <p:cNvSpPr/>
          <p:nvPr/>
        </p:nvSpPr>
        <p:spPr>
          <a:xfrm rot="16200000">
            <a:off x="8592477" y="2348667"/>
            <a:ext cx="574158" cy="57415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zh-TW" altLang="en-US">
              <a:solidFill>
                <a:prstClr val="black"/>
              </a:solidFill>
              <a:latin typeface="Calibri" panose="020F0502020204030204"/>
            </a:endParaRPr>
          </a:p>
        </p:txBody>
      </p:sp>
      <p:grpSp>
        <p:nvGrpSpPr>
          <p:cNvPr id="18" name="群組 17"/>
          <p:cNvGrpSpPr/>
          <p:nvPr/>
        </p:nvGrpSpPr>
        <p:grpSpPr>
          <a:xfrm rot="16200000">
            <a:off x="7594547" y="4322261"/>
            <a:ext cx="1037222" cy="1638300"/>
            <a:chOff x="1013669" y="3459098"/>
            <a:chExt cx="1588876" cy="1638300"/>
          </a:xfrm>
        </p:grpSpPr>
        <p:cxnSp>
          <p:nvCxnSpPr>
            <p:cNvPr id="19" name="直線單箭頭接點 18"/>
            <p:cNvCxnSpPr/>
            <p:nvPr/>
          </p:nvCxnSpPr>
          <p:spPr>
            <a:xfrm flipV="1">
              <a:off x="1013669" y="3507292"/>
              <a:ext cx="1574937" cy="15851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" name="群組 19"/>
            <p:cNvGrpSpPr/>
            <p:nvPr/>
          </p:nvGrpSpPr>
          <p:grpSpPr>
            <a:xfrm>
              <a:off x="1025705" y="3459098"/>
              <a:ext cx="1576840" cy="1638300"/>
              <a:chOff x="1025705" y="3459098"/>
              <a:chExt cx="1576840" cy="1638300"/>
            </a:xfrm>
          </p:grpSpPr>
          <p:cxnSp>
            <p:nvCxnSpPr>
              <p:cNvPr id="21" name="直線單箭頭接點 20"/>
              <p:cNvCxnSpPr/>
              <p:nvPr/>
            </p:nvCxnSpPr>
            <p:spPr>
              <a:xfrm>
                <a:off x="1048081" y="3459098"/>
                <a:ext cx="1548874" cy="16089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線單箭頭接點 21"/>
              <p:cNvCxnSpPr/>
              <p:nvPr/>
            </p:nvCxnSpPr>
            <p:spPr>
              <a:xfrm flipV="1">
                <a:off x="1025705" y="50973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線單箭頭接點 22"/>
              <p:cNvCxnSpPr/>
              <p:nvPr/>
            </p:nvCxnSpPr>
            <p:spPr>
              <a:xfrm flipV="1">
                <a:off x="1025705" y="34590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aphicFrame>
        <p:nvGraphicFramePr>
          <p:cNvPr id="36" name="Object 12"/>
          <p:cNvGraphicFramePr>
            <a:graphicFrameLocks noChangeAspect="1"/>
          </p:cNvGraphicFramePr>
          <p:nvPr>
            <p:extLst/>
          </p:nvPr>
        </p:nvGraphicFramePr>
        <p:xfrm>
          <a:off x="8767483" y="1471359"/>
          <a:ext cx="379412" cy="46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40" name="方程式" r:id="rId8" imgW="177480" imgH="215640" progId="Equation.3">
                  <p:embed/>
                </p:oleObj>
              </mc:Choice>
              <mc:Fallback>
                <p:oleObj name="方程式" r:id="rId8" imgW="177480" imgH="215640" progId="Equation.3">
                  <p:embed/>
                  <p:pic>
                    <p:nvPicPr>
                      <p:cNvPr id="36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767483" y="1471359"/>
                        <a:ext cx="379412" cy="4619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Object 12"/>
          <p:cNvGraphicFramePr>
            <a:graphicFrameLocks noChangeAspect="1"/>
          </p:cNvGraphicFramePr>
          <p:nvPr>
            <p:extLst/>
          </p:nvPr>
        </p:nvGraphicFramePr>
        <p:xfrm>
          <a:off x="7184022" y="1474775"/>
          <a:ext cx="352425" cy="46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41" name="方程式" r:id="rId10" imgW="164880" imgH="215640" progId="Equation.3">
                  <p:embed/>
                </p:oleObj>
              </mc:Choice>
              <mc:Fallback>
                <p:oleObj name="方程式" r:id="rId10" imgW="164880" imgH="215640" progId="Equation.3">
                  <p:embed/>
                  <p:pic>
                    <p:nvPicPr>
                      <p:cNvPr id="37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84022" y="1474775"/>
                        <a:ext cx="352425" cy="4619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5" name="群組 54"/>
          <p:cNvGrpSpPr/>
          <p:nvPr/>
        </p:nvGrpSpPr>
        <p:grpSpPr>
          <a:xfrm>
            <a:off x="3624363" y="4001430"/>
            <a:ext cx="342900" cy="461962"/>
            <a:chOff x="1882729" y="2137119"/>
            <a:chExt cx="342900" cy="461962"/>
          </a:xfrm>
        </p:grpSpPr>
        <p:sp>
          <p:nvSpPr>
            <p:cNvPr id="56" name="矩形 55"/>
            <p:cNvSpPr/>
            <p:nvPr/>
          </p:nvSpPr>
          <p:spPr>
            <a:xfrm>
              <a:off x="1882729" y="2232369"/>
              <a:ext cx="342900" cy="3429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200"/>
              <a:endParaRPr lang="zh-TW" alt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graphicFrame>
          <p:nvGraphicFramePr>
            <p:cNvPr id="57" name="Object 12"/>
            <p:cNvGraphicFramePr>
              <a:graphicFrameLocks noChangeAspect="1"/>
            </p:cNvGraphicFramePr>
            <p:nvPr>
              <p:extLst/>
            </p:nvPr>
          </p:nvGraphicFramePr>
          <p:xfrm>
            <a:off x="1895428" y="2137119"/>
            <a:ext cx="325438" cy="4619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642" name="方程式" r:id="rId12" imgW="152280" imgH="215640" progId="Equation.3">
                    <p:embed/>
                  </p:oleObj>
                </mc:Choice>
                <mc:Fallback>
                  <p:oleObj name="方程式" r:id="rId12" imgW="152280" imgH="215640" progId="Equation.3">
                    <p:embed/>
                    <p:pic>
                      <p:nvPicPr>
                        <p:cNvPr id="57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95428" y="2137119"/>
                          <a:ext cx="325438" cy="46196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58" name="群組 57"/>
          <p:cNvGrpSpPr/>
          <p:nvPr/>
        </p:nvGrpSpPr>
        <p:grpSpPr>
          <a:xfrm>
            <a:off x="5231628" y="4003466"/>
            <a:ext cx="391033" cy="461963"/>
            <a:chOff x="1876911" y="2719786"/>
            <a:chExt cx="391033" cy="461963"/>
          </a:xfrm>
        </p:grpSpPr>
        <p:sp>
          <p:nvSpPr>
            <p:cNvPr id="59" name="矩形 58"/>
            <p:cNvSpPr/>
            <p:nvPr/>
          </p:nvSpPr>
          <p:spPr>
            <a:xfrm>
              <a:off x="1876911" y="2802698"/>
              <a:ext cx="342900" cy="3429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200"/>
              <a:endParaRPr lang="zh-TW" alt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graphicFrame>
          <p:nvGraphicFramePr>
            <p:cNvPr id="60" name="Object 12"/>
            <p:cNvGraphicFramePr>
              <a:graphicFrameLocks noChangeAspect="1"/>
            </p:cNvGraphicFramePr>
            <p:nvPr>
              <p:extLst/>
            </p:nvPr>
          </p:nvGraphicFramePr>
          <p:xfrm>
            <a:off x="1888532" y="2719786"/>
            <a:ext cx="379412" cy="4619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643" name="方程式" r:id="rId14" imgW="177480" imgH="215640" progId="Equation.3">
                    <p:embed/>
                  </p:oleObj>
                </mc:Choice>
                <mc:Fallback>
                  <p:oleObj name="方程式" r:id="rId14" imgW="177480" imgH="215640" progId="Equation.3">
                    <p:embed/>
                    <p:pic>
                      <p:nvPicPr>
                        <p:cNvPr id="60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88532" y="2719786"/>
                          <a:ext cx="379412" cy="46196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64" name="群組 63"/>
          <p:cNvGrpSpPr/>
          <p:nvPr/>
        </p:nvGrpSpPr>
        <p:grpSpPr>
          <a:xfrm rot="16200000">
            <a:off x="7594547" y="2659736"/>
            <a:ext cx="1037222" cy="1638300"/>
            <a:chOff x="1013669" y="3459098"/>
            <a:chExt cx="1588876" cy="1638300"/>
          </a:xfrm>
        </p:grpSpPr>
        <p:cxnSp>
          <p:nvCxnSpPr>
            <p:cNvPr id="65" name="直線單箭頭接點 64"/>
            <p:cNvCxnSpPr/>
            <p:nvPr/>
          </p:nvCxnSpPr>
          <p:spPr>
            <a:xfrm flipV="1">
              <a:off x="1013669" y="3507292"/>
              <a:ext cx="1574937" cy="15851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6" name="群組 65"/>
            <p:cNvGrpSpPr/>
            <p:nvPr/>
          </p:nvGrpSpPr>
          <p:grpSpPr>
            <a:xfrm>
              <a:off x="1025705" y="3459098"/>
              <a:ext cx="1576840" cy="1638300"/>
              <a:chOff x="1025705" y="3459098"/>
              <a:chExt cx="1576840" cy="1638300"/>
            </a:xfrm>
          </p:grpSpPr>
          <p:cxnSp>
            <p:nvCxnSpPr>
              <p:cNvPr id="67" name="直線單箭頭接點 66"/>
              <p:cNvCxnSpPr/>
              <p:nvPr/>
            </p:nvCxnSpPr>
            <p:spPr>
              <a:xfrm>
                <a:off x="1048081" y="3459098"/>
                <a:ext cx="1548874" cy="16089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直線單箭頭接點 67"/>
              <p:cNvCxnSpPr/>
              <p:nvPr/>
            </p:nvCxnSpPr>
            <p:spPr>
              <a:xfrm flipV="1">
                <a:off x="1025705" y="50973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直線單箭頭接點 68"/>
              <p:cNvCxnSpPr/>
              <p:nvPr/>
            </p:nvCxnSpPr>
            <p:spPr>
              <a:xfrm flipV="1">
                <a:off x="1025705" y="34590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0" name="手繪多邊形 69"/>
          <p:cNvSpPr/>
          <p:nvPr/>
        </p:nvSpPr>
        <p:spPr>
          <a:xfrm>
            <a:off x="5416550" y="4445001"/>
            <a:ext cx="1828800" cy="319831"/>
          </a:xfrm>
          <a:custGeom>
            <a:avLst/>
            <a:gdLst>
              <a:gd name="connsiteX0" fmla="*/ 0 w 1828800"/>
              <a:gd name="connsiteY0" fmla="*/ 0 h 319831"/>
              <a:gd name="connsiteX1" fmla="*/ 1016000 w 1828800"/>
              <a:gd name="connsiteY1" fmla="*/ 317500 h 319831"/>
              <a:gd name="connsiteX2" fmla="*/ 1828800 w 1828800"/>
              <a:gd name="connsiteY2" fmla="*/ 152400 h 319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28800" h="319831">
                <a:moveTo>
                  <a:pt x="0" y="0"/>
                </a:moveTo>
                <a:cubicBezTo>
                  <a:pt x="355600" y="146050"/>
                  <a:pt x="711200" y="292100"/>
                  <a:pt x="1016000" y="317500"/>
                </a:cubicBezTo>
                <a:cubicBezTo>
                  <a:pt x="1320800" y="342900"/>
                  <a:pt x="1828800" y="152400"/>
                  <a:pt x="1828800" y="152400"/>
                </a:cubicBezTo>
              </a:path>
            </a:pathLst>
          </a:cu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zh-TW" alt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1" name="手繪多邊形 70"/>
          <p:cNvSpPr/>
          <p:nvPr/>
        </p:nvSpPr>
        <p:spPr>
          <a:xfrm>
            <a:off x="5403850" y="4457701"/>
            <a:ext cx="3416300" cy="624441"/>
          </a:xfrm>
          <a:custGeom>
            <a:avLst/>
            <a:gdLst>
              <a:gd name="connsiteX0" fmla="*/ 0 w 3416300"/>
              <a:gd name="connsiteY0" fmla="*/ 0 h 624441"/>
              <a:gd name="connsiteX1" fmla="*/ 1854200 w 3416300"/>
              <a:gd name="connsiteY1" fmla="*/ 622300 h 624441"/>
              <a:gd name="connsiteX2" fmla="*/ 3416300 w 3416300"/>
              <a:gd name="connsiteY2" fmla="*/ 165100 h 624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16300" h="624441">
                <a:moveTo>
                  <a:pt x="0" y="0"/>
                </a:moveTo>
                <a:cubicBezTo>
                  <a:pt x="642408" y="297391"/>
                  <a:pt x="1284817" y="594783"/>
                  <a:pt x="1854200" y="622300"/>
                </a:cubicBezTo>
                <a:cubicBezTo>
                  <a:pt x="2423583" y="649817"/>
                  <a:pt x="2919941" y="407458"/>
                  <a:pt x="3416300" y="165100"/>
                </a:cubicBezTo>
              </a:path>
            </a:pathLst>
          </a:cu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zh-TW" alt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2" name="手繪多邊形 71"/>
          <p:cNvSpPr/>
          <p:nvPr/>
        </p:nvSpPr>
        <p:spPr>
          <a:xfrm>
            <a:off x="3790950" y="4445001"/>
            <a:ext cx="3479800" cy="511221"/>
          </a:xfrm>
          <a:custGeom>
            <a:avLst/>
            <a:gdLst>
              <a:gd name="connsiteX0" fmla="*/ 0 w 3479800"/>
              <a:gd name="connsiteY0" fmla="*/ 0 h 511221"/>
              <a:gd name="connsiteX1" fmla="*/ 1600200 w 3479800"/>
              <a:gd name="connsiteY1" fmla="*/ 508000 h 511221"/>
              <a:gd name="connsiteX2" fmla="*/ 3479800 w 3479800"/>
              <a:gd name="connsiteY2" fmla="*/ 177800 h 511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79800" h="511221">
                <a:moveTo>
                  <a:pt x="0" y="0"/>
                </a:moveTo>
                <a:cubicBezTo>
                  <a:pt x="510116" y="239183"/>
                  <a:pt x="1020233" y="478367"/>
                  <a:pt x="1600200" y="508000"/>
                </a:cubicBezTo>
                <a:cubicBezTo>
                  <a:pt x="2180167" y="537633"/>
                  <a:pt x="2829983" y="357716"/>
                  <a:pt x="3479800" y="177800"/>
                </a:cubicBezTo>
              </a:path>
            </a:pathLst>
          </a:custGeom>
          <a:noFill/>
          <a:ln w="28575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zh-TW" alt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3" name="手繪多邊形 72"/>
          <p:cNvSpPr/>
          <p:nvPr/>
        </p:nvSpPr>
        <p:spPr>
          <a:xfrm>
            <a:off x="3803650" y="4445001"/>
            <a:ext cx="5143500" cy="1004985"/>
          </a:xfrm>
          <a:custGeom>
            <a:avLst/>
            <a:gdLst>
              <a:gd name="connsiteX0" fmla="*/ 0 w 5143500"/>
              <a:gd name="connsiteY0" fmla="*/ 0 h 1004985"/>
              <a:gd name="connsiteX1" fmla="*/ 2438400 w 5143500"/>
              <a:gd name="connsiteY1" fmla="*/ 1003300 h 1004985"/>
              <a:gd name="connsiteX2" fmla="*/ 5143500 w 5143500"/>
              <a:gd name="connsiteY2" fmla="*/ 190500 h 1004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143500" h="1004985">
                <a:moveTo>
                  <a:pt x="0" y="0"/>
                </a:moveTo>
                <a:cubicBezTo>
                  <a:pt x="790575" y="485775"/>
                  <a:pt x="1581150" y="971550"/>
                  <a:pt x="2438400" y="1003300"/>
                </a:cubicBezTo>
                <a:cubicBezTo>
                  <a:pt x="3295650" y="1035050"/>
                  <a:pt x="4219575" y="612775"/>
                  <a:pt x="5143500" y="190500"/>
                </a:cubicBezTo>
              </a:path>
            </a:pathLst>
          </a:custGeom>
          <a:noFill/>
          <a:ln w="28575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zh-TW" alt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手繪多邊形 2"/>
          <p:cNvSpPr/>
          <p:nvPr/>
        </p:nvSpPr>
        <p:spPr>
          <a:xfrm>
            <a:off x="3829319" y="3347673"/>
            <a:ext cx="3425781" cy="734931"/>
          </a:xfrm>
          <a:custGeom>
            <a:avLst/>
            <a:gdLst>
              <a:gd name="connsiteX0" fmla="*/ 3425781 w 3425781"/>
              <a:gd name="connsiteY0" fmla="*/ 619021 h 734931"/>
              <a:gd name="connsiteX1" fmla="*/ 1854558 w 3425781"/>
              <a:gd name="connsiteY1" fmla="*/ 835 h 734931"/>
              <a:gd name="connsiteX2" fmla="*/ 0 w 3425781"/>
              <a:gd name="connsiteY2" fmla="*/ 734931 h 734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25781" h="734931">
                <a:moveTo>
                  <a:pt x="3425781" y="619021"/>
                </a:moveTo>
                <a:cubicBezTo>
                  <a:pt x="2925651" y="300269"/>
                  <a:pt x="2425521" y="-18483"/>
                  <a:pt x="1854558" y="835"/>
                </a:cubicBezTo>
                <a:cubicBezTo>
                  <a:pt x="1283594" y="20153"/>
                  <a:pt x="641797" y="377542"/>
                  <a:pt x="0" y="734931"/>
                </a:cubicBezTo>
              </a:path>
            </a:pathLst>
          </a:custGeom>
          <a:noFill/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zh-TW" alt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4151317" y="3169402"/>
            <a:ext cx="9674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altLang="zh-TW" sz="2400" dirty="0">
                <a:solidFill>
                  <a:srgbClr val="FF0000"/>
                </a:solidFill>
                <a:latin typeface="Calibri" panose="020F0502020204030204"/>
              </a:rPr>
              <a:t>store</a:t>
            </a:r>
            <a:endParaRPr lang="zh-TW" altLang="en-US" sz="2400" dirty="0">
              <a:solidFill>
                <a:srgbClr val="FF0000"/>
              </a:solidFill>
              <a:latin typeface="Calibri" panose="020F0502020204030204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2104698" y="5502793"/>
            <a:ext cx="40515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All the weights are “1”, no bias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9" name="文字方塊 48"/>
          <p:cNvSpPr txBox="1"/>
          <p:nvPr/>
        </p:nvSpPr>
        <p:spPr>
          <a:xfrm>
            <a:off x="2104698" y="6031297"/>
            <a:ext cx="46139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All activation functions are linear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25" name="直線接點 24"/>
          <p:cNvCxnSpPr/>
          <p:nvPr/>
        </p:nvCxnSpPr>
        <p:spPr>
          <a:xfrm flipH="1">
            <a:off x="7163888" y="2496258"/>
            <a:ext cx="291548" cy="3245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接點 51"/>
          <p:cNvCxnSpPr/>
          <p:nvPr/>
        </p:nvCxnSpPr>
        <p:spPr>
          <a:xfrm flipH="1">
            <a:off x="8747545" y="2475342"/>
            <a:ext cx="291548" cy="3245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接點 52"/>
          <p:cNvCxnSpPr/>
          <p:nvPr/>
        </p:nvCxnSpPr>
        <p:spPr>
          <a:xfrm flipH="1">
            <a:off x="7197938" y="4159975"/>
            <a:ext cx="291548" cy="3245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接點 53"/>
          <p:cNvCxnSpPr/>
          <p:nvPr/>
        </p:nvCxnSpPr>
        <p:spPr>
          <a:xfrm flipH="1">
            <a:off x="8757162" y="4193431"/>
            <a:ext cx="291548" cy="3245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群組 23"/>
          <p:cNvGrpSpPr/>
          <p:nvPr/>
        </p:nvGrpSpPr>
        <p:grpSpPr>
          <a:xfrm>
            <a:off x="4987673" y="119351"/>
            <a:ext cx="4512856" cy="657296"/>
            <a:chOff x="3463673" y="119351"/>
            <a:chExt cx="4512856" cy="657296"/>
          </a:xfrm>
        </p:grpSpPr>
        <p:sp>
          <p:nvSpPr>
            <p:cNvPr id="26" name="文字方塊 25"/>
            <p:cNvSpPr txBox="1"/>
            <p:nvPr/>
          </p:nvSpPr>
          <p:spPr>
            <a:xfrm>
              <a:off x="3463673" y="173004"/>
              <a:ext cx="219574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200"/>
              <a:r>
                <a:rPr lang="en-US" altLang="zh-TW" sz="2400" dirty="0">
                  <a:solidFill>
                    <a:prstClr val="black"/>
                  </a:solidFill>
                  <a:latin typeface="Calibri" panose="020F0502020204030204"/>
                </a:rPr>
                <a:t>Input sequence:</a:t>
              </a:r>
              <a:endParaRPr lang="zh-TW" altLang="en-US" sz="240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文字方塊 26"/>
                <p:cNvSpPr txBox="1"/>
                <p:nvPr/>
              </p:nvSpPr>
              <p:spPr>
                <a:xfrm>
                  <a:off x="5790380" y="119351"/>
                  <a:ext cx="472117" cy="65729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defTabSz="457200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zh-TW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altLang="zh-TW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altLang="zh-TW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TW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zh-TW" altLang="en-US" sz="2400" dirty="0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</mc:Choice>
          <mc:Fallback xmlns="">
            <p:sp>
              <p:nvSpPr>
                <p:cNvPr id="27" name="文字方塊 2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90380" y="119351"/>
                  <a:ext cx="472117" cy="657296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文字方塊 61"/>
                <p:cNvSpPr txBox="1"/>
                <p:nvPr/>
              </p:nvSpPr>
              <p:spPr>
                <a:xfrm>
                  <a:off x="6309285" y="119351"/>
                  <a:ext cx="472117" cy="65729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defTabSz="457200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zh-TW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altLang="zh-TW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altLang="zh-TW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TW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zh-TW" altLang="en-US" sz="2400" dirty="0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</mc:Choice>
          <mc:Fallback xmlns="">
            <p:sp>
              <p:nvSpPr>
                <p:cNvPr id="62" name="文字方塊 6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09285" y="119351"/>
                  <a:ext cx="472117" cy="657296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文字方塊 73"/>
                <p:cNvSpPr txBox="1"/>
                <p:nvPr/>
              </p:nvSpPr>
              <p:spPr>
                <a:xfrm>
                  <a:off x="6825367" y="119351"/>
                  <a:ext cx="472117" cy="65729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defTabSz="457200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zh-TW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altLang="zh-TW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altLang="zh-TW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altLang="zh-TW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zh-TW" altLang="en-US" sz="2400" dirty="0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</mc:Choice>
          <mc:Fallback xmlns="">
            <p:sp>
              <p:nvSpPr>
                <p:cNvPr id="74" name="文字方塊 7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25367" y="119351"/>
                  <a:ext cx="472117" cy="657296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文字方塊 74"/>
                <p:cNvSpPr txBox="1"/>
                <p:nvPr/>
              </p:nvSpPr>
              <p:spPr>
                <a:xfrm>
                  <a:off x="7394638" y="176816"/>
                  <a:ext cx="581891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defTabSz="457200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……</m:t>
                        </m:r>
                      </m:oMath>
                    </m:oMathPara>
                  </a14:m>
                  <a:endParaRPr lang="zh-TW" altLang="en-US" sz="2400" dirty="0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</mc:Choice>
          <mc:Fallback xmlns="">
            <p:sp>
              <p:nvSpPr>
                <p:cNvPr id="75" name="文字方塊 7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94638" y="176816"/>
                  <a:ext cx="581891" cy="369332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9" name="文字方塊 28"/>
          <p:cNvSpPr txBox="1"/>
          <p:nvPr/>
        </p:nvSpPr>
        <p:spPr>
          <a:xfrm>
            <a:off x="7112000" y="5696255"/>
            <a:ext cx="362858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1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6" name="文字方塊 75"/>
          <p:cNvSpPr txBox="1"/>
          <p:nvPr/>
        </p:nvSpPr>
        <p:spPr>
          <a:xfrm>
            <a:off x="8709951" y="5710402"/>
            <a:ext cx="362858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1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7" name="文字方塊 76"/>
          <p:cNvSpPr txBox="1"/>
          <p:nvPr/>
        </p:nvSpPr>
        <p:spPr>
          <a:xfrm>
            <a:off x="3624060" y="4008668"/>
            <a:ext cx="362858" cy="46166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2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8" name="文字方塊 77"/>
          <p:cNvSpPr txBox="1"/>
          <p:nvPr/>
        </p:nvSpPr>
        <p:spPr>
          <a:xfrm>
            <a:off x="5222011" y="4022815"/>
            <a:ext cx="362858" cy="46166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2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9" name="文字方塊 78"/>
          <p:cNvSpPr txBox="1"/>
          <p:nvPr/>
        </p:nvSpPr>
        <p:spPr>
          <a:xfrm>
            <a:off x="7533307" y="3655039"/>
            <a:ext cx="362858" cy="46166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6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0" name="文字方塊 79"/>
          <p:cNvSpPr txBox="1"/>
          <p:nvPr/>
        </p:nvSpPr>
        <p:spPr>
          <a:xfrm>
            <a:off x="9074009" y="3655039"/>
            <a:ext cx="362858" cy="46166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6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1" name="文字方塊 80"/>
          <p:cNvSpPr txBox="1"/>
          <p:nvPr/>
        </p:nvSpPr>
        <p:spPr>
          <a:xfrm>
            <a:off x="7498556" y="1914103"/>
            <a:ext cx="585270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12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2" name="文字方塊 81"/>
          <p:cNvSpPr txBox="1"/>
          <p:nvPr/>
        </p:nvSpPr>
        <p:spPr>
          <a:xfrm>
            <a:off x="9100801" y="1942034"/>
            <a:ext cx="574485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12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4" name="文字方塊 83"/>
          <p:cNvSpPr txBox="1"/>
          <p:nvPr/>
        </p:nvSpPr>
        <p:spPr>
          <a:xfrm>
            <a:off x="4799475" y="869949"/>
            <a:ext cx="24556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output sequence: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文字方塊 84"/>
              <p:cNvSpPr txBox="1"/>
              <p:nvPr/>
            </p:nvSpPr>
            <p:spPr>
              <a:xfrm>
                <a:off x="7318870" y="788467"/>
                <a:ext cx="472117" cy="6572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457200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  <m:e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sz="240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85" name="文字方塊 8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8870" y="788467"/>
                <a:ext cx="472117" cy="657296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9" name="手繪多邊形 46"/>
          <p:cNvSpPr/>
          <p:nvPr/>
        </p:nvSpPr>
        <p:spPr>
          <a:xfrm>
            <a:off x="5440718" y="3346270"/>
            <a:ext cx="3425781" cy="734931"/>
          </a:xfrm>
          <a:custGeom>
            <a:avLst/>
            <a:gdLst>
              <a:gd name="connsiteX0" fmla="*/ 3425781 w 3425781"/>
              <a:gd name="connsiteY0" fmla="*/ 619021 h 734931"/>
              <a:gd name="connsiteX1" fmla="*/ 1854558 w 3425781"/>
              <a:gd name="connsiteY1" fmla="*/ 835 h 734931"/>
              <a:gd name="connsiteX2" fmla="*/ 0 w 3425781"/>
              <a:gd name="connsiteY2" fmla="*/ 734931 h 734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25781" h="734931">
                <a:moveTo>
                  <a:pt x="3425781" y="619021"/>
                </a:moveTo>
                <a:cubicBezTo>
                  <a:pt x="2925651" y="300269"/>
                  <a:pt x="2425521" y="-18483"/>
                  <a:pt x="1854558" y="835"/>
                </a:cubicBezTo>
                <a:cubicBezTo>
                  <a:pt x="1283594" y="20153"/>
                  <a:pt x="641797" y="377542"/>
                  <a:pt x="0" y="734931"/>
                </a:cubicBezTo>
              </a:path>
            </a:pathLst>
          </a:custGeom>
          <a:noFill/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zh-TW" altLang="en-US">
              <a:solidFill>
                <a:prstClr val="white"/>
              </a:solidFill>
              <a:latin typeface="Calibri" panose="020F0502020204030204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文字方塊 82"/>
              <p:cNvSpPr txBox="1"/>
              <p:nvPr/>
            </p:nvSpPr>
            <p:spPr>
              <a:xfrm>
                <a:off x="7748326" y="800179"/>
                <a:ext cx="642035" cy="6572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457200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e>
                            <m:e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sz="240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83" name="文字方塊 8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8326" y="800179"/>
                <a:ext cx="642035" cy="657296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85742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76" grpId="0" animBg="1"/>
      <p:bldP spid="79" grpId="0" animBg="1"/>
      <p:bldP spid="80" grpId="0" animBg="1"/>
      <p:bldP spid="81" grpId="0" animBg="1"/>
      <p:bldP spid="82" grpId="0" animBg="1"/>
      <p:bldP spid="83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Example</a:t>
            </a:r>
            <a:endParaRPr lang="zh-TW" altLang="en-US" dirty="0"/>
          </a:p>
        </p:txBody>
      </p:sp>
      <p:cxnSp>
        <p:nvCxnSpPr>
          <p:cNvPr id="4" name="直線單箭頭接點 3"/>
          <p:cNvCxnSpPr/>
          <p:nvPr/>
        </p:nvCxnSpPr>
        <p:spPr>
          <a:xfrm rot="16200000">
            <a:off x="8629363" y="2370912"/>
            <a:ext cx="65565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線單箭頭接點 4"/>
          <p:cNvCxnSpPr/>
          <p:nvPr/>
        </p:nvCxnSpPr>
        <p:spPr>
          <a:xfrm rot="16200000">
            <a:off x="6982376" y="2338561"/>
            <a:ext cx="64900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群組 5"/>
          <p:cNvGrpSpPr/>
          <p:nvPr/>
        </p:nvGrpSpPr>
        <p:grpSpPr>
          <a:xfrm>
            <a:off x="7117299" y="5593146"/>
            <a:ext cx="342900" cy="461962"/>
            <a:chOff x="1882729" y="2137119"/>
            <a:chExt cx="342900" cy="461962"/>
          </a:xfrm>
        </p:grpSpPr>
        <p:sp>
          <p:nvSpPr>
            <p:cNvPr id="7" name="矩形 6"/>
            <p:cNvSpPr/>
            <p:nvPr/>
          </p:nvSpPr>
          <p:spPr>
            <a:xfrm>
              <a:off x="1882729" y="2232369"/>
              <a:ext cx="342900" cy="3429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200"/>
              <a:endParaRPr lang="zh-TW" alt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graphicFrame>
          <p:nvGraphicFramePr>
            <p:cNvPr id="8" name="Object 12"/>
            <p:cNvGraphicFramePr>
              <a:graphicFrameLocks noChangeAspect="1"/>
            </p:cNvGraphicFramePr>
            <p:nvPr>
              <p:extLst/>
            </p:nvPr>
          </p:nvGraphicFramePr>
          <p:xfrm>
            <a:off x="1895428" y="2137119"/>
            <a:ext cx="325438" cy="4619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662" name="方程式" r:id="rId4" imgW="152280" imgH="215640" progId="Equation.3">
                    <p:embed/>
                  </p:oleObj>
                </mc:Choice>
                <mc:Fallback>
                  <p:oleObj name="方程式" r:id="rId4" imgW="152280" imgH="215640" progId="Equation.3">
                    <p:embed/>
                    <p:pic>
                      <p:nvPicPr>
                        <p:cNvPr id="8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95428" y="2137119"/>
                          <a:ext cx="325438" cy="46196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9" name="群組 8"/>
          <p:cNvGrpSpPr/>
          <p:nvPr/>
        </p:nvGrpSpPr>
        <p:grpSpPr>
          <a:xfrm>
            <a:off x="8724563" y="5624272"/>
            <a:ext cx="376238" cy="461963"/>
            <a:chOff x="1876911" y="2719848"/>
            <a:chExt cx="376238" cy="461963"/>
          </a:xfrm>
        </p:grpSpPr>
        <p:sp>
          <p:nvSpPr>
            <p:cNvPr id="10" name="矩形 9"/>
            <p:cNvSpPr/>
            <p:nvPr/>
          </p:nvSpPr>
          <p:spPr>
            <a:xfrm>
              <a:off x="1876911" y="2802698"/>
              <a:ext cx="342900" cy="3429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200"/>
              <a:endParaRPr lang="zh-TW" alt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graphicFrame>
          <p:nvGraphicFramePr>
            <p:cNvPr id="11" name="Object 12"/>
            <p:cNvGraphicFramePr>
              <a:graphicFrameLocks noChangeAspect="1"/>
            </p:cNvGraphicFramePr>
            <p:nvPr>
              <p:extLst/>
            </p:nvPr>
          </p:nvGraphicFramePr>
          <p:xfrm>
            <a:off x="1900724" y="2719848"/>
            <a:ext cx="352425" cy="4619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663" name="方程式" r:id="rId6" imgW="164880" imgH="215640" progId="Equation.3">
                    <p:embed/>
                  </p:oleObj>
                </mc:Choice>
                <mc:Fallback>
                  <p:oleObj name="方程式" r:id="rId6" imgW="164880" imgH="215640" progId="Equation.3">
                    <p:embed/>
                    <p:pic>
                      <p:nvPicPr>
                        <p:cNvPr id="11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00724" y="2719848"/>
                          <a:ext cx="352425" cy="46196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2" name="橢圓 11"/>
          <p:cNvSpPr/>
          <p:nvPr/>
        </p:nvSpPr>
        <p:spPr>
          <a:xfrm rot="16200000">
            <a:off x="7053475" y="4016482"/>
            <a:ext cx="574158" cy="57415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zh-TW" alt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3" name="橢圓 12"/>
          <p:cNvSpPr/>
          <p:nvPr/>
        </p:nvSpPr>
        <p:spPr>
          <a:xfrm rot="16200000">
            <a:off x="8601170" y="4056793"/>
            <a:ext cx="574158" cy="57415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zh-TW" alt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4" name="橢圓 13"/>
          <p:cNvSpPr/>
          <p:nvPr/>
        </p:nvSpPr>
        <p:spPr>
          <a:xfrm rot="16200000">
            <a:off x="7019801" y="2338561"/>
            <a:ext cx="574158" cy="57415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zh-TW" alt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5" name="橢圓 14"/>
          <p:cNvSpPr/>
          <p:nvPr/>
        </p:nvSpPr>
        <p:spPr>
          <a:xfrm rot="16200000">
            <a:off x="8592477" y="2348667"/>
            <a:ext cx="574158" cy="57415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zh-TW" altLang="en-US">
              <a:solidFill>
                <a:prstClr val="black"/>
              </a:solidFill>
              <a:latin typeface="Calibri" panose="020F0502020204030204"/>
            </a:endParaRPr>
          </a:p>
        </p:txBody>
      </p:sp>
      <p:grpSp>
        <p:nvGrpSpPr>
          <p:cNvPr id="18" name="群組 17"/>
          <p:cNvGrpSpPr/>
          <p:nvPr/>
        </p:nvGrpSpPr>
        <p:grpSpPr>
          <a:xfrm rot="16200000">
            <a:off x="7594547" y="4322261"/>
            <a:ext cx="1037222" cy="1638300"/>
            <a:chOff x="1013669" y="3459098"/>
            <a:chExt cx="1588876" cy="1638300"/>
          </a:xfrm>
        </p:grpSpPr>
        <p:cxnSp>
          <p:nvCxnSpPr>
            <p:cNvPr id="19" name="直線單箭頭接點 18"/>
            <p:cNvCxnSpPr/>
            <p:nvPr/>
          </p:nvCxnSpPr>
          <p:spPr>
            <a:xfrm flipV="1">
              <a:off x="1013669" y="3507292"/>
              <a:ext cx="1574937" cy="15851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" name="群組 19"/>
            <p:cNvGrpSpPr/>
            <p:nvPr/>
          </p:nvGrpSpPr>
          <p:grpSpPr>
            <a:xfrm>
              <a:off x="1025705" y="3459098"/>
              <a:ext cx="1576840" cy="1638300"/>
              <a:chOff x="1025705" y="3459098"/>
              <a:chExt cx="1576840" cy="1638300"/>
            </a:xfrm>
          </p:grpSpPr>
          <p:cxnSp>
            <p:nvCxnSpPr>
              <p:cNvPr id="21" name="直線單箭頭接點 20"/>
              <p:cNvCxnSpPr/>
              <p:nvPr/>
            </p:nvCxnSpPr>
            <p:spPr>
              <a:xfrm>
                <a:off x="1048081" y="3459098"/>
                <a:ext cx="1548874" cy="16089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線單箭頭接點 21"/>
              <p:cNvCxnSpPr/>
              <p:nvPr/>
            </p:nvCxnSpPr>
            <p:spPr>
              <a:xfrm flipV="1">
                <a:off x="1025705" y="50973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線單箭頭接點 22"/>
              <p:cNvCxnSpPr/>
              <p:nvPr/>
            </p:nvCxnSpPr>
            <p:spPr>
              <a:xfrm flipV="1">
                <a:off x="1025705" y="34590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aphicFrame>
        <p:nvGraphicFramePr>
          <p:cNvPr id="36" name="Object 12"/>
          <p:cNvGraphicFramePr>
            <a:graphicFrameLocks noChangeAspect="1"/>
          </p:cNvGraphicFramePr>
          <p:nvPr>
            <p:extLst/>
          </p:nvPr>
        </p:nvGraphicFramePr>
        <p:xfrm>
          <a:off x="8767483" y="1471359"/>
          <a:ext cx="379412" cy="46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664" name="方程式" r:id="rId8" imgW="177480" imgH="215640" progId="Equation.3">
                  <p:embed/>
                </p:oleObj>
              </mc:Choice>
              <mc:Fallback>
                <p:oleObj name="方程式" r:id="rId8" imgW="177480" imgH="215640" progId="Equation.3">
                  <p:embed/>
                  <p:pic>
                    <p:nvPicPr>
                      <p:cNvPr id="36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767483" y="1471359"/>
                        <a:ext cx="379412" cy="4619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Object 12"/>
          <p:cNvGraphicFramePr>
            <a:graphicFrameLocks noChangeAspect="1"/>
          </p:cNvGraphicFramePr>
          <p:nvPr>
            <p:extLst/>
          </p:nvPr>
        </p:nvGraphicFramePr>
        <p:xfrm>
          <a:off x="7184022" y="1474775"/>
          <a:ext cx="352425" cy="46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665" name="方程式" r:id="rId10" imgW="164880" imgH="215640" progId="Equation.3">
                  <p:embed/>
                </p:oleObj>
              </mc:Choice>
              <mc:Fallback>
                <p:oleObj name="方程式" r:id="rId10" imgW="164880" imgH="215640" progId="Equation.3">
                  <p:embed/>
                  <p:pic>
                    <p:nvPicPr>
                      <p:cNvPr id="37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84022" y="1474775"/>
                        <a:ext cx="352425" cy="4619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5" name="群組 54"/>
          <p:cNvGrpSpPr/>
          <p:nvPr/>
        </p:nvGrpSpPr>
        <p:grpSpPr>
          <a:xfrm>
            <a:off x="3624363" y="4001430"/>
            <a:ext cx="342900" cy="461962"/>
            <a:chOff x="1882729" y="2137119"/>
            <a:chExt cx="342900" cy="461962"/>
          </a:xfrm>
        </p:grpSpPr>
        <p:sp>
          <p:nvSpPr>
            <p:cNvPr id="56" name="矩形 55"/>
            <p:cNvSpPr/>
            <p:nvPr/>
          </p:nvSpPr>
          <p:spPr>
            <a:xfrm>
              <a:off x="1882729" y="2232369"/>
              <a:ext cx="342900" cy="3429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200"/>
              <a:endParaRPr lang="zh-TW" alt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graphicFrame>
          <p:nvGraphicFramePr>
            <p:cNvPr id="57" name="Object 12"/>
            <p:cNvGraphicFramePr>
              <a:graphicFrameLocks noChangeAspect="1"/>
            </p:cNvGraphicFramePr>
            <p:nvPr>
              <p:extLst/>
            </p:nvPr>
          </p:nvGraphicFramePr>
          <p:xfrm>
            <a:off x="1895428" y="2137119"/>
            <a:ext cx="325438" cy="4619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666" name="方程式" r:id="rId12" imgW="152280" imgH="215640" progId="Equation.3">
                    <p:embed/>
                  </p:oleObj>
                </mc:Choice>
                <mc:Fallback>
                  <p:oleObj name="方程式" r:id="rId12" imgW="152280" imgH="215640" progId="Equation.3">
                    <p:embed/>
                    <p:pic>
                      <p:nvPicPr>
                        <p:cNvPr id="57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95428" y="2137119"/>
                          <a:ext cx="325438" cy="46196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58" name="群組 57"/>
          <p:cNvGrpSpPr/>
          <p:nvPr/>
        </p:nvGrpSpPr>
        <p:grpSpPr>
          <a:xfrm>
            <a:off x="5231628" y="4003466"/>
            <a:ext cx="391033" cy="461963"/>
            <a:chOff x="1876911" y="2719786"/>
            <a:chExt cx="391033" cy="461963"/>
          </a:xfrm>
        </p:grpSpPr>
        <p:sp>
          <p:nvSpPr>
            <p:cNvPr id="59" name="矩形 58"/>
            <p:cNvSpPr/>
            <p:nvPr/>
          </p:nvSpPr>
          <p:spPr>
            <a:xfrm>
              <a:off x="1876911" y="2802698"/>
              <a:ext cx="342900" cy="3429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200"/>
              <a:endParaRPr lang="zh-TW" alt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graphicFrame>
          <p:nvGraphicFramePr>
            <p:cNvPr id="60" name="Object 12"/>
            <p:cNvGraphicFramePr>
              <a:graphicFrameLocks noChangeAspect="1"/>
            </p:cNvGraphicFramePr>
            <p:nvPr>
              <p:extLst/>
            </p:nvPr>
          </p:nvGraphicFramePr>
          <p:xfrm>
            <a:off x="1888532" y="2719786"/>
            <a:ext cx="379412" cy="4619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667" name="方程式" r:id="rId14" imgW="177480" imgH="215640" progId="Equation.3">
                    <p:embed/>
                  </p:oleObj>
                </mc:Choice>
                <mc:Fallback>
                  <p:oleObj name="方程式" r:id="rId14" imgW="177480" imgH="215640" progId="Equation.3">
                    <p:embed/>
                    <p:pic>
                      <p:nvPicPr>
                        <p:cNvPr id="60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88532" y="2719786"/>
                          <a:ext cx="379412" cy="46196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64" name="群組 63"/>
          <p:cNvGrpSpPr/>
          <p:nvPr/>
        </p:nvGrpSpPr>
        <p:grpSpPr>
          <a:xfrm rot="16200000">
            <a:off x="7594547" y="2659736"/>
            <a:ext cx="1037222" cy="1638300"/>
            <a:chOff x="1013669" y="3459098"/>
            <a:chExt cx="1588876" cy="1638300"/>
          </a:xfrm>
        </p:grpSpPr>
        <p:cxnSp>
          <p:nvCxnSpPr>
            <p:cNvPr id="65" name="直線單箭頭接點 64"/>
            <p:cNvCxnSpPr/>
            <p:nvPr/>
          </p:nvCxnSpPr>
          <p:spPr>
            <a:xfrm flipV="1">
              <a:off x="1013669" y="3507292"/>
              <a:ext cx="1574937" cy="15851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6" name="群組 65"/>
            <p:cNvGrpSpPr/>
            <p:nvPr/>
          </p:nvGrpSpPr>
          <p:grpSpPr>
            <a:xfrm>
              <a:off x="1025705" y="3459098"/>
              <a:ext cx="1576840" cy="1638300"/>
              <a:chOff x="1025705" y="3459098"/>
              <a:chExt cx="1576840" cy="1638300"/>
            </a:xfrm>
          </p:grpSpPr>
          <p:cxnSp>
            <p:nvCxnSpPr>
              <p:cNvPr id="67" name="直線單箭頭接點 66"/>
              <p:cNvCxnSpPr/>
              <p:nvPr/>
            </p:nvCxnSpPr>
            <p:spPr>
              <a:xfrm>
                <a:off x="1048081" y="3459098"/>
                <a:ext cx="1548874" cy="16089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直線單箭頭接點 67"/>
              <p:cNvCxnSpPr/>
              <p:nvPr/>
            </p:nvCxnSpPr>
            <p:spPr>
              <a:xfrm flipV="1">
                <a:off x="1025705" y="50973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直線單箭頭接點 68"/>
              <p:cNvCxnSpPr/>
              <p:nvPr/>
            </p:nvCxnSpPr>
            <p:spPr>
              <a:xfrm flipV="1">
                <a:off x="1025705" y="34590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0" name="手繪多邊形 69"/>
          <p:cNvSpPr/>
          <p:nvPr/>
        </p:nvSpPr>
        <p:spPr>
          <a:xfrm>
            <a:off x="5416550" y="4445001"/>
            <a:ext cx="1828800" cy="319831"/>
          </a:xfrm>
          <a:custGeom>
            <a:avLst/>
            <a:gdLst>
              <a:gd name="connsiteX0" fmla="*/ 0 w 1828800"/>
              <a:gd name="connsiteY0" fmla="*/ 0 h 319831"/>
              <a:gd name="connsiteX1" fmla="*/ 1016000 w 1828800"/>
              <a:gd name="connsiteY1" fmla="*/ 317500 h 319831"/>
              <a:gd name="connsiteX2" fmla="*/ 1828800 w 1828800"/>
              <a:gd name="connsiteY2" fmla="*/ 152400 h 319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28800" h="319831">
                <a:moveTo>
                  <a:pt x="0" y="0"/>
                </a:moveTo>
                <a:cubicBezTo>
                  <a:pt x="355600" y="146050"/>
                  <a:pt x="711200" y="292100"/>
                  <a:pt x="1016000" y="317500"/>
                </a:cubicBezTo>
                <a:cubicBezTo>
                  <a:pt x="1320800" y="342900"/>
                  <a:pt x="1828800" y="152400"/>
                  <a:pt x="1828800" y="152400"/>
                </a:cubicBezTo>
              </a:path>
            </a:pathLst>
          </a:cu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zh-TW" alt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1" name="手繪多邊形 70"/>
          <p:cNvSpPr/>
          <p:nvPr/>
        </p:nvSpPr>
        <p:spPr>
          <a:xfrm>
            <a:off x="5403850" y="4457701"/>
            <a:ext cx="3416300" cy="624441"/>
          </a:xfrm>
          <a:custGeom>
            <a:avLst/>
            <a:gdLst>
              <a:gd name="connsiteX0" fmla="*/ 0 w 3416300"/>
              <a:gd name="connsiteY0" fmla="*/ 0 h 624441"/>
              <a:gd name="connsiteX1" fmla="*/ 1854200 w 3416300"/>
              <a:gd name="connsiteY1" fmla="*/ 622300 h 624441"/>
              <a:gd name="connsiteX2" fmla="*/ 3416300 w 3416300"/>
              <a:gd name="connsiteY2" fmla="*/ 165100 h 624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16300" h="624441">
                <a:moveTo>
                  <a:pt x="0" y="0"/>
                </a:moveTo>
                <a:cubicBezTo>
                  <a:pt x="642408" y="297391"/>
                  <a:pt x="1284817" y="594783"/>
                  <a:pt x="1854200" y="622300"/>
                </a:cubicBezTo>
                <a:cubicBezTo>
                  <a:pt x="2423583" y="649817"/>
                  <a:pt x="2919941" y="407458"/>
                  <a:pt x="3416300" y="165100"/>
                </a:cubicBezTo>
              </a:path>
            </a:pathLst>
          </a:cu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zh-TW" alt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2" name="手繪多邊形 71"/>
          <p:cNvSpPr/>
          <p:nvPr/>
        </p:nvSpPr>
        <p:spPr>
          <a:xfrm>
            <a:off x="3790950" y="4445001"/>
            <a:ext cx="3479800" cy="511221"/>
          </a:xfrm>
          <a:custGeom>
            <a:avLst/>
            <a:gdLst>
              <a:gd name="connsiteX0" fmla="*/ 0 w 3479800"/>
              <a:gd name="connsiteY0" fmla="*/ 0 h 511221"/>
              <a:gd name="connsiteX1" fmla="*/ 1600200 w 3479800"/>
              <a:gd name="connsiteY1" fmla="*/ 508000 h 511221"/>
              <a:gd name="connsiteX2" fmla="*/ 3479800 w 3479800"/>
              <a:gd name="connsiteY2" fmla="*/ 177800 h 511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79800" h="511221">
                <a:moveTo>
                  <a:pt x="0" y="0"/>
                </a:moveTo>
                <a:cubicBezTo>
                  <a:pt x="510116" y="239183"/>
                  <a:pt x="1020233" y="478367"/>
                  <a:pt x="1600200" y="508000"/>
                </a:cubicBezTo>
                <a:cubicBezTo>
                  <a:pt x="2180167" y="537633"/>
                  <a:pt x="2829983" y="357716"/>
                  <a:pt x="3479800" y="177800"/>
                </a:cubicBezTo>
              </a:path>
            </a:pathLst>
          </a:custGeom>
          <a:noFill/>
          <a:ln w="28575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zh-TW" alt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3" name="手繪多邊形 72"/>
          <p:cNvSpPr/>
          <p:nvPr/>
        </p:nvSpPr>
        <p:spPr>
          <a:xfrm>
            <a:off x="3803650" y="4445001"/>
            <a:ext cx="5143500" cy="1004985"/>
          </a:xfrm>
          <a:custGeom>
            <a:avLst/>
            <a:gdLst>
              <a:gd name="connsiteX0" fmla="*/ 0 w 5143500"/>
              <a:gd name="connsiteY0" fmla="*/ 0 h 1004985"/>
              <a:gd name="connsiteX1" fmla="*/ 2438400 w 5143500"/>
              <a:gd name="connsiteY1" fmla="*/ 1003300 h 1004985"/>
              <a:gd name="connsiteX2" fmla="*/ 5143500 w 5143500"/>
              <a:gd name="connsiteY2" fmla="*/ 190500 h 1004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143500" h="1004985">
                <a:moveTo>
                  <a:pt x="0" y="0"/>
                </a:moveTo>
                <a:cubicBezTo>
                  <a:pt x="790575" y="485775"/>
                  <a:pt x="1581150" y="971550"/>
                  <a:pt x="2438400" y="1003300"/>
                </a:cubicBezTo>
                <a:cubicBezTo>
                  <a:pt x="3295650" y="1035050"/>
                  <a:pt x="4219575" y="612775"/>
                  <a:pt x="5143500" y="190500"/>
                </a:cubicBezTo>
              </a:path>
            </a:pathLst>
          </a:custGeom>
          <a:noFill/>
          <a:ln w="28575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zh-TW" alt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手繪多邊形 2"/>
          <p:cNvSpPr/>
          <p:nvPr/>
        </p:nvSpPr>
        <p:spPr>
          <a:xfrm>
            <a:off x="3829319" y="3347673"/>
            <a:ext cx="3425781" cy="734931"/>
          </a:xfrm>
          <a:custGeom>
            <a:avLst/>
            <a:gdLst>
              <a:gd name="connsiteX0" fmla="*/ 3425781 w 3425781"/>
              <a:gd name="connsiteY0" fmla="*/ 619021 h 734931"/>
              <a:gd name="connsiteX1" fmla="*/ 1854558 w 3425781"/>
              <a:gd name="connsiteY1" fmla="*/ 835 h 734931"/>
              <a:gd name="connsiteX2" fmla="*/ 0 w 3425781"/>
              <a:gd name="connsiteY2" fmla="*/ 734931 h 734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25781" h="734931">
                <a:moveTo>
                  <a:pt x="3425781" y="619021"/>
                </a:moveTo>
                <a:cubicBezTo>
                  <a:pt x="2925651" y="300269"/>
                  <a:pt x="2425521" y="-18483"/>
                  <a:pt x="1854558" y="835"/>
                </a:cubicBezTo>
                <a:cubicBezTo>
                  <a:pt x="1283594" y="20153"/>
                  <a:pt x="641797" y="377542"/>
                  <a:pt x="0" y="734931"/>
                </a:cubicBezTo>
              </a:path>
            </a:pathLst>
          </a:custGeom>
          <a:noFill/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zh-TW" alt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4151317" y="3169402"/>
            <a:ext cx="9674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altLang="zh-TW" sz="2400" dirty="0">
                <a:solidFill>
                  <a:srgbClr val="FF0000"/>
                </a:solidFill>
                <a:latin typeface="Calibri" panose="020F0502020204030204"/>
              </a:rPr>
              <a:t>store</a:t>
            </a:r>
            <a:endParaRPr lang="zh-TW" altLang="en-US" sz="2400" dirty="0">
              <a:solidFill>
                <a:srgbClr val="FF0000"/>
              </a:solidFill>
              <a:latin typeface="Calibri" panose="020F0502020204030204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2104698" y="5502793"/>
            <a:ext cx="40515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All the weights are “1”, no bias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9" name="文字方塊 48"/>
          <p:cNvSpPr txBox="1"/>
          <p:nvPr/>
        </p:nvSpPr>
        <p:spPr>
          <a:xfrm>
            <a:off x="2104698" y="6031297"/>
            <a:ext cx="46139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All activation functions are linear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25" name="直線接點 24"/>
          <p:cNvCxnSpPr/>
          <p:nvPr/>
        </p:nvCxnSpPr>
        <p:spPr>
          <a:xfrm flipH="1">
            <a:off x="7163888" y="2496258"/>
            <a:ext cx="291548" cy="3245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接點 51"/>
          <p:cNvCxnSpPr/>
          <p:nvPr/>
        </p:nvCxnSpPr>
        <p:spPr>
          <a:xfrm flipH="1">
            <a:off x="8747545" y="2475342"/>
            <a:ext cx="291548" cy="3245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接點 52"/>
          <p:cNvCxnSpPr/>
          <p:nvPr/>
        </p:nvCxnSpPr>
        <p:spPr>
          <a:xfrm flipH="1">
            <a:off x="7197938" y="4159975"/>
            <a:ext cx="291548" cy="3245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接點 53"/>
          <p:cNvCxnSpPr/>
          <p:nvPr/>
        </p:nvCxnSpPr>
        <p:spPr>
          <a:xfrm flipH="1">
            <a:off x="8757162" y="4193431"/>
            <a:ext cx="291548" cy="3245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群組 23"/>
          <p:cNvGrpSpPr/>
          <p:nvPr/>
        </p:nvGrpSpPr>
        <p:grpSpPr>
          <a:xfrm>
            <a:off x="4987673" y="119351"/>
            <a:ext cx="4512856" cy="657296"/>
            <a:chOff x="3463673" y="119351"/>
            <a:chExt cx="4512856" cy="657296"/>
          </a:xfrm>
        </p:grpSpPr>
        <p:sp>
          <p:nvSpPr>
            <p:cNvPr id="26" name="文字方塊 25"/>
            <p:cNvSpPr txBox="1"/>
            <p:nvPr/>
          </p:nvSpPr>
          <p:spPr>
            <a:xfrm>
              <a:off x="3463673" y="173004"/>
              <a:ext cx="219574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200"/>
              <a:r>
                <a:rPr lang="en-US" altLang="zh-TW" sz="2400" dirty="0">
                  <a:solidFill>
                    <a:prstClr val="black"/>
                  </a:solidFill>
                  <a:latin typeface="Calibri" panose="020F0502020204030204"/>
                </a:rPr>
                <a:t>Input sequence:</a:t>
              </a:r>
              <a:endParaRPr lang="zh-TW" altLang="en-US" sz="240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文字方塊 26"/>
                <p:cNvSpPr txBox="1"/>
                <p:nvPr/>
              </p:nvSpPr>
              <p:spPr>
                <a:xfrm>
                  <a:off x="5790380" y="119351"/>
                  <a:ext cx="472117" cy="65729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defTabSz="457200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zh-TW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altLang="zh-TW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altLang="zh-TW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TW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zh-TW" altLang="en-US" sz="2400" dirty="0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</mc:Choice>
          <mc:Fallback xmlns="">
            <p:sp>
              <p:nvSpPr>
                <p:cNvPr id="27" name="文字方塊 2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90380" y="119351"/>
                  <a:ext cx="472117" cy="657296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文字方塊 61"/>
                <p:cNvSpPr txBox="1"/>
                <p:nvPr/>
              </p:nvSpPr>
              <p:spPr>
                <a:xfrm>
                  <a:off x="6309285" y="119351"/>
                  <a:ext cx="472117" cy="65729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defTabSz="457200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zh-TW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altLang="zh-TW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altLang="zh-TW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TW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zh-TW" altLang="en-US" sz="2400" dirty="0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</mc:Choice>
          <mc:Fallback xmlns="">
            <p:sp>
              <p:nvSpPr>
                <p:cNvPr id="62" name="文字方塊 6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09285" y="119351"/>
                  <a:ext cx="472117" cy="657296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文字方塊 73"/>
                <p:cNvSpPr txBox="1"/>
                <p:nvPr/>
              </p:nvSpPr>
              <p:spPr>
                <a:xfrm>
                  <a:off x="6825367" y="119351"/>
                  <a:ext cx="472117" cy="65729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defTabSz="457200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zh-TW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altLang="zh-TW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altLang="zh-TW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altLang="zh-TW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zh-TW" altLang="en-US" sz="2400" dirty="0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</mc:Choice>
          <mc:Fallback xmlns="">
            <p:sp>
              <p:nvSpPr>
                <p:cNvPr id="74" name="文字方塊 7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25367" y="119351"/>
                  <a:ext cx="472117" cy="657296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文字方塊 74"/>
                <p:cNvSpPr txBox="1"/>
                <p:nvPr/>
              </p:nvSpPr>
              <p:spPr>
                <a:xfrm>
                  <a:off x="7394638" y="176816"/>
                  <a:ext cx="581891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defTabSz="457200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……</m:t>
                        </m:r>
                      </m:oMath>
                    </m:oMathPara>
                  </a14:m>
                  <a:endParaRPr lang="zh-TW" altLang="en-US" sz="2400" dirty="0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</mc:Choice>
          <mc:Fallback xmlns="">
            <p:sp>
              <p:nvSpPr>
                <p:cNvPr id="75" name="文字方塊 7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94638" y="176816"/>
                  <a:ext cx="581891" cy="369332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9" name="文字方塊 28"/>
          <p:cNvSpPr txBox="1"/>
          <p:nvPr/>
        </p:nvSpPr>
        <p:spPr>
          <a:xfrm>
            <a:off x="7112000" y="5696255"/>
            <a:ext cx="362858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2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6" name="文字方塊 75"/>
          <p:cNvSpPr txBox="1"/>
          <p:nvPr/>
        </p:nvSpPr>
        <p:spPr>
          <a:xfrm>
            <a:off x="8709951" y="5710402"/>
            <a:ext cx="362858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2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7" name="文字方塊 76"/>
          <p:cNvSpPr txBox="1"/>
          <p:nvPr/>
        </p:nvSpPr>
        <p:spPr>
          <a:xfrm>
            <a:off x="3624060" y="4008668"/>
            <a:ext cx="362858" cy="46166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6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8" name="文字方塊 77"/>
          <p:cNvSpPr txBox="1"/>
          <p:nvPr/>
        </p:nvSpPr>
        <p:spPr>
          <a:xfrm>
            <a:off x="5222011" y="4022815"/>
            <a:ext cx="362858" cy="46166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6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9" name="文字方塊 78"/>
          <p:cNvSpPr txBox="1"/>
          <p:nvPr/>
        </p:nvSpPr>
        <p:spPr>
          <a:xfrm>
            <a:off x="7533307" y="3655039"/>
            <a:ext cx="550519" cy="46166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16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0" name="文字方塊 79"/>
          <p:cNvSpPr txBox="1"/>
          <p:nvPr/>
        </p:nvSpPr>
        <p:spPr>
          <a:xfrm>
            <a:off x="9074009" y="3655039"/>
            <a:ext cx="590766" cy="46166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16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1" name="文字方塊 80"/>
          <p:cNvSpPr txBox="1"/>
          <p:nvPr/>
        </p:nvSpPr>
        <p:spPr>
          <a:xfrm>
            <a:off x="7498556" y="1914103"/>
            <a:ext cx="585270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32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2" name="文字方塊 81"/>
          <p:cNvSpPr txBox="1"/>
          <p:nvPr/>
        </p:nvSpPr>
        <p:spPr>
          <a:xfrm>
            <a:off x="9100801" y="1942034"/>
            <a:ext cx="574485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32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4" name="文字方塊 83"/>
          <p:cNvSpPr txBox="1"/>
          <p:nvPr/>
        </p:nvSpPr>
        <p:spPr>
          <a:xfrm>
            <a:off x="4799475" y="869949"/>
            <a:ext cx="24556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output sequence: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文字方塊 84"/>
              <p:cNvSpPr txBox="1"/>
              <p:nvPr/>
            </p:nvSpPr>
            <p:spPr>
              <a:xfrm>
                <a:off x="7318870" y="788467"/>
                <a:ext cx="472117" cy="6572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457200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  <m:e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sz="240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85" name="文字方塊 8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8870" y="788467"/>
                <a:ext cx="472117" cy="657296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9" name="手繪多邊形 46"/>
          <p:cNvSpPr/>
          <p:nvPr/>
        </p:nvSpPr>
        <p:spPr>
          <a:xfrm>
            <a:off x="5440718" y="3346270"/>
            <a:ext cx="3425781" cy="734931"/>
          </a:xfrm>
          <a:custGeom>
            <a:avLst/>
            <a:gdLst>
              <a:gd name="connsiteX0" fmla="*/ 3425781 w 3425781"/>
              <a:gd name="connsiteY0" fmla="*/ 619021 h 734931"/>
              <a:gd name="connsiteX1" fmla="*/ 1854558 w 3425781"/>
              <a:gd name="connsiteY1" fmla="*/ 835 h 734931"/>
              <a:gd name="connsiteX2" fmla="*/ 0 w 3425781"/>
              <a:gd name="connsiteY2" fmla="*/ 734931 h 734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25781" h="734931">
                <a:moveTo>
                  <a:pt x="3425781" y="619021"/>
                </a:moveTo>
                <a:cubicBezTo>
                  <a:pt x="2925651" y="300269"/>
                  <a:pt x="2425521" y="-18483"/>
                  <a:pt x="1854558" y="835"/>
                </a:cubicBezTo>
                <a:cubicBezTo>
                  <a:pt x="1283594" y="20153"/>
                  <a:pt x="641797" y="377542"/>
                  <a:pt x="0" y="734931"/>
                </a:cubicBezTo>
              </a:path>
            </a:pathLst>
          </a:custGeom>
          <a:noFill/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zh-TW" altLang="en-US">
              <a:solidFill>
                <a:prstClr val="white"/>
              </a:solidFill>
              <a:latin typeface="Calibri" panose="020F0502020204030204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文字方塊 82"/>
              <p:cNvSpPr txBox="1"/>
              <p:nvPr/>
            </p:nvSpPr>
            <p:spPr>
              <a:xfrm>
                <a:off x="7748326" y="800179"/>
                <a:ext cx="642035" cy="6572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457200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e>
                            <m:e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sz="240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83" name="文字方塊 8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8326" y="800179"/>
                <a:ext cx="642035" cy="657296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文字方塊 85"/>
              <p:cNvSpPr txBox="1"/>
              <p:nvPr/>
            </p:nvSpPr>
            <p:spPr>
              <a:xfrm>
                <a:off x="8304359" y="771006"/>
                <a:ext cx="642035" cy="6572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457200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32</m:t>
                              </m:r>
                            </m:e>
                            <m:e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32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sz="240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86" name="文字方塊 8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4359" y="771006"/>
                <a:ext cx="642035" cy="657296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0" name="文字方塊 89"/>
          <p:cNvSpPr txBox="1"/>
          <p:nvPr/>
        </p:nvSpPr>
        <p:spPr>
          <a:xfrm>
            <a:off x="2120251" y="1908056"/>
            <a:ext cx="4370326" cy="954107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defTabSz="457200"/>
            <a:r>
              <a:rPr lang="en-US" altLang="zh-TW" sz="2800" dirty="0">
                <a:solidFill>
                  <a:prstClr val="white"/>
                </a:solidFill>
                <a:latin typeface="Calibri" panose="020F0502020204030204"/>
              </a:rPr>
              <a:t>Changing the sequence order will change the output.</a:t>
            </a:r>
            <a:endParaRPr lang="zh-TW" altLang="en-US" sz="2800" dirty="0">
              <a:solidFill>
                <a:prstClr val="whit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267785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76" grpId="0" animBg="1"/>
      <p:bldP spid="79" grpId="0" animBg="1"/>
      <p:bldP spid="80" grpId="0" animBg="1"/>
      <p:bldP spid="81" grpId="0" animBg="1"/>
      <p:bldP spid="82" grpId="0" animBg="1"/>
      <p:bldP spid="86" grpId="0"/>
      <p:bldP spid="90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矩形 59"/>
          <p:cNvSpPr/>
          <p:nvPr/>
        </p:nvSpPr>
        <p:spPr>
          <a:xfrm>
            <a:off x="3219854" y="4622218"/>
            <a:ext cx="1080000" cy="432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4" name="矩形 63"/>
          <p:cNvSpPr/>
          <p:nvPr/>
        </p:nvSpPr>
        <p:spPr>
          <a:xfrm>
            <a:off x="3238903" y="3474007"/>
            <a:ext cx="108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7" name="矩形 66"/>
          <p:cNvSpPr/>
          <p:nvPr/>
        </p:nvSpPr>
        <p:spPr>
          <a:xfrm>
            <a:off x="3219854" y="2352648"/>
            <a:ext cx="1080000" cy="4320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8" name="矩形 67"/>
          <p:cNvSpPr/>
          <p:nvPr/>
        </p:nvSpPr>
        <p:spPr>
          <a:xfrm>
            <a:off x="5989952" y="4607811"/>
            <a:ext cx="1080000" cy="432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9" name="矩形 68"/>
          <p:cNvSpPr/>
          <p:nvPr/>
        </p:nvSpPr>
        <p:spPr>
          <a:xfrm>
            <a:off x="6009001" y="3494106"/>
            <a:ext cx="108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0" name="矩形 69"/>
          <p:cNvSpPr/>
          <p:nvPr/>
        </p:nvSpPr>
        <p:spPr>
          <a:xfrm>
            <a:off x="4466070" y="3449788"/>
            <a:ext cx="1080000" cy="432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1" name="矩形 70"/>
          <p:cNvSpPr/>
          <p:nvPr/>
        </p:nvSpPr>
        <p:spPr>
          <a:xfrm>
            <a:off x="6009001" y="2360182"/>
            <a:ext cx="1080000" cy="4320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2" name="矩形 71"/>
          <p:cNvSpPr/>
          <p:nvPr/>
        </p:nvSpPr>
        <p:spPr>
          <a:xfrm>
            <a:off x="8806742" y="4614029"/>
            <a:ext cx="1080000" cy="432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3" name="矩形 72"/>
          <p:cNvSpPr/>
          <p:nvPr/>
        </p:nvSpPr>
        <p:spPr>
          <a:xfrm>
            <a:off x="8825791" y="3500324"/>
            <a:ext cx="108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4" name="矩形 73"/>
          <p:cNvSpPr/>
          <p:nvPr/>
        </p:nvSpPr>
        <p:spPr>
          <a:xfrm>
            <a:off x="7282860" y="3494106"/>
            <a:ext cx="1080000" cy="432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5" name="矩形 74"/>
          <p:cNvSpPr/>
          <p:nvPr/>
        </p:nvSpPr>
        <p:spPr>
          <a:xfrm>
            <a:off x="8848744" y="2379134"/>
            <a:ext cx="1080000" cy="4320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6" name="向上箭號 75"/>
          <p:cNvSpPr/>
          <p:nvPr/>
        </p:nvSpPr>
        <p:spPr>
          <a:xfrm>
            <a:off x="3564056" y="3970930"/>
            <a:ext cx="386677" cy="579410"/>
          </a:xfrm>
          <a:prstGeom prst="up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7" name="向上箭號 76"/>
          <p:cNvSpPr/>
          <p:nvPr/>
        </p:nvSpPr>
        <p:spPr>
          <a:xfrm>
            <a:off x="3564057" y="2827346"/>
            <a:ext cx="386677" cy="579410"/>
          </a:xfrm>
          <a:prstGeom prst="up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8" name="文字方塊 77"/>
          <p:cNvSpPr txBox="1"/>
          <p:nvPr/>
        </p:nvSpPr>
        <p:spPr>
          <a:xfrm>
            <a:off x="4588934" y="2874988"/>
            <a:ext cx="10477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copy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79" name="手繪多邊形 78"/>
          <p:cNvSpPr/>
          <p:nvPr/>
        </p:nvSpPr>
        <p:spPr>
          <a:xfrm flipH="1">
            <a:off x="4299854" y="3218657"/>
            <a:ext cx="672579" cy="319619"/>
          </a:xfrm>
          <a:custGeom>
            <a:avLst/>
            <a:gdLst>
              <a:gd name="connsiteX0" fmla="*/ 3924300 w 3924300"/>
              <a:gd name="connsiteY0" fmla="*/ 628749 h 628749"/>
              <a:gd name="connsiteX1" fmla="*/ 1714500 w 3924300"/>
              <a:gd name="connsiteY1" fmla="*/ 99 h 628749"/>
              <a:gd name="connsiteX2" fmla="*/ 0 w 3924300"/>
              <a:gd name="connsiteY2" fmla="*/ 590649 h 628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24300" h="628749">
                <a:moveTo>
                  <a:pt x="3924300" y="628749"/>
                </a:moveTo>
                <a:cubicBezTo>
                  <a:pt x="3146425" y="317599"/>
                  <a:pt x="2368550" y="6449"/>
                  <a:pt x="1714500" y="99"/>
                </a:cubicBezTo>
                <a:cubicBezTo>
                  <a:pt x="1060450" y="-6251"/>
                  <a:pt x="530225" y="292199"/>
                  <a:pt x="0" y="590649"/>
                </a:cubicBezTo>
              </a:path>
            </a:pathLst>
          </a:custGeom>
          <a:noFill/>
          <a:ln w="38100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1" name="文字方塊 80"/>
          <p:cNvSpPr txBox="1"/>
          <p:nvPr/>
        </p:nvSpPr>
        <p:spPr>
          <a:xfrm>
            <a:off x="7355923" y="2874988"/>
            <a:ext cx="10477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copy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82" name="文字方塊 81"/>
          <p:cNvSpPr txBox="1"/>
          <p:nvPr/>
        </p:nvSpPr>
        <p:spPr>
          <a:xfrm>
            <a:off x="3354182" y="4597304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x</a:t>
            </a:r>
            <a:r>
              <a:rPr lang="en-US" altLang="zh-TW" sz="2400" baseline="30000" dirty="0"/>
              <a:t>1</a:t>
            </a:r>
            <a:endParaRPr lang="zh-TW" altLang="en-US" sz="2400" baseline="30000" dirty="0"/>
          </a:p>
        </p:txBody>
      </p:sp>
      <p:sp>
        <p:nvSpPr>
          <p:cNvPr id="83" name="文字方塊 82"/>
          <p:cNvSpPr txBox="1"/>
          <p:nvPr/>
        </p:nvSpPr>
        <p:spPr>
          <a:xfrm>
            <a:off x="6095215" y="4607812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x</a:t>
            </a:r>
            <a:r>
              <a:rPr lang="en-US" altLang="zh-TW" sz="2400" baseline="30000" dirty="0"/>
              <a:t>2</a:t>
            </a:r>
            <a:endParaRPr lang="zh-TW" altLang="en-US" sz="2400" baseline="30000" dirty="0"/>
          </a:p>
        </p:txBody>
      </p:sp>
      <p:sp>
        <p:nvSpPr>
          <p:cNvPr id="84" name="文字方塊 83"/>
          <p:cNvSpPr txBox="1"/>
          <p:nvPr/>
        </p:nvSpPr>
        <p:spPr>
          <a:xfrm>
            <a:off x="8934958" y="4604295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x</a:t>
            </a:r>
            <a:r>
              <a:rPr lang="en-US" altLang="zh-TW" sz="2400" baseline="30000" dirty="0"/>
              <a:t>3</a:t>
            </a:r>
            <a:endParaRPr lang="zh-TW" altLang="en-US" sz="2400" baseline="30000" dirty="0"/>
          </a:p>
        </p:txBody>
      </p:sp>
      <p:sp>
        <p:nvSpPr>
          <p:cNvPr id="85" name="文字方塊 84"/>
          <p:cNvSpPr txBox="1"/>
          <p:nvPr/>
        </p:nvSpPr>
        <p:spPr>
          <a:xfrm>
            <a:off x="3303607" y="2338745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y</a:t>
            </a:r>
            <a:r>
              <a:rPr lang="en-US" altLang="zh-TW" sz="2400" baseline="30000" dirty="0"/>
              <a:t>1</a:t>
            </a:r>
            <a:endParaRPr lang="zh-TW" altLang="en-US" sz="2400" baseline="30000" dirty="0"/>
          </a:p>
        </p:txBody>
      </p:sp>
      <p:sp>
        <p:nvSpPr>
          <p:cNvPr id="86" name="文字方塊 85"/>
          <p:cNvSpPr txBox="1"/>
          <p:nvPr/>
        </p:nvSpPr>
        <p:spPr>
          <a:xfrm>
            <a:off x="6115464" y="2319932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y</a:t>
            </a:r>
            <a:r>
              <a:rPr lang="en-US" altLang="zh-TW" sz="2400" baseline="30000" dirty="0"/>
              <a:t>2</a:t>
            </a:r>
            <a:endParaRPr lang="zh-TW" altLang="en-US" sz="2400" baseline="30000" dirty="0"/>
          </a:p>
        </p:txBody>
      </p:sp>
      <p:sp>
        <p:nvSpPr>
          <p:cNvPr id="87" name="文字方塊 86"/>
          <p:cNvSpPr txBox="1"/>
          <p:nvPr/>
        </p:nvSpPr>
        <p:spPr>
          <a:xfrm>
            <a:off x="8979170" y="2344193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y</a:t>
            </a:r>
            <a:r>
              <a:rPr lang="en-US" altLang="zh-TW" sz="2400" baseline="30000" dirty="0"/>
              <a:t>3</a:t>
            </a:r>
            <a:endParaRPr lang="zh-TW" altLang="en-US" sz="2400" baseline="30000" dirty="0"/>
          </a:p>
        </p:txBody>
      </p:sp>
      <p:sp>
        <p:nvSpPr>
          <p:cNvPr id="88" name="向上箭號 87"/>
          <p:cNvSpPr/>
          <p:nvPr/>
        </p:nvSpPr>
        <p:spPr>
          <a:xfrm>
            <a:off x="6359071" y="3997759"/>
            <a:ext cx="386677" cy="579410"/>
          </a:xfrm>
          <a:prstGeom prst="up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9" name="向上箭號 88"/>
          <p:cNvSpPr/>
          <p:nvPr/>
        </p:nvSpPr>
        <p:spPr>
          <a:xfrm>
            <a:off x="6359072" y="2854175"/>
            <a:ext cx="386677" cy="579410"/>
          </a:xfrm>
          <a:prstGeom prst="up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0" name="向上箭號 89"/>
          <p:cNvSpPr/>
          <p:nvPr/>
        </p:nvSpPr>
        <p:spPr>
          <a:xfrm>
            <a:off x="9176786" y="4001826"/>
            <a:ext cx="386677" cy="579410"/>
          </a:xfrm>
          <a:prstGeom prst="up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2" name="向上箭號 91"/>
          <p:cNvSpPr/>
          <p:nvPr/>
        </p:nvSpPr>
        <p:spPr>
          <a:xfrm>
            <a:off x="9176787" y="2858242"/>
            <a:ext cx="386677" cy="579410"/>
          </a:xfrm>
          <a:prstGeom prst="up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4" name="弧形箭號 (上彎) 113"/>
          <p:cNvSpPr/>
          <p:nvPr/>
        </p:nvSpPr>
        <p:spPr>
          <a:xfrm>
            <a:off x="5021275" y="3925614"/>
            <a:ext cx="1381017" cy="568649"/>
          </a:xfrm>
          <a:prstGeom prst="curvedUp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16" name="弧形箭號 (上彎) 115"/>
          <p:cNvSpPr/>
          <p:nvPr/>
        </p:nvSpPr>
        <p:spPr>
          <a:xfrm>
            <a:off x="7754956" y="3930876"/>
            <a:ext cx="1381017" cy="568649"/>
          </a:xfrm>
          <a:prstGeom prst="curvedUp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18" name="手繪多邊形 117"/>
          <p:cNvSpPr/>
          <p:nvPr/>
        </p:nvSpPr>
        <p:spPr>
          <a:xfrm flipH="1">
            <a:off x="7062640" y="3211695"/>
            <a:ext cx="672579" cy="319619"/>
          </a:xfrm>
          <a:custGeom>
            <a:avLst/>
            <a:gdLst>
              <a:gd name="connsiteX0" fmla="*/ 3924300 w 3924300"/>
              <a:gd name="connsiteY0" fmla="*/ 628749 h 628749"/>
              <a:gd name="connsiteX1" fmla="*/ 1714500 w 3924300"/>
              <a:gd name="connsiteY1" fmla="*/ 99 h 628749"/>
              <a:gd name="connsiteX2" fmla="*/ 0 w 3924300"/>
              <a:gd name="connsiteY2" fmla="*/ 590649 h 628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24300" h="628749">
                <a:moveTo>
                  <a:pt x="3924300" y="628749"/>
                </a:moveTo>
                <a:cubicBezTo>
                  <a:pt x="3146425" y="317599"/>
                  <a:pt x="2368550" y="6449"/>
                  <a:pt x="1714500" y="99"/>
                </a:cubicBezTo>
                <a:cubicBezTo>
                  <a:pt x="1060450" y="-6251"/>
                  <a:pt x="530225" y="292199"/>
                  <a:pt x="0" y="590649"/>
                </a:cubicBezTo>
              </a:path>
            </a:pathLst>
          </a:custGeom>
          <a:noFill/>
          <a:ln w="38100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6" name="文字方塊 125"/>
          <p:cNvSpPr txBox="1"/>
          <p:nvPr/>
        </p:nvSpPr>
        <p:spPr>
          <a:xfrm>
            <a:off x="9397340" y="4119357"/>
            <a:ext cx="6420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W</a:t>
            </a:r>
            <a:r>
              <a:rPr lang="en-US" altLang="zh-TW" sz="2800" baseline="30000" dirty="0"/>
              <a:t>i</a:t>
            </a:r>
            <a:endParaRPr lang="zh-TW" altLang="en-US" sz="2800" baseline="30000" dirty="0"/>
          </a:p>
        </p:txBody>
      </p:sp>
      <p:sp>
        <p:nvSpPr>
          <p:cNvPr id="127" name="文字方塊 126"/>
          <p:cNvSpPr txBox="1"/>
          <p:nvPr/>
        </p:nvSpPr>
        <p:spPr>
          <a:xfrm>
            <a:off x="3658695" y="3098996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a</a:t>
            </a:r>
            <a:r>
              <a:rPr lang="en-US" altLang="zh-TW" sz="2400" baseline="30000" dirty="0"/>
              <a:t>1</a:t>
            </a:r>
            <a:endParaRPr lang="zh-TW" altLang="en-US" sz="2400" baseline="30000" dirty="0"/>
          </a:p>
        </p:txBody>
      </p:sp>
      <p:sp>
        <p:nvSpPr>
          <p:cNvPr id="128" name="文字方塊 127"/>
          <p:cNvSpPr txBox="1"/>
          <p:nvPr/>
        </p:nvSpPr>
        <p:spPr>
          <a:xfrm>
            <a:off x="4650652" y="3428925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a</a:t>
            </a:r>
            <a:r>
              <a:rPr lang="en-US" altLang="zh-TW" sz="2400" baseline="30000" dirty="0"/>
              <a:t>1</a:t>
            </a:r>
            <a:endParaRPr lang="zh-TW" altLang="en-US" sz="2400" baseline="30000" dirty="0"/>
          </a:p>
        </p:txBody>
      </p:sp>
      <p:sp>
        <p:nvSpPr>
          <p:cNvPr id="129" name="文字方塊 128"/>
          <p:cNvSpPr txBox="1"/>
          <p:nvPr/>
        </p:nvSpPr>
        <p:spPr>
          <a:xfrm>
            <a:off x="7420298" y="3466826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a</a:t>
            </a:r>
            <a:r>
              <a:rPr lang="en-US" altLang="zh-TW" sz="2400" baseline="30000" dirty="0"/>
              <a:t>2</a:t>
            </a:r>
            <a:endParaRPr lang="zh-TW" altLang="en-US" sz="2400" baseline="30000" dirty="0"/>
          </a:p>
        </p:txBody>
      </p:sp>
      <p:sp>
        <p:nvSpPr>
          <p:cNvPr id="130" name="文字方塊 129"/>
          <p:cNvSpPr txBox="1"/>
          <p:nvPr/>
        </p:nvSpPr>
        <p:spPr>
          <a:xfrm>
            <a:off x="6590840" y="3118921"/>
            <a:ext cx="5726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a</a:t>
            </a:r>
            <a:r>
              <a:rPr lang="en-US" altLang="zh-TW" sz="2400" baseline="30000" dirty="0"/>
              <a:t>2</a:t>
            </a:r>
            <a:endParaRPr lang="zh-TW" altLang="en-US" sz="2400" baseline="30000" dirty="0"/>
          </a:p>
        </p:txBody>
      </p:sp>
      <p:sp>
        <p:nvSpPr>
          <p:cNvPr id="131" name="文字方塊 130"/>
          <p:cNvSpPr txBox="1"/>
          <p:nvPr/>
        </p:nvSpPr>
        <p:spPr>
          <a:xfrm>
            <a:off x="9421681" y="3110539"/>
            <a:ext cx="5726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a</a:t>
            </a:r>
            <a:r>
              <a:rPr lang="en-US" altLang="zh-TW" sz="2400" baseline="30000" dirty="0"/>
              <a:t>3</a:t>
            </a:r>
            <a:endParaRPr lang="zh-TW" altLang="en-US" sz="2400" baseline="30000" dirty="0"/>
          </a:p>
        </p:txBody>
      </p:sp>
      <p:sp>
        <p:nvSpPr>
          <p:cNvPr id="132" name="矩形 131"/>
          <p:cNvSpPr/>
          <p:nvPr/>
        </p:nvSpPr>
        <p:spPr>
          <a:xfrm>
            <a:off x="3833216" y="5688538"/>
            <a:ext cx="558846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altLang="zh-TW" sz="2400" dirty="0"/>
              <a:t>arrive     </a:t>
            </a:r>
            <a:r>
              <a:rPr lang="en-US" altLang="zh-TW" sz="2400" dirty="0">
                <a:solidFill>
                  <a:srgbClr val="FF0000"/>
                </a:solidFill>
              </a:rPr>
              <a:t>Taipei     </a:t>
            </a:r>
            <a:r>
              <a:rPr lang="en-US" altLang="zh-TW" sz="2400" dirty="0"/>
              <a:t>on     </a:t>
            </a:r>
            <a:r>
              <a:rPr lang="en-US" altLang="zh-TW" sz="2400" dirty="0">
                <a:solidFill>
                  <a:srgbClr val="0000FF"/>
                </a:solidFill>
              </a:rPr>
              <a:t>November     2</a:t>
            </a:r>
            <a:r>
              <a:rPr lang="en-US" altLang="zh-TW" sz="2400" baseline="30000" dirty="0">
                <a:solidFill>
                  <a:srgbClr val="0000FF"/>
                </a:solidFill>
              </a:rPr>
              <a:t>nd</a:t>
            </a:r>
            <a:r>
              <a:rPr lang="en-US" altLang="zh-TW" sz="2400" dirty="0"/>
              <a:t> </a:t>
            </a:r>
            <a:endParaRPr lang="en-US" altLang="zh-TW" sz="2400" dirty="0">
              <a:solidFill>
                <a:srgbClr val="FFC000"/>
              </a:solidFill>
            </a:endParaRPr>
          </a:p>
        </p:txBody>
      </p:sp>
      <p:sp>
        <p:nvSpPr>
          <p:cNvPr id="134" name="圓角矩形圖說文字 133"/>
          <p:cNvSpPr/>
          <p:nvPr/>
        </p:nvSpPr>
        <p:spPr>
          <a:xfrm>
            <a:off x="4101542" y="5667632"/>
            <a:ext cx="5320139" cy="511860"/>
          </a:xfrm>
          <a:prstGeom prst="wedgeRoundRectCallout">
            <a:avLst>
              <a:gd name="adj1" fmla="val -55696"/>
              <a:gd name="adj2" fmla="val 42788"/>
              <a:gd name="adj3" fmla="val 16667"/>
            </a:avLst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35" name="直線單箭頭接點 134"/>
          <p:cNvCxnSpPr>
            <a:endCxn id="82" idx="2"/>
          </p:cNvCxnSpPr>
          <p:nvPr/>
        </p:nvCxnSpPr>
        <p:spPr>
          <a:xfrm flipH="1" flipV="1">
            <a:off x="3807969" y="5058968"/>
            <a:ext cx="878655" cy="78584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直線單箭頭接點 135"/>
          <p:cNvCxnSpPr/>
          <p:nvPr/>
        </p:nvCxnSpPr>
        <p:spPr>
          <a:xfrm flipV="1">
            <a:off x="5708446" y="5036278"/>
            <a:ext cx="783706" cy="79401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直線單箭頭接點 136"/>
          <p:cNvCxnSpPr/>
          <p:nvPr/>
        </p:nvCxnSpPr>
        <p:spPr>
          <a:xfrm flipV="1">
            <a:off x="6673015" y="5075795"/>
            <a:ext cx="2503770" cy="74950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字方塊 4"/>
          <p:cNvSpPr txBox="1"/>
          <p:nvPr/>
        </p:nvSpPr>
        <p:spPr>
          <a:xfrm>
            <a:off x="2139905" y="5358763"/>
            <a:ext cx="18148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Training</a:t>
            </a:r>
          </a:p>
          <a:p>
            <a:r>
              <a:rPr lang="en-US" altLang="zh-TW" sz="2400" dirty="0"/>
              <a:t>Sentences:</a:t>
            </a:r>
            <a:endParaRPr lang="zh-TW" altLang="en-US" sz="2400" dirty="0"/>
          </a:p>
        </p:txBody>
      </p:sp>
      <p:sp>
        <p:nvSpPr>
          <p:cNvPr id="6" name="矩形 5"/>
          <p:cNvSpPr/>
          <p:nvPr/>
        </p:nvSpPr>
        <p:spPr>
          <a:xfrm>
            <a:off x="1610608" y="517"/>
            <a:ext cx="285546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i="1" u="sng" dirty="0"/>
              <a:t>Learning Target</a:t>
            </a:r>
            <a:endParaRPr lang="zh-TW" altLang="en-US" sz="3200" b="1" i="1" u="sng" dirty="0"/>
          </a:p>
        </p:txBody>
      </p:sp>
      <p:sp>
        <p:nvSpPr>
          <p:cNvPr id="141" name="文字方塊 140"/>
          <p:cNvSpPr txBox="1"/>
          <p:nvPr/>
        </p:nvSpPr>
        <p:spPr>
          <a:xfrm>
            <a:off x="4290557" y="6256015"/>
            <a:ext cx="936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2" algn="ctr">
              <a:defRPr/>
            </a:pPr>
            <a:r>
              <a:rPr lang="en-US" altLang="zh-TW" sz="2400" dirty="0"/>
              <a:t>other</a:t>
            </a:r>
            <a:endParaRPr lang="zh-TW" altLang="en-US" sz="2400" dirty="0"/>
          </a:p>
        </p:txBody>
      </p:sp>
      <p:sp>
        <p:nvSpPr>
          <p:cNvPr id="142" name="文字方塊 141"/>
          <p:cNvSpPr txBox="1"/>
          <p:nvPr/>
        </p:nvSpPr>
        <p:spPr>
          <a:xfrm>
            <a:off x="6293190" y="6271137"/>
            <a:ext cx="936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2" algn="ctr">
              <a:defRPr/>
            </a:pPr>
            <a:r>
              <a:rPr lang="en-US" altLang="zh-TW" sz="2400" dirty="0"/>
              <a:t>other</a:t>
            </a:r>
            <a:endParaRPr lang="zh-TW" altLang="en-US" sz="2400" dirty="0"/>
          </a:p>
        </p:txBody>
      </p:sp>
      <p:sp>
        <p:nvSpPr>
          <p:cNvPr id="143" name="文字方塊 142"/>
          <p:cNvSpPr txBox="1"/>
          <p:nvPr/>
        </p:nvSpPr>
        <p:spPr>
          <a:xfrm>
            <a:off x="5395510" y="6256014"/>
            <a:ext cx="865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err="1">
                <a:solidFill>
                  <a:srgbClr val="FF0000"/>
                </a:solidFill>
              </a:rPr>
              <a:t>dest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grpSp>
        <p:nvGrpSpPr>
          <p:cNvPr id="11" name="群組 10"/>
          <p:cNvGrpSpPr/>
          <p:nvPr/>
        </p:nvGrpSpPr>
        <p:grpSpPr>
          <a:xfrm>
            <a:off x="2760108" y="1182343"/>
            <a:ext cx="2020069" cy="458825"/>
            <a:chOff x="1270360" y="1184930"/>
            <a:chExt cx="2020069" cy="458825"/>
          </a:xfrm>
        </p:grpSpPr>
        <p:sp>
          <p:nvSpPr>
            <p:cNvPr id="9" name="矩形 8"/>
            <p:cNvSpPr/>
            <p:nvPr/>
          </p:nvSpPr>
          <p:spPr>
            <a:xfrm>
              <a:off x="1277507" y="1255704"/>
              <a:ext cx="2012922" cy="353961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橢圓 9"/>
            <p:cNvSpPr/>
            <p:nvPr/>
          </p:nvSpPr>
          <p:spPr>
            <a:xfrm>
              <a:off x="2011121" y="1199212"/>
              <a:ext cx="444543" cy="444543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1</a:t>
              </a:r>
              <a:endParaRPr lang="zh-TW" altLang="en-US" sz="2400" dirty="0"/>
            </a:p>
          </p:txBody>
        </p:sp>
        <p:sp>
          <p:nvSpPr>
            <p:cNvPr id="145" name="橢圓 144"/>
            <p:cNvSpPr/>
            <p:nvPr/>
          </p:nvSpPr>
          <p:spPr>
            <a:xfrm>
              <a:off x="1270360" y="1184930"/>
              <a:ext cx="444543" cy="444543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0</a:t>
              </a:r>
              <a:endParaRPr lang="zh-TW" altLang="en-US" sz="2400" dirty="0"/>
            </a:p>
          </p:txBody>
        </p:sp>
        <p:sp>
          <p:nvSpPr>
            <p:cNvPr id="146" name="橢圓 145"/>
            <p:cNvSpPr/>
            <p:nvPr/>
          </p:nvSpPr>
          <p:spPr>
            <a:xfrm>
              <a:off x="2794903" y="1189495"/>
              <a:ext cx="444543" cy="444543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0</a:t>
              </a:r>
              <a:endParaRPr lang="zh-TW" altLang="en-US" sz="2400" dirty="0"/>
            </a:p>
          </p:txBody>
        </p:sp>
      </p:grpSp>
      <p:grpSp>
        <p:nvGrpSpPr>
          <p:cNvPr id="147" name="群組 146"/>
          <p:cNvGrpSpPr/>
          <p:nvPr/>
        </p:nvGrpSpPr>
        <p:grpSpPr>
          <a:xfrm>
            <a:off x="8411646" y="1228525"/>
            <a:ext cx="2020069" cy="458825"/>
            <a:chOff x="1270360" y="1184930"/>
            <a:chExt cx="2020069" cy="458825"/>
          </a:xfrm>
        </p:grpSpPr>
        <p:sp>
          <p:nvSpPr>
            <p:cNvPr id="148" name="矩形 147"/>
            <p:cNvSpPr/>
            <p:nvPr/>
          </p:nvSpPr>
          <p:spPr>
            <a:xfrm>
              <a:off x="1277507" y="1255704"/>
              <a:ext cx="2012922" cy="353961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9" name="橢圓 148"/>
            <p:cNvSpPr/>
            <p:nvPr/>
          </p:nvSpPr>
          <p:spPr>
            <a:xfrm>
              <a:off x="2011121" y="1199212"/>
              <a:ext cx="444543" cy="444543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1</a:t>
              </a:r>
              <a:endParaRPr lang="zh-TW" altLang="en-US" sz="2400" dirty="0"/>
            </a:p>
          </p:txBody>
        </p:sp>
        <p:sp>
          <p:nvSpPr>
            <p:cNvPr id="150" name="橢圓 149"/>
            <p:cNvSpPr/>
            <p:nvPr/>
          </p:nvSpPr>
          <p:spPr>
            <a:xfrm>
              <a:off x="1270360" y="1184930"/>
              <a:ext cx="444543" cy="444543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0</a:t>
              </a:r>
              <a:endParaRPr lang="zh-TW" altLang="en-US" sz="2400" dirty="0"/>
            </a:p>
          </p:txBody>
        </p:sp>
        <p:sp>
          <p:nvSpPr>
            <p:cNvPr id="151" name="橢圓 150"/>
            <p:cNvSpPr/>
            <p:nvPr/>
          </p:nvSpPr>
          <p:spPr>
            <a:xfrm>
              <a:off x="2794903" y="1189495"/>
              <a:ext cx="444543" cy="444543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0</a:t>
              </a:r>
              <a:endParaRPr lang="zh-TW" altLang="en-US" sz="2400" dirty="0"/>
            </a:p>
          </p:txBody>
        </p:sp>
      </p:grpSp>
      <p:grpSp>
        <p:nvGrpSpPr>
          <p:cNvPr id="152" name="群組 151"/>
          <p:cNvGrpSpPr/>
          <p:nvPr/>
        </p:nvGrpSpPr>
        <p:grpSpPr>
          <a:xfrm>
            <a:off x="5607795" y="1221843"/>
            <a:ext cx="2020069" cy="458825"/>
            <a:chOff x="1270360" y="1184930"/>
            <a:chExt cx="2020069" cy="458825"/>
          </a:xfrm>
        </p:grpSpPr>
        <p:sp>
          <p:nvSpPr>
            <p:cNvPr id="153" name="矩形 152"/>
            <p:cNvSpPr/>
            <p:nvPr/>
          </p:nvSpPr>
          <p:spPr>
            <a:xfrm>
              <a:off x="1277507" y="1255704"/>
              <a:ext cx="2012922" cy="353961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4" name="橢圓 153"/>
            <p:cNvSpPr/>
            <p:nvPr/>
          </p:nvSpPr>
          <p:spPr>
            <a:xfrm>
              <a:off x="2011121" y="1199212"/>
              <a:ext cx="444543" cy="444543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1</a:t>
              </a:r>
              <a:endParaRPr lang="zh-TW" altLang="en-US" sz="2400" dirty="0"/>
            </a:p>
          </p:txBody>
        </p:sp>
        <p:sp>
          <p:nvSpPr>
            <p:cNvPr id="155" name="橢圓 154"/>
            <p:cNvSpPr/>
            <p:nvPr/>
          </p:nvSpPr>
          <p:spPr>
            <a:xfrm>
              <a:off x="1270360" y="1184930"/>
              <a:ext cx="444543" cy="444543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0</a:t>
              </a:r>
              <a:endParaRPr lang="zh-TW" altLang="en-US" sz="2400" dirty="0"/>
            </a:p>
          </p:txBody>
        </p:sp>
        <p:sp>
          <p:nvSpPr>
            <p:cNvPr id="156" name="橢圓 155"/>
            <p:cNvSpPr/>
            <p:nvPr/>
          </p:nvSpPr>
          <p:spPr>
            <a:xfrm>
              <a:off x="2794903" y="1189495"/>
              <a:ext cx="444543" cy="444543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0</a:t>
              </a:r>
              <a:endParaRPr lang="zh-TW" altLang="en-US" sz="2400" dirty="0"/>
            </a:p>
          </p:txBody>
        </p:sp>
      </p:grpSp>
      <p:sp>
        <p:nvSpPr>
          <p:cNvPr id="12" name="上-下雙向箭號 11"/>
          <p:cNvSpPr/>
          <p:nvPr/>
        </p:nvSpPr>
        <p:spPr>
          <a:xfrm>
            <a:off x="3531032" y="1680911"/>
            <a:ext cx="439295" cy="634352"/>
          </a:xfrm>
          <a:prstGeom prst="up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7" name="上-下雙向箭號 156"/>
          <p:cNvSpPr/>
          <p:nvPr/>
        </p:nvSpPr>
        <p:spPr>
          <a:xfrm>
            <a:off x="6354746" y="1702587"/>
            <a:ext cx="439295" cy="634352"/>
          </a:xfrm>
          <a:prstGeom prst="up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8" name="上-下雙向箭號 157"/>
          <p:cNvSpPr/>
          <p:nvPr/>
        </p:nvSpPr>
        <p:spPr>
          <a:xfrm>
            <a:off x="9178460" y="1689910"/>
            <a:ext cx="439295" cy="634352"/>
          </a:xfrm>
          <a:prstGeom prst="up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/>
          <p:cNvSpPr txBox="1"/>
          <p:nvPr/>
        </p:nvSpPr>
        <p:spPr>
          <a:xfrm>
            <a:off x="3740789" y="599123"/>
            <a:ext cx="9281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other</a:t>
            </a:r>
            <a:endParaRPr lang="zh-TW" altLang="en-US" sz="2400" dirty="0"/>
          </a:p>
        </p:txBody>
      </p:sp>
      <p:sp>
        <p:nvSpPr>
          <p:cNvPr id="159" name="文字方塊 158"/>
          <p:cNvSpPr txBox="1"/>
          <p:nvPr/>
        </p:nvSpPr>
        <p:spPr>
          <a:xfrm>
            <a:off x="6363169" y="589485"/>
            <a:ext cx="9281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err="1">
                <a:solidFill>
                  <a:srgbClr val="FF0000"/>
                </a:solidFill>
              </a:rPr>
              <a:t>dest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60" name="文字方塊 159"/>
          <p:cNvSpPr txBox="1"/>
          <p:nvPr/>
        </p:nvSpPr>
        <p:spPr>
          <a:xfrm>
            <a:off x="9186867" y="623784"/>
            <a:ext cx="9281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other</a:t>
            </a:r>
            <a:endParaRPr lang="zh-TW" altLang="en-US" sz="2400" dirty="0"/>
          </a:p>
        </p:txBody>
      </p:sp>
      <p:cxnSp>
        <p:nvCxnSpPr>
          <p:cNvPr id="15" name="直線單箭頭接點 14"/>
          <p:cNvCxnSpPr/>
          <p:nvPr/>
        </p:nvCxnSpPr>
        <p:spPr>
          <a:xfrm flipV="1">
            <a:off x="3793509" y="957646"/>
            <a:ext cx="308033" cy="31477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直線單箭頭接點 160"/>
          <p:cNvCxnSpPr>
            <a:endCxn id="159" idx="2"/>
          </p:cNvCxnSpPr>
          <p:nvPr/>
        </p:nvCxnSpPr>
        <p:spPr>
          <a:xfrm flipV="1">
            <a:off x="6602324" y="1051149"/>
            <a:ext cx="224918" cy="28559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直線單箭頭接點 161"/>
          <p:cNvCxnSpPr/>
          <p:nvPr/>
        </p:nvCxnSpPr>
        <p:spPr>
          <a:xfrm flipV="1">
            <a:off x="9432956" y="973864"/>
            <a:ext cx="184798" cy="32366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字方塊 18"/>
          <p:cNvSpPr txBox="1"/>
          <p:nvPr/>
        </p:nvSpPr>
        <p:spPr>
          <a:xfrm>
            <a:off x="3145164" y="1075129"/>
            <a:ext cx="4424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</a:t>
            </a:r>
            <a:endParaRPr lang="zh-TW" altLang="en-US" sz="2800" dirty="0"/>
          </a:p>
        </p:txBody>
      </p:sp>
      <p:sp>
        <p:nvSpPr>
          <p:cNvPr id="163" name="文字方塊 162"/>
          <p:cNvSpPr txBox="1"/>
          <p:nvPr/>
        </p:nvSpPr>
        <p:spPr>
          <a:xfrm>
            <a:off x="3892940" y="1081752"/>
            <a:ext cx="4424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</a:t>
            </a:r>
            <a:endParaRPr lang="zh-TW" altLang="en-US" sz="2800" dirty="0"/>
          </a:p>
        </p:txBody>
      </p:sp>
      <p:sp>
        <p:nvSpPr>
          <p:cNvPr id="164" name="文字方塊 163"/>
          <p:cNvSpPr txBox="1"/>
          <p:nvPr/>
        </p:nvSpPr>
        <p:spPr>
          <a:xfrm>
            <a:off x="5974672" y="1119651"/>
            <a:ext cx="4424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</a:t>
            </a:r>
            <a:endParaRPr lang="zh-TW" altLang="en-US" sz="2800" dirty="0"/>
          </a:p>
        </p:txBody>
      </p:sp>
      <p:sp>
        <p:nvSpPr>
          <p:cNvPr id="165" name="文字方塊 164"/>
          <p:cNvSpPr txBox="1"/>
          <p:nvPr/>
        </p:nvSpPr>
        <p:spPr>
          <a:xfrm>
            <a:off x="6751894" y="1126246"/>
            <a:ext cx="4424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</a:t>
            </a:r>
            <a:endParaRPr lang="zh-TW" altLang="en-US" sz="2800" dirty="0"/>
          </a:p>
        </p:txBody>
      </p:sp>
      <p:sp>
        <p:nvSpPr>
          <p:cNvPr id="166" name="文字方塊 165"/>
          <p:cNvSpPr txBox="1"/>
          <p:nvPr/>
        </p:nvSpPr>
        <p:spPr>
          <a:xfrm>
            <a:off x="8792331" y="1161773"/>
            <a:ext cx="4424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</a:t>
            </a:r>
            <a:endParaRPr lang="zh-TW" altLang="en-US" sz="2800" dirty="0"/>
          </a:p>
        </p:txBody>
      </p:sp>
      <p:sp>
        <p:nvSpPr>
          <p:cNvPr id="167" name="文字方塊 166"/>
          <p:cNvSpPr txBox="1"/>
          <p:nvPr/>
        </p:nvSpPr>
        <p:spPr>
          <a:xfrm>
            <a:off x="9510871" y="1142756"/>
            <a:ext cx="4424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</a:t>
            </a:r>
            <a:endParaRPr lang="zh-TW" altLang="en-US" sz="2800" dirty="0"/>
          </a:p>
        </p:txBody>
      </p:sp>
      <p:sp>
        <p:nvSpPr>
          <p:cNvPr id="168" name="文字方塊 167"/>
          <p:cNvSpPr txBox="1"/>
          <p:nvPr/>
        </p:nvSpPr>
        <p:spPr>
          <a:xfrm>
            <a:off x="7398929" y="6266903"/>
            <a:ext cx="936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2" algn="ctr">
              <a:defRPr/>
            </a:pPr>
            <a:r>
              <a:rPr lang="en-US" altLang="zh-TW" sz="2400" dirty="0">
                <a:solidFill>
                  <a:srgbClr val="0000FF"/>
                </a:solidFill>
              </a:rPr>
              <a:t>time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169" name="文字方塊 168"/>
          <p:cNvSpPr txBox="1"/>
          <p:nvPr/>
        </p:nvSpPr>
        <p:spPr>
          <a:xfrm>
            <a:off x="8484840" y="6266790"/>
            <a:ext cx="936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2" algn="ctr">
              <a:defRPr/>
            </a:pPr>
            <a:r>
              <a:rPr lang="en-US" altLang="zh-TW" sz="2400" dirty="0">
                <a:solidFill>
                  <a:srgbClr val="0000FF"/>
                </a:solidFill>
              </a:rPr>
              <a:t>time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3385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2" grpId="0"/>
      <p:bldP spid="134" grpId="0" animBg="1"/>
      <p:bldP spid="5" grpId="0"/>
      <p:bldP spid="141" grpId="0"/>
      <p:bldP spid="142" grpId="0"/>
      <p:bldP spid="143" grpId="0"/>
      <p:bldP spid="12" grpId="0" animBg="1"/>
      <p:bldP spid="157" grpId="0" animBg="1"/>
      <p:bldP spid="158" grpId="0" animBg="1"/>
      <p:bldP spid="13" grpId="0"/>
      <p:bldP spid="159" grpId="0"/>
      <p:bldP spid="160" grpId="0"/>
      <p:bldP spid="19" grpId="0"/>
      <p:bldP spid="163" grpId="0"/>
      <p:bldP spid="164" grpId="0"/>
      <p:bldP spid="165" grpId="0"/>
      <p:bldP spid="166" grpId="0"/>
      <p:bldP spid="167" grpId="0"/>
      <p:bldP spid="168" grpId="0"/>
      <p:bldP spid="169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RNN</a:t>
            </a:r>
            <a:endParaRPr lang="zh-TW" altLang="en-US" dirty="0"/>
          </a:p>
        </p:txBody>
      </p:sp>
      <p:sp>
        <p:nvSpPr>
          <p:cNvPr id="37" name="矩形 36"/>
          <p:cNvSpPr/>
          <p:nvPr/>
        </p:nvSpPr>
        <p:spPr>
          <a:xfrm>
            <a:off x="2839227" y="4829867"/>
            <a:ext cx="1080000" cy="432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矩形 37"/>
          <p:cNvSpPr/>
          <p:nvPr/>
        </p:nvSpPr>
        <p:spPr>
          <a:xfrm>
            <a:off x="2858276" y="3681656"/>
            <a:ext cx="108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矩形 40"/>
          <p:cNvSpPr/>
          <p:nvPr/>
        </p:nvSpPr>
        <p:spPr>
          <a:xfrm>
            <a:off x="2839227" y="2560297"/>
            <a:ext cx="1080000" cy="4320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7" name="矩形 56"/>
          <p:cNvSpPr/>
          <p:nvPr/>
        </p:nvSpPr>
        <p:spPr>
          <a:xfrm>
            <a:off x="5609325" y="4815460"/>
            <a:ext cx="1080000" cy="432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9" name="矩形 58"/>
          <p:cNvSpPr/>
          <p:nvPr/>
        </p:nvSpPr>
        <p:spPr>
          <a:xfrm>
            <a:off x="5628374" y="3701755"/>
            <a:ext cx="108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0" name="矩形 59"/>
          <p:cNvSpPr/>
          <p:nvPr/>
        </p:nvSpPr>
        <p:spPr>
          <a:xfrm>
            <a:off x="4085443" y="3657437"/>
            <a:ext cx="1080000" cy="432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5" name="矩形 64"/>
          <p:cNvSpPr/>
          <p:nvPr/>
        </p:nvSpPr>
        <p:spPr>
          <a:xfrm>
            <a:off x="5628374" y="2567831"/>
            <a:ext cx="1080000" cy="4320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6" name="矩形 65"/>
          <p:cNvSpPr/>
          <p:nvPr/>
        </p:nvSpPr>
        <p:spPr>
          <a:xfrm>
            <a:off x="8426115" y="4821678"/>
            <a:ext cx="1080000" cy="432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7" name="矩形 66"/>
          <p:cNvSpPr/>
          <p:nvPr/>
        </p:nvSpPr>
        <p:spPr>
          <a:xfrm>
            <a:off x="8445164" y="3707973"/>
            <a:ext cx="108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8" name="矩形 67"/>
          <p:cNvSpPr/>
          <p:nvPr/>
        </p:nvSpPr>
        <p:spPr>
          <a:xfrm>
            <a:off x="6902233" y="3701755"/>
            <a:ext cx="1080000" cy="432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9" name="矩形 68"/>
          <p:cNvSpPr/>
          <p:nvPr/>
        </p:nvSpPr>
        <p:spPr>
          <a:xfrm>
            <a:off x="8468117" y="2586783"/>
            <a:ext cx="1080000" cy="4320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1" name="向上箭號 70"/>
          <p:cNvSpPr/>
          <p:nvPr/>
        </p:nvSpPr>
        <p:spPr>
          <a:xfrm>
            <a:off x="3183429" y="4178579"/>
            <a:ext cx="386677" cy="579410"/>
          </a:xfrm>
          <a:prstGeom prst="up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4" name="向上箭號 73"/>
          <p:cNvSpPr/>
          <p:nvPr/>
        </p:nvSpPr>
        <p:spPr>
          <a:xfrm>
            <a:off x="3183430" y="3034995"/>
            <a:ext cx="386677" cy="579410"/>
          </a:xfrm>
          <a:prstGeom prst="up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文字方塊 2"/>
          <p:cNvSpPr txBox="1"/>
          <p:nvPr/>
        </p:nvSpPr>
        <p:spPr>
          <a:xfrm>
            <a:off x="4208307" y="3082637"/>
            <a:ext cx="10477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store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78" name="手繪多邊形 77"/>
          <p:cNvSpPr/>
          <p:nvPr/>
        </p:nvSpPr>
        <p:spPr>
          <a:xfrm flipH="1">
            <a:off x="3919227" y="3426306"/>
            <a:ext cx="672579" cy="319619"/>
          </a:xfrm>
          <a:custGeom>
            <a:avLst/>
            <a:gdLst>
              <a:gd name="connsiteX0" fmla="*/ 3924300 w 3924300"/>
              <a:gd name="connsiteY0" fmla="*/ 628749 h 628749"/>
              <a:gd name="connsiteX1" fmla="*/ 1714500 w 3924300"/>
              <a:gd name="connsiteY1" fmla="*/ 99 h 628749"/>
              <a:gd name="connsiteX2" fmla="*/ 0 w 3924300"/>
              <a:gd name="connsiteY2" fmla="*/ 590649 h 628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24300" h="628749">
                <a:moveTo>
                  <a:pt x="3924300" y="628749"/>
                </a:moveTo>
                <a:cubicBezTo>
                  <a:pt x="3146425" y="317599"/>
                  <a:pt x="2368550" y="6449"/>
                  <a:pt x="1714500" y="99"/>
                </a:cubicBezTo>
                <a:cubicBezTo>
                  <a:pt x="1060450" y="-6251"/>
                  <a:pt x="530225" y="292199"/>
                  <a:pt x="0" y="590649"/>
                </a:cubicBezTo>
              </a:path>
            </a:pathLst>
          </a:custGeom>
          <a:noFill/>
          <a:ln w="38100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9" name="文字方塊 78"/>
          <p:cNvSpPr txBox="1"/>
          <p:nvPr/>
        </p:nvSpPr>
        <p:spPr>
          <a:xfrm>
            <a:off x="6975296" y="3082637"/>
            <a:ext cx="10477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store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2973555" y="4804953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x</a:t>
            </a:r>
            <a:r>
              <a:rPr lang="en-US" altLang="zh-TW" sz="2400" baseline="30000" dirty="0"/>
              <a:t>1</a:t>
            </a:r>
            <a:endParaRPr lang="zh-TW" altLang="en-US" sz="2400" baseline="30000" dirty="0"/>
          </a:p>
        </p:txBody>
      </p:sp>
      <p:sp>
        <p:nvSpPr>
          <p:cNvPr id="81" name="文字方塊 80"/>
          <p:cNvSpPr txBox="1"/>
          <p:nvPr/>
        </p:nvSpPr>
        <p:spPr>
          <a:xfrm>
            <a:off x="5714588" y="4815461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x</a:t>
            </a:r>
            <a:r>
              <a:rPr lang="en-US" altLang="zh-TW" sz="2400" baseline="30000" dirty="0"/>
              <a:t>2</a:t>
            </a:r>
            <a:endParaRPr lang="zh-TW" altLang="en-US" sz="2400" baseline="30000" dirty="0"/>
          </a:p>
        </p:txBody>
      </p:sp>
      <p:sp>
        <p:nvSpPr>
          <p:cNvPr id="82" name="文字方塊 81"/>
          <p:cNvSpPr txBox="1"/>
          <p:nvPr/>
        </p:nvSpPr>
        <p:spPr>
          <a:xfrm>
            <a:off x="8554331" y="4811944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x</a:t>
            </a:r>
            <a:r>
              <a:rPr lang="en-US" altLang="zh-TW" sz="2400" baseline="30000" dirty="0"/>
              <a:t>3</a:t>
            </a:r>
            <a:endParaRPr lang="zh-TW" altLang="en-US" sz="2400" baseline="30000" dirty="0"/>
          </a:p>
        </p:txBody>
      </p:sp>
      <p:sp>
        <p:nvSpPr>
          <p:cNvPr id="83" name="文字方塊 82"/>
          <p:cNvSpPr txBox="1"/>
          <p:nvPr/>
        </p:nvSpPr>
        <p:spPr>
          <a:xfrm>
            <a:off x="2922980" y="2546394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y</a:t>
            </a:r>
            <a:r>
              <a:rPr lang="en-US" altLang="zh-TW" sz="2400" baseline="30000" dirty="0"/>
              <a:t>1</a:t>
            </a:r>
            <a:endParaRPr lang="zh-TW" altLang="en-US" sz="2400" baseline="30000" dirty="0"/>
          </a:p>
        </p:txBody>
      </p:sp>
      <p:sp>
        <p:nvSpPr>
          <p:cNvPr id="84" name="文字方塊 83"/>
          <p:cNvSpPr txBox="1"/>
          <p:nvPr/>
        </p:nvSpPr>
        <p:spPr>
          <a:xfrm>
            <a:off x="5734837" y="2527581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y</a:t>
            </a:r>
            <a:r>
              <a:rPr lang="en-US" altLang="zh-TW" sz="2400" baseline="30000" dirty="0"/>
              <a:t>2</a:t>
            </a:r>
            <a:endParaRPr lang="zh-TW" altLang="en-US" sz="2400" baseline="30000" dirty="0"/>
          </a:p>
        </p:txBody>
      </p:sp>
      <p:sp>
        <p:nvSpPr>
          <p:cNvPr id="85" name="文字方塊 84"/>
          <p:cNvSpPr txBox="1"/>
          <p:nvPr/>
        </p:nvSpPr>
        <p:spPr>
          <a:xfrm>
            <a:off x="8598543" y="2551842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y</a:t>
            </a:r>
            <a:r>
              <a:rPr lang="en-US" altLang="zh-TW" sz="2400" baseline="30000" dirty="0"/>
              <a:t>3</a:t>
            </a:r>
            <a:endParaRPr lang="zh-TW" altLang="en-US" sz="2400" baseline="30000" dirty="0"/>
          </a:p>
        </p:txBody>
      </p:sp>
      <p:sp>
        <p:nvSpPr>
          <p:cNvPr id="87" name="向上箭號 86"/>
          <p:cNvSpPr/>
          <p:nvPr/>
        </p:nvSpPr>
        <p:spPr>
          <a:xfrm>
            <a:off x="5978444" y="4205408"/>
            <a:ext cx="386677" cy="579410"/>
          </a:xfrm>
          <a:prstGeom prst="up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8" name="向上箭號 87"/>
          <p:cNvSpPr/>
          <p:nvPr/>
        </p:nvSpPr>
        <p:spPr>
          <a:xfrm>
            <a:off x="5978445" y="3061824"/>
            <a:ext cx="386677" cy="579410"/>
          </a:xfrm>
          <a:prstGeom prst="up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9" name="向上箭號 88"/>
          <p:cNvSpPr/>
          <p:nvPr/>
        </p:nvSpPr>
        <p:spPr>
          <a:xfrm>
            <a:off x="8796159" y="4209475"/>
            <a:ext cx="386677" cy="579410"/>
          </a:xfrm>
          <a:prstGeom prst="up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0" name="向上箭號 89"/>
          <p:cNvSpPr/>
          <p:nvPr/>
        </p:nvSpPr>
        <p:spPr>
          <a:xfrm>
            <a:off x="8796160" y="3065891"/>
            <a:ext cx="386677" cy="579410"/>
          </a:xfrm>
          <a:prstGeom prst="up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5" name="弧形箭號 (上彎) 44"/>
          <p:cNvSpPr/>
          <p:nvPr/>
        </p:nvSpPr>
        <p:spPr>
          <a:xfrm>
            <a:off x="4640648" y="4133263"/>
            <a:ext cx="1381017" cy="568649"/>
          </a:xfrm>
          <a:prstGeom prst="curvedUp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46" name="弧形箭號 (上彎) 45"/>
          <p:cNvSpPr/>
          <p:nvPr/>
        </p:nvSpPr>
        <p:spPr>
          <a:xfrm>
            <a:off x="7374329" y="4138525"/>
            <a:ext cx="1381017" cy="568649"/>
          </a:xfrm>
          <a:prstGeom prst="curvedUp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49" name="手繪多邊形 48"/>
          <p:cNvSpPr/>
          <p:nvPr/>
        </p:nvSpPr>
        <p:spPr>
          <a:xfrm flipH="1">
            <a:off x="6682013" y="3419344"/>
            <a:ext cx="672579" cy="319619"/>
          </a:xfrm>
          <a:custGeom>
            <a:avLst/>
            <a:gdLst>
              <a:gd name="connsiteX0" fmla="*/ 3924300 w 3924300"/>
              <a:gd name="connsiteY0" fmla="*/ 628749 h 628749"/>
              <a:gd name="connsiteX1" fmla="*/ 1714500 w 3924300"/>
              <a:gd name="connsiteY1" fmla="*/ 99 h 628749"/>
              <a:gd name="connsiteX2" fmla="*/ 0 w 3924300"/>
              <a:gd name="connsiteY2" fmla="*/ 590649 h 628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24300" h="628749">
                <a:moveTo>
                  <a:pt x="3924300" y="628749"/>
                </a:moveTo>
                <a:cubicBezTo>
                  <a:pt x="3146425" y="317599"/>
                  <a:pt x="2368550" y="6449"/>
                  <a:pt x="1714500" y="99"/>
                </a:cubicBezTo>
                <a:cubicBezTo>
                  <a:pt x="1060450" y="-6251"/>
                  <a:pt x="530225" y="292199"/>
                  <a:pt x="0" y="590649"/>
                </a:cubicBezTo>
              </a:path>
            </a:pathLst>
          </a:custGeom>
          <a:noFill/>
          <a:ln w="38100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6" name="文字方塊 55"/>
          <p:cNvSpPr txBox="1"/>
          <p:nvPr/>
        </p:nvSpPr>
        <p:spPr>
          <a:xfrm>
            <a:off x="3278068" y="3306645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a</a:t>
            </a:r>
            <a:r>
              <a:rPr lang="en-US" altLang="zh-TW" sz="2400" baseline="30000" dirty="0"/>
              <a:t>1</a:t>
            </a:r>
            <a:endParaRPr lang="zh-TW" altLang="en-US" sz="2400" baseline="30000" dirty="0"/>
          </a:p>
        </p:txBody>
      </p:sp>
      <p:sp>
        <p:nvSpPr>
          <p:cNvPr id="58" name="文字方塊 57"/>
          <p:cNvSpPr txBox="1"/>
          <p:nvPr/>
        </p:nvSpPr>
        <p:spPr>
          <a:xfrm>
            <a:off x="4270025" y="3636574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a</a:t>
            </a:r>
            <a:r>
              <a:rPr lang="en-US" altLang="zh-TW" sz="2400" baseline="30000" dirty="0"/>
              <a:t>1</a:t>
            </a:r>
            <a:endParaRPr lang="zh-TW" altLang="en-US" sz="2400" baseline="30000" dirty="0"/>
          </a:p>
        </p:txBody>
      </p:sp>
      <p:sp>
        <p:nvSpPr>
          <p:cNvPr id="61" name="文字方塊 60"/>
          <p:cNvSpPr txBox="1"/>
          <p:nvPr/>
        </p:nvSpPr>
        <p:spPr>
          <a:xfrm>
            <a:off x="7039671" y="3674475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a</a:t>
            </a:r>
            <a:r>
              <a:rPr lang="en-US" altLang="zh-TW" sz="2400" baseline="30000" dirty="0"/>
              <a:t>2</a:t>
            </a:r>
            <a:endParaRPr lang="zh-TW" altLang="en-US" sz="2400" baseline="30000" dirty="0"/>
          </a:p>
        </p:txBody>
      </p:sp>
      <p:sp>
        <p:nvSpPr>
          <p:cNvPr id="62" name="文字方塊 61"/>
          <p:cNvSpPr txBox="1"/>
          <p:nvPr/>
        </p:nvSpPr>
        <p:spPr>
          <a:xfrm>
            <a:off x="6210213" y="3326570"/>
            <a:ext cx="5726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a</a:t>
            </a:r>
            <a:r>
              <a:rPr lang="en-US" altLang="zh-TW" sz="2400" baseline="30000" dirty="0"/>
              <a:t>2</a:t>
            </a:r>
            <a:endParaRPr lang="zh-TW" altLang="en-US" sz="2400" baseline="30000" dirty="0"/>
          </a:p>
        </p:txBody>
      </p:sp>
      <p:sp>
        <p:nvSpPr>
          <p:cNvPr id="63" name="文字方塊 62"/>
          <p:cNvSpPr txBox="1"/>
          <p:nvPr/>
        </p:nvSpPr>
        <p:spPr>
          <a:xfrm>
            <a:off x="9041054" y="3318188"/>
            <a:ext cx="5726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a</a:t>
            </a:r>
            <a:r>
              <a:rPr lang="en-US" altLang="zh-TW" sz="2400" baseline="30000" dirty="0"/>
              <a:t>3</a:t>
            </a:r>
            <a:endParaRPr lang="zh-TW" altLang="en-US" sz="2400" baseline="30000" dirty="0"/>
          </a:p>
        </p:txBody>
      </p:sp>
      <p:sp>
        <p:nvSpPr>
          <p:cNvPr id="64" name="文字方塊 63"/>
          <p:cNvSpPr txBox="1"/>
          <p:nvPr/>
        </p:nvSpPr>
        <p:spPr>
          <a:xfrm>
            <a:off x="4305996" y="745372"/>
            <a:ext cx="5467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The same network is used again and again.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3452589" y="5896187"/>
            <a:ext cx="558846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altLang="zh-TW" sz="2400" dirty="0"/>
              <a:t>arrive     </a:t>
            </a:r>
            <a:r>
              <a:rPr lang="en-US" altLang="zh-TW" sz="2400" dirty="0">
                <a:solidFill>
                  <a:srgbClr val="FF0000"/>
                </a:solidFill>
              </a:rPr>
              <a:t>Taipei     </a:t>
            </a:r>
            <a:r>
              <a:rPr lang="en-US" altLang="zh-TW" sz="2400" dirty="0"/>
              <a:t>on     </a:t>
            </a:r>
            <a:r>
              <a:rPr lang="en-US" altLang="zh-TW" sz="2400" dirty="0">
                <a:solidFill>
                  <a:srgbClr val="0000FF"/>
                </a:solidFill>
              </a:rPr>
              <a:t>November     2</a:t>
            </a:r>
            <a:r>
              <a:rPr lang="en-US" altLang="zh-TW" sz="2400" baseline="30000" dirty="0">
                <a:solidFill>
                  <a:srgbClr val="0000FF"/>
                </a:solidFill>
              </a:rPr>
              <a:t>nd</a:t>
            </a:r>
            <a:r>
              <a:rPr lang="en-US" altLang="zh-TW" sz="2400" dirty="0"/>
              <a:t> </a:t>
            </a:r>
            <a:endParaRPr lang="en-US" altLang="zh-TW" sz="2400" dirty="0">
              <a:solidFill>
                <a:srgbClr val="FFC000"/>
              </a:solidFill>
            </a:endParaRPr>
          </a:p>
        </p:txBody>
      </p:sp>
      <p:pic>
        <p:nvPicPr>
          <p:cNvPr id="55" name="Picture 8" descr="User Symbol Blue Clip Ar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9719" y="5875281"/>
            <a:ext cx="497114" cy="763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" name="圓角矩形圖說文字 69"/>
          <p:cNvSpPr/>
          <p:nvPr/>
        </p:nvSpPr>
        <p:spPr>
          <a:xfrm>
            <a:off x="3720915" y="5875281"/>
            <a:ext cx="5320139" cy="511860"/>
          </a:xfrm>
          <a:prstGeom prst="wedgeRoundRectCallout">
            <a:avLst>
              <a:gd name="adj1" fmla="val -61795"/>
              <a:gd name="adj2" fmla="val 34144"/>
              <a:gd name="adj3" fmla="val 16667"/>
            </a:avLst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5" name="直線單箭頭接點 4"/>
          <p:cNvCxnSpPr>
            <a:endCxn id="6" idx="2"/>
          </p:cNvCxnSpPr>
          <p:nvPr/>
        </p:nvCxnSpPr>
        <p:spPr>
          <a:xfrm flipH="1" flipV="1">
            <a:off x="3427342" y="5266617"/>
            <a:ext cx="878655" cy="78584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線單箭頭接點 71"/>
          <p:cNvCxnSpPr/>
          <p:nvPr/>
        </p:nvCxnSpPr>
        <p:spPr>
          <a:xfrm flipV="1">
            <a:off x="5327819" y="5243927"/>
            <a:ext cx="783706" cy="79401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線單箭頭接點 72"/>
          <p:cNvCxnSpPr/>
          <p:nvPr/>
        </p:nvCxnSpPr>
        <p:spPr>
          <a:xfrm flipV="1">
            <a:off x="6292388" y="5283444"/>
            <a:ext cx="2503770" cy="74950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9"/>
          <p:cNvSpPr txBox="1"/>
          <p:nvPr/>
        </p:nvSpPr>
        <p:spPr>
          <a:xfrm>
            <a:off x="2094295" y="1620388"/>
            <a:ext cx="26974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Probability of “arrive” in each slot</a:t>
            </a:r>
            <a:endParaRPr lang="zh-TW" altLang="en-US" sz="2400" dirty="0"/>
          </a:p>
        </p:txBody>
      </p:sp>
      <p:sp>
        <p:nvSpPr>
          <p:cNvPr id="75" name="文字方塊 74"/>
          <p:cNvSpPr txBox="1"/>
          <p:nvPr/>
        </p:nvSpPr>
        <p:spPr>
          <a:xfrm>
            <a:off x="4996185" y="1611898"/>
            <a:ext cx="26974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Probability of “</a:t>
            </a:r>
            <a:r>
              <a:rPr lang="en-US" altLang="zh-TW" sz="2400" dirty="0">
                <a:solidFill>
                  <a:srgbClr val="FF0000"/>
                </a:solidFill>
              </a:rPr>
              <a:t>Taipei</a:t>
            </a:r>
            <a:r>
              <a:rPr lang="en-US" altLang="zh-TW" sz="2400" dirty="0"/>
              <a:t>” in each slot</a:t>
            </a:r>
            <a:endParaRPr lang="zh-TW" altLang="en-US" sz="2400" dirty="0"/>
          </a:p>
        </p:txBody>
      </p:sp>
      <p:sp>
        <p:nvSpPr>
          <p:cNvPr id="76" name="文字方塊 75"/>
          <p:cNvSpPr txBox="1"/>
          <p:nvPr/>
        </p:nvSpPr>
        <p:spPr>
          <a:xfrm>
            <a:off x="7911886" y="1622336"/>
            <a:ext cx="23319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Probability of “on” in each slot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99800056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RNN</a:t>
            </a:r>
            <a:endParaRPr lang="zh-TW" altLang="en-US" dirty="0"/>
          </a:p>
        </p:txBody>
      </p:sp>
      <p:grpSp>
        <p:nvGrpSpPr>
          <p:cNvPr id="51" name="群組 50"/>
          <p:cNvGrpSpPr/>
          <p:nvPr/>
        </p:nvGrpSpPr>
        <p:grpSpPr>
          <a:xfrm>
            <a:off x="1672512" y="2459466"/>
            <a:ext cx="4087610" cy="2615293"/>
            <a:chOff x="458884" y="2311275"/>
            <a:chExt cx="4087610" cy="2615293"/>
          </a:xfrm>
        </p:grpSpPr>
        <p:grpSp>
          <p:nvGrpSpPr>
            <p:cNvPr id="47" name="群組 46"/>
            <p:cNvGrpSpPr/>
            <p:nvPr/>
          </p:nvGrpSpPr>
          <p:grpSpPr>
            <a:xfrm>
              <a:off x="458884" y="2442140"/>
              <a:ext cx="3486661" cy="2484428"/>
              <a:chOff x="458884" y="2396952"/>
              <a:chExt cx="3943646" cy="2810054"/>
            </a:xfrm>
          </p:grpSpPr>
          <p:sp>
            <p:nvSpPr>
              <p:cNvPr id="4" name="矩形 3"/>
              <p:cNvSpPr/>
              <p:nvPr/>
            </p:nvSpPr>
            <p:spPr>
              <a:xfrm>
                <a:off x="458884" y="4699239"/>
                <a:ext cx="1080000" cy="432000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5" name="矩形 4"/>
              <p:cNvSpPr/>
              <p:nvPr/>
            </p:nvSpPr>
            <p:spPr>
              <a:xfrm>
                <a:off x="477933" y="3551028"/>
                <a:ext cx="1080000" cy="432000"/>
              </a:xfrm>
              <a:prstGeom prst="rect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" name="矩形 5"/>
              <p:cNvSpPr/>
              <p:nvPr/>
            </p:nvSpPr>
            <p:spPr>
              <a:xfrm>
                <a:off x="458884" y="2429669"/>
                <a:ext cx="1080000" cy="432000"/>
              </a:xfrm>
              <a:prstGeom prst="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" name="矩形 6"/>
              <p:cNvSpPr/>
              <p:nvPr/>
            </p:nvSpPr>
            <p:spPr>
              <a:xfrm>
                <a:off x="3228982" y="4684832"/>
                <a:ext cx="1080000" cy="432000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8" name="矩形 7"/>
              <p:cNvSpPr/>
              <p:nvPr/>
            </p:nvSpPr>
            <p:spPr>
              <a:xfrm>
                <a:off x="3248031" y="3571127"/>
                <a:ext cx="1080000" cy="432000"/>
              </a:xfrm>
              <a:prstGeom prst="rect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" name="矩形 8"/>
              <p:cNvSpPr/>
              <p:nvPr/>
            </p:nvSpPr>
            <p:spPr>
              <a:xfrm>
                <a:off x="1705100" y="3526809"/>
                <a:ext cx="1080000" cy="432000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0" name="矩形 9"/>
              <p:cNvSpPr/>
              <p:nvPr/>
            </p:nvSpPr>
            <p:spPr>
              <a:xfrm>
                <a:off x="3248031" y="2437203"/>
                <a:ext cx="1080000" cy="432000"/>
              </a:xfrm>
              <a:prstGeom prst="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1" name="向上箭號 10"/>
              <p:cNvSpPr/>
              <p:nvPr/>
            </p:nvSpPr>
            <p:spPr>
              <a:xfrm>
                <a:off x="803085" y="4047951"/>
                <a:ext cx="386677" cy="579410"/>
              </a:xfrm>
              <a:prstGeom prst="upArrow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2" name="向上箭號 11"/>
              <p:cNvSpPr/>
              <p:nvPr/>
            </p:nvSpPr>
            <p:spPr>
              <a:xfrm>
                <a:off x="803086" y="2904367"/>
                <a:ext cx="386677" cy="579410"/>
              </a:xfrm>
              <a:prstGeom prst="upArrow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3" name="文字方塊 12"/>
              <p:cNvSpPr txBox="1"/>
              <p:nvPr/>
            </p:nvSpPr>
            <p:spPr>
              <a:xfrm>
                <a:off x="1827964" y="2952008"/>
                <a:ext cx="1047750" cy="5221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rgbClr val="0000FF"/>
                    </a:solidFill>
                  </a:rPr>
                  <a:t>store</a:t>
                </a:r>
                <a:endParaRPr lang="zh-TW" altLang="en-US" sz="2400" dirty="0">
                  <a:solidFill>
                    <a:srgbClr val="0000FF"/>
                  </a:solidFill>
                </a:endParaRPr>
              </a:p>
            </p:txBody>
          </p:sp>
          <p:sp>
            <p:nvSpPr>
              <p:cNvPr id="14" name="手繪多邊形 13"/>
              <p:cNvSpPr/>
              <p:nvPr/>
            </p:nvSpPr>
            <p:spPr>
              <a:xfrm flipH="1">
                <a:off x="1538883" y="3295677"/>
                <a:ext cx="672579" cy="319619"/>
              </a:xfrm>
              <a:custGeom>
                <a:avLst/>
                <a:gdLst>
                  <a:gd name="connsiteX0" fmla="*/ 3924300 w 3924300"/>
                  <a:gd name="connsiteY0" fmla="*/ 628749 h 628749"/>
                  <a:gd name="connsiteX1" fmla="*/ 1714500 w 3924300"/>
                  <a:gd name="connsiteY1" fmla="*/ 99 h 628749"/>
                  <a:gd name="connsiteX2" fmla="*/ 0 w 3924300"/>
                  <a:gd name="connsiteY2" fmla="*/ 590649 h 6287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924300" h="628749">
                    <a:moveTo>
                      <a:pt x="3924300" y="628749"/>
                    </a:moveTo>
                    <a:cubicBezTo>
                      <a:pt x="3146425" y="317599"/>
                      <a:pt x="2368550" y="6449"/>
                      <a:pt x="1714500" y="99"/>
                    </a:cubicBezTo>
                    <a:cubicBezTo>
                      <a:pt x="1060450" y="-6251"/>
                      <a:pt x="530225" y="292199"/>
                      <a:pt x="0" y="590649"/>
                    </a:cubicBezTo>
                  </a:path>
                </a:pathLst>
              </a:custGeom>
              <a:noFill/>
              <a:ln w="38100">
                <a:solidFill>
                  <a:srgbClr val="0000FF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5" name="文字方塊 14"/>
              <p:cNvSpPr txBox="1"/>
              <p:nvPr/>
            </p:nvSpPr>
            <p:spPr>
              <a:xfrm>
                <a:off x="593212" y="4674324"/>
                <a:ext cx="907572" cy="5221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/>
                  <a:t>x</a:t>
                </a:r>
                <a:r>
                  <a:rPr lang="en-US" altLang="zh-TW" sz="2400" baseline="30000" dirty="0"/>
                  <a:t>1</a:t>
                </a:r>
                <a:endParaRPr lang="zh-TW" altLang="en-US" sz="2400" baseline="30000" dirty="0"/>
              </a:p>
            </p:txBody>
          </p:sp>
          <p:sp>
            <p:nvSpPr>
              <p:cNvPr id="16" name="文字方塊 15"/>
              <p:cNvSpPr txBox="1"/>
              <p:nvPr/>
            </p:nvSpPr>
            <p:spPr>
              <a:xfrm>
                <a:off x="3334245" y="4684832"/>
                <a:ext cx="907572" cy="5221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/>
                  <a:t>x</a:t>
                </a:r>
                <a:r>
                  <a:rPr lang="en-US" altLang="zh-TW" sz="2400" baseline="30000" dirty="0"/>
                  <a:t>2</a:t>
                </a:r>
                <a:endParaRPr lang="zh-TW" altLang="en-US" sz="2400" baseline="30000" dirty="0"/>
              </a:p>
            </p:txBody>
          </p:sp>
          <p:sp>
            <p:nvSpPr>
              <p:cNvPr id="17" name="文字方塊 16"/>
              <p:cNvSpPr txBox="1"/>
              <p:nvPr/>
            </p:nvSpPr>
            <p:spPr>
              <a:xfrm>
                <a:off x="542637" y="2415765"/>
                <a:ext cx="907572" cy="5221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/>
                  <a:t>y</a:t>
                </a:r>
                <a:r>
                  <a:rPr lang="en-US" altLang="zh-TW" sz="2400" baseline="30000" dirty="0"/>
                  <a:t>1</a:t>
                </a:r>
                <a:endParaRPr lang="zh-TW" altLang="en-US" sz="2400" baseline="30000" dirty="0"/>
              </a:p>
            </p:txBody>
          </p:sp>
          <p:sp>
            <p:nvSpPr>
              <p:cNvPr id="18" name="文字方塊 17"/>
              <p:cNvSpPr txBox="1"/>
              <p:nvPr/>
            </p:nvSpPr>
            <p:spPr>
              <a:xfrm>
                <a:off x="3354494" y="2396952"/>
                <a:ext cx="907572" cy="5221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/>
                  <a:t>y</a:t>
                </a:r>
                <a:r>
                  <a:rPr lang="en-US" altLang="zh-TW" sz="2400" baseline="30000" dirty="0"/>
                  <a:t>2</a:t>
                </a:r>
                <a:endParaRPr lang="zh-TW" altLang="en-US" sz="2400" baseline="30000" dirty="0"/>
              </a:p>
            </p:txBody>
          </p:sp>
          <p:sp>
            <p:nvSpPr>
              <p:cNvPr id="19" name="向上箭號 18"/>
              <p:cNvSpPr/>
              <p:nvPr/>
            </p:nvSpPr>
            <p:spPr>
              <a:xfrm>
                <a:off x="3598100" y="4074780"/>
                <a:ext cx="386677" cy="579410"/>
              </a:xfrm>
              <a:prstGeom prst="upArrow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0" name="向上箭號 19"/>
              <p:cNvSpPr/>
              <p:nvPr/>
            </p:nvSpPr>
            <p:spPr>
              <a:xfrm>
                <a:off x="3598101" y="2931196"/>
                <a:ext cx="386677" cy="579410"/>
              </a:xfrm>
              <a:prstGeom prst="upArrow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1" name="弧形箭號 (上彎) 20"/>
              <p:cNvSpPr/>
              <p:nvPr/>
            </p:nvSpPr>
            <p:spPr>
              <a:xfrm>
                <a:off x="2260304" y="4002634"/>
                <a:ext cx="1381017" cy="568649"/>
              </a:xfrm>
              <a:prstGeom prst="curvedUpArrow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文字方塊 21"/>
              <p:cNvSpPr txBox="1"/>
              <p:nvPr/>
            </p:nvSpPr>
            <p:spPr>
              <a:xfrm>
                <a:off x="897725" y="3176016"/>
                <a:ext cx="907572" cy="5221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rgbClr val="FF0000"/>
                    </a:solidFill>
                  </a:rPr>
                  <a:t>a</a:t>
                </a:r>
                <a:r>
                  <a:rPr lang="en-US" altLang="zh-TW" sz="2400" baseline="30000" dirty="0">
                    <a:solidFill>
                      <a:srgbClr val="FF0000"/>
                    </a:solidFill>
                  </a:rPr>
                  <a:t>1</a:t>
                </a:r>
                <a:endParaRPr lang="zh-TW" altLang="en-US" sz="2400" baseline="300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23" name="文字方塊 22"/>
              <p:cNvSpPr txBox="1"/>
              <p:nvPr/>
            </p:nvSpPr>
            <p:spPr>
              <a:xfrm>
                <a:off x="1889682" y="3505945"/>
                <a:ext cx="907572" cy="5221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rgbClr val="FF0000"/>
                    </a:solidFill>
                  </a:rPr>
                  <a:t>a</a:t>
                </a:r>
                <a:r>
                  <a:rPr lang="en-US" altLang="zh-TW" sz="2400" baseline="30000" dirty="0">
                    <a:solidFill>
                      <a:srgbClr val="FF0000"/>
                    </a:solidFill>
                  </a:rPr>
                  <a:t>1</a:t>
                </a:r>
                <a:endParaRPr lang="zh-TW" altLang="en-US" sz="2400" baseline="300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24" name="文字方塊 23"/>
              <p:cNvSpPr txBox="1"/>
              <p:nvPr/>
            </p:nvSpPr>
            <p:spPr>
              <a:xfrm>
                <a:off x="3829869" y="3195941"/>
                <a:ext cx="572661" cy="5221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/>
                  <a:t>a</a:t>
                </a:r>
                <a:r>
                  <a:rPr lang="en-US" altLang="zh-TW" sz="2400" baseline="30000" dirty="0"/>
                  <a:t>2</a:t>
                </a:r>
                <a:endParaRPr lang="zh-TW" altLang="en-US" sz="2400" baseline="30000" dirty="0"/>
              </a:p>
            </p:txBody>
          </p:sp>
        </p:grpSp>
        <p:sp>
          <p:nvSpPr>
            <p:cNvPr id="48" name="文字方塊 47"/>
            <p:cNvSpPr txBox="1"/>
            <p:nvPr/>
          </p:nvSpPr>
          <p:spPr>
            <a:xfrm>
              <a:off x="3822642" y="2311275"/>
              <a:ext cx="71125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800" b="1" dirty="0"/>
                <a:t>……</a:t>
              </a:r>
              <a:endParaRPr lang="zh-TW" altLang="en-US" sz="2800" b="1" dirty="0"/>
            </a:p>
          </p:txBody>
        </p:sp>
        <p:sp>
          <p:nvSpPr>
            <p:cNvPr id="49" name="文字方塊 48"/>
            <p:cNvSpPr txBox="1"/>
            <p:nvPr/>
          </p:nvSpPr>
          <p:spPr>
            <a:xfrm>
              <a:off x="3822642" y="3315458"/>
              <a:ext cx="71125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800" b="1" dirty="0"/>
                <a:t>……</a:t>
              </a:r>
              <a:endParaRPr lang="zh-TW" altLang="en-US" sz="2800" b="1" dirty="0"/>
            </a:p>
          </p:txBody>
        </p:sp>
        <p:sp>
          <p:nvSpPr>
            <p:cNvPr id="50" name="文字方塊 49"/>
            <p:cNvSpPr txBox="1"/>
            <p:nvPr/>
          </p:nvSpPr>
          <p:spPr>
            <a:xfrm>
              <a:off x="3835236" y="4363026"/>
              <a:ext cx="71125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800" b="1" dirty="0"/>
                <a:t>……</a:t>
              </a:r>
              <a:endParaRPr lang="zh-TW" altLang="en-US" sz="2800" b="1" dirty="0"/>
            </a:p>
          </p:txBody>
        </p:sp>
      </p:grpSp>
      <p:grpSp>
        <p:nvGrpSpPr>
          <p:cNvPr id="52" name="群組 51"/>
          <p:cNvGrpSpPr/>
          <p:nvPr/>
        </p:nvGrpSpPr>
        <p:grpSpPr>
          <a:xfrm>
            <a:off x="6447055" y="2459466"/>
            <a:ext cx="4087610" cy="2615293"/>
            <a:chOff x="458884" y="2311275"/>
            <a:chExt cx="4087610" cy="2615293"/>
          </a:xfrm>
        </p:grpSpPr>
        <p:grpSp>
          <p:nvGrpSpPr>
            <p:cNvPr id="53" name="群組 52"/>
            <p:cNvGrpSpPr/>
            <p:nvPr/>
          </p:nvGrpSpPr>
          <p:grpSpPr>
            <a:xfrm>
              <a:off x="458884" y="2442140"/>
              <a:ext cx="3486661" cy="2484428"/>
              <a:chOff x="458884" y="2396952"/>
              <a:chExt cx="3943646" cy="2810054"/>
            </a:xfrm>
          </p:grpSpPr>
          <p:sp>
            <p:nvSpPr>
              <p:cNvPr id="57" name="矩形 56"/>
              <p:cNvSpPr/>
              <p:nvPr/>
            </p:nvSpPr>
            <p:spPr>
              <a:xfrm>
                <a:off x="458884" y="4699239"/>
                <a:ext cx="1080000" cy="432000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58" name="矩形 57"/>
              <p:cNvSpPr/>
              <p:nvPr/>
            </p:nvSpPr>
            <p:spPr>
              <a:xfrm>
                <a:off x="477933" y="3551028"/>
                <a:ext cx="1080000" cy="432000"/>
              </a:xfrm>
              <a:prstGeom prst="rect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59" name="矩形 58"/>
              <p:cNvSpPr/>
              <p:nvPr/>
            </p:nvSpPr>
            <p:spPr>
              <a:xfrm>
                <a:off x="458884" y="2429669"/>
                <a:ext cx="1080000" cy="432000"/>
              </a:xfrm>
              <a:prstGeom prst="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0" name="矩形 59"/>
              <p:cNvSpPr/>
              <p:nvPr/>
            </p:nvSpPr>
            <p:spPr>
              <a:xfrm>
                <a:off x="3228982" y="4684832"/>
                <a:ext cx="1080000" cy="432000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1" name="矩形 60"/>
              <p:cNvSpPr/>
              <p:nvPr/>
            </p:nvSpPr>
            <p:spPr>
              <a:xfrm>
                <a:off x="3248031" y="3571127"/>
                <a:ext cx="1080000" cy="432000"/>
              </a:xfrm>
              <a:prstGeom prst="rect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2" name="矩形 61"/>
              <p:cNvSpPr/>
              <p:nvPr/>
            </p:nvSpPr>
            <p:spPr>
              <a:xfrm>
                <a:off x="1705100" y="3526809"/>
                <a:ext cx="1080000" cy="432000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3" name="矩形 62"/>
              <p:cNvSpPr/>
              <p:nvPr/>
            </p:nvSpPr>
            <p:spPr>
              <a:xfrm>
                <a:off x="3248031" y="2437203"/>
                <a:ext cx="1080000" cy="432000"/>
              </a:xfrm>
              <a:prstGeom prst="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4" name="向上箭號 63"/>
              <p:cNvSpPr/>
              <p:nvPr/>
            </p:nvSpPr>
            <p:spPr>
              <a:xfrm>
                <a:off x="803085" y="4047951"/>
                <a:ext cx="386677" cy="579410"/>
              </a:xfrm>
              <a:prstGeom prst="upArrow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5" name="向上箭號 64"/>
              <p:cNvSpPr/>
              <p:nvPr/>
            </p:nvSpPr>
            <p:spPr>
              <a:xfrm>
                <a:off x="803086" y="2904367"/>
                <a:ext cx="386677" cy="579410"/>
              </a:xfrm>
              <a:prstGeom prst="upArrow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6" name="文字方塊 65"/>
              <p:cNvSpPr txBox="1"/>
              <p:nvPr/>
            </p:nvSpPr>
            <p:spPr>
              <a:xfrm>
                <a:off x="1827964" y="2952008"/>
                <a:ext cx="1047750" cy="5221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rgbClr val="0000FF"/>
                    </a:solidFill>
                  </a:rPr>
                  <a:t>store</a:t>
                </a:r>
                <a:endParaRPr lang="zh-TW" altLang="en-US" sz="2400" dirty="0">
                  <a:solidFill>
                    <a:srgbClr val="0000FF"/>
                  </a:solidFill>
                </a:endParaRPr>
              </a:p>
            </p:txBody>
          </p:sp>
          <p:sp>
            <p:nvSpPr>
              <p:cNvPr id="67" name="手繪多邊形 66"/>
              <p:cNvSpPr/>
              <p:nvPr/>
            </p:nvSpPr>
            <p:spPr>
              <a:xfrm flipH="1">
                <a:off x="1538883" y="3295677"/>
                <a:ext cx="672579" cy="319619"/>
              </a:xfrm>
              <a:custGeom>
                <a:avLst/>
                <a:gdLst>
                  <a:gd name="connsiteX0" fmla="*/ 3924300 w 3924300"/>
                  <a:gd name="connsiteY0" fmla="*/ 628749 h 628749"/>
                  <a:gd name="connsiteX1" fmla="*/ 1714500 w 3924300"/>
                  <a:gd name="connsiteY1" fmla="*/ 99 h 628749"/>
                  <a:gd name="connsiteX2" fmla="*/ 0 w 3924300"/>
                  <a:gd name="connsiteY2" fmla="*/ 590649 h 6287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924300" h="628749">
                    <a:moveTo>
                      <a:pt x="3924300" y="628749"/>
                    </a:moveTo>
                    <a:cubicBezTo>
                      <a:pt x="3146425" y="317599"/>
                      <a:pt x="2368550" y="6449"/>
                      <a:pt x="1714500" y="99"/>
                    </a:cubicBezTo>
                    <a:cubicBezTo>
                      <a:pt x="1060450" y="-6251"/>
                      <a:pt x="530225" y="292199"/>
                      <a:pt x="0" y="590649"/>
                    </a:cubicBezTo>
                  </a:path>
                </a:pathLst>
              </a:custGeom>
              <a:noFill/>
              <a:ln w="38100">
                <a:solidFill>
                  <a:srgbClr val="0000FF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8" name="文字方塊 67"/>
              <p:cNvSpPr txBox="1"/>
              <p:nvPr/>
            </p:nvSpPr>
            <p:spPr>
              <a:xfrm>
                <a:off x="593212" y="4674324"/>
                <a:ext cx="907572" cy="5221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/>
                  <a:t>x</a:t>
                </a:r>
                <a:r>
                  <a:rPr lang="en-US" altLang="zh-TW" sz="2400" baseline="30000" dirty="0"/>
                  <a:t>1</a:t>
                </a:r>
                <a:endParaRPr lang="zh-TW" altLang="en-US" sz="2400" baseline="30000" dirty="0"/>
              </a:p>
            </p:txBody>
          </p:sp>
          <p:sp>
            <p:nvSpPr>
              <p:cNvPr id="69" name="文字方塊 68"/>
              <p:cNvSpPr txBox="1"/>
              <p:nvPr/>
            </p:nvSpPr>
            <p:spPr>
              <a:xfrm>
                <a:off x="3334245" y="4684832"/>
                <a:ext cx="907572" cy="5221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/>
                  <a:t>x</a:t>
                </a:r>
                <a:r>
                  <a:rPr lang="en-US" altLang="zh-TW" sz="2400" baseline="30000" dirty="0"/>
                  <a:t>2</a:t>
                </a:r>
                <a:endParaRPr lang="zh-TW" altLang="en-US" sz="2400" baseline="30000" dirty="0"/>
              </a:p>
            </p:txBody>
          </p:sp>
          <p:sp>
            <p:nvSpPr>
              <p:cNvPr id="70" name="文字方塊 69"/>
              <p:cNvSpPr txBox="1"/>
              <p:nvPr/>
            </p:nvSpPr>
            <p:spPr>
              <a:xfrm>
                <a:off x="542637" y="2415765"/>
                <a:ext cx="907572" cy="5221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/>
                  <a:t>y</a:t>
                </a:r>
                <a:r>
                  <a:rPr lang="en-US" altLang="zh-TW" sz="2400" baseline="30000" dirty="0"/>
                  <a:t>1</a:t>
                </a:r>
                <a:endParaRPr lang="zh-TW" altLang="en-US" sz="2400" baseline="30000" dirty="0"/>
              </a:p>
            </p:txBody>
          </p:sp>
          <p:sp>
            <p:nvSpPr>
              <p:cNvPr id="71" name="文字方塊 70"/>
              <p:cNvSpPr txBox="1"/>
              <p:nvPr/>
            </p:nvSpPr>
            <p:spPr>
              <a:xfrm>
                <a:off x="3354494" y="2396952"/>
                <a:ext cx="907572" cy="5221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/>
                  <a:t>y</a:t>
                </a:r>
                <a:r>
                  <a:rPr lang="en-US" altLang="zh-TW" sz="2400" baseline="30000" dirty="0"/>
                  <a:t>2</a:t>
                </a:r>
                <a:endParaRPr lang="zh-TW" altLang="en-US" sz="2400" baseline="30000" dirty="0"/>
              </a:p>
            </p:txBody>
          </p:sp>
          <p:sp>
            <p:nvSpPr>
              <p:cNvPr id="72" name="向上箭號 71"/>
              <p:cNvSpPr/>
              <p:nvPr/>
            </p:nvSpPr>
            <p:spPr>
              <a:xfrm>
                <a:off x="3598100" y="4074780"/>
                <a:ext cx="386677" cy="579410"/>
              </a:xfrm>
              <a:prstGeom prst="upArrow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3" name="向上箭號 72"/>
              <p:cNvSpPr/>
              <p:nvPr/>
            </p:nvSpPr>
            <p:spPr>
              <a:xfrm>
                <a:off x="3598101" y="2931196"/>
                <a:ext cx="386677" cy="579410"/>
              </a:xfrm>
              <a:prstGeom prst="upArrow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4" name="弧形箭號 (上彎) 73"/>
              <p:cNvSpPr/>
              <p:nvPr/>
            </p:nvSpPr>
            <p:spPr>
              <a:xfrm>
                <a:off x="2260304" y="4002634"/>
                <a:ext cx="1381017" cy="568649"/>
              </a:xfrm>
              <a:prstGeom prst="curvedUpArrow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5" name="文字方塊 74"/>
              <p:cNvSpPr txBox="1"/>
              <p:nvPr/>
            </p:nvSpPr>
            <p:spPr>
              <a:xfrm>
                <a:off x="897725" y="3176016"/>
                <a:ext cx="907572" cy="5221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accent6">
                        <a:lumMod val="50000"/>
                      </a:schemeClr>
                    </a:solidFill>
                  </a:rPr>
                  <a:t>a</a:t>
                </a:r>
                <a:r>
                  <a:rPr lang="en-US" altLang="zh-TW" sz="2400" baseline="30000" dirty="0">
                    <a:solidFill>
                      <a:schemeClr val="accent6">
                        <a:lumMod val="50000"/>
                      </a:schemeClr>
                    </a:solidFill>
                  </a:rPr>
                  <a:t>1</a:t>
                </a:r>
                <a:endParaRPr lang="zh-TW" altLang="en-US" sz="2400" baseline="30000" dirty="0">
                  <a:solidFill>
                    <a:schemeClr val="accent6">
                      <a:lumMod val="50000"/>
                    </a:schemeClr>
                  </a:solidFill>
                </a:endParaRPr>
              </a:p>
            </p:txBody>
          </p:sp>
          <p:sp>
            <p:nvSpPr>
              <p:cNvPr id="76" name="文字方塊 75"/>
              <p:cNvSpPr txBox="1"/>
              <p:nvPr/>
            </p:nvSpPr>
            <p:spPr>
              <a:xfrm>
                <a:off x="1889682" y="3505945"/>
                <a:ext cx="907572" cy="5221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accent6">
                        <a:lumMod val="50000"/>
                      </a:schemeClr>
                    </a:solidFill>
                  </a:rPr>
                  <a:t>a</a:t>
                </a:r>
                <a:r>
                  <a:rPr lang="en-US" altLang="zh-TW" sz="2400" baseline="30000" dirty="0">
                    <a:solidFill>
                      <a:schemeClr val="accent6">
                        <a:lumMod val="50000"/>
                      </a:schemeClr>
                    </a:solidFill>
                  </a:rPr>
                  <a:t>1</a:t>
                </a:r>
                <a:endParaRPr lang="zh-TW" altLang="en-US" sz="2400" baseline="30000" dirty="0">
                  <a:solidFill>
                    <a:schemeClr val="accent6">
                      <a:lumMod val="50000"/>
                    </a:schemeClr>
                  </a:solidFill>
                </a:endParaRPr>
              </a:p>
            </p:txBody>
          </p:sp>
          <p:sp>
            <p:nvSpPr>
              <p:cNvPr id="77" name="文字方塊 76"/>
              <p:cNvSpPr txBox="1"/>
              <p:nvPr/>
            </p:nvSpPr>
            <p:spPr>
              <a:xfrm>
                <a:off x="3829869" y="3195941"/>
                <a:ext cx="572661" cy="5221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/>
                  <a:t>a</a:t>
                </a:r>
                <a:r>
                  <a:rPr lang="en-US" altLang="zh-TW" sz="2400" baseline="30000" dirty="0"/>
                  <a:t>2</a:t>
                </a:r>
                <a:endParaRPr lang="zh-TW" altLang="en-US" sz="2400" baseline="30000" dirty="0"/>
              </a:p>
            </p:txBody>
          </p:sp>
        </p:grpSp>
        <p:sp>
          <p:nvSpPr>
            <p:cNvPr id="54" name="文字方塊 53"/>
            <p:cNvSpPr txBox="1"/>
            <p:nvPr/>
          </p:nvSpPr>
          <p:spPr>
            <a:xfrm>
              <a:off x="3822642" y="2311275"/>
              <a:ext cx="71125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800" b="1" dirty="0"/>
                <a:t>……</a:t>
              </a:r>
              <a:endParaRPr lang="zh-TW" altLang="en-US" sz="2800" b="1" dirty="0"/>
            </a:p>
          </p:txBody>
        </p:sp>
        <p:sp>
          <p:nvSpPr>
            <p:cNvPr id="55" name="文字方塊 54"/>
            <p:cNvSpPr txBox="1"/>
            <p:nvPr/>
          </p:nvSpPr>
          <p:spPr>
            <a:xfrm>
              <a:off x="3822642" y="3315458"/>
              <a:ext cx="71125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800" b="1" dirty="0"/>
                <a:t>……</a:t>
              </a:r>
              <a:endParaRPr lang="zh-TW" altLang="en-US" sz="2800" b="1" dirty="0"/>
            </a:p>
          </p:txBody>
        </p:sp>
        <p:sp>
          <p:nvSpPr>
            <p:cNvPr id="56" name="文字方塊 55"/>
            <p:cNvSpPr txBox="1"/>
            <p:nvPr/>
          </p:nvSpPr>
          <p:spPr>
            <a:xfrm>
              <a:off x="3835236" y="4363026"/>
              <a:ext cx="71125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800" b="1" dirty="0"/>
                <a:t>……</a:t>
              </a:r>
              <a:endParaRPr lang="zh-TW" altLang="en-US" sz="2800" b="1" dirty="0"/>
            </a:p>
          </p:txBody>
        </p:sp>
      </p:grpSp>
      <p:sp>
        <p:nvSpPr>
          <p:cNvPr id="78" name="文字方塊 77"/>
          <p:cNvSpPr txBox="1"/>
          <p:nvPr/>
        </p:nvSpPr>
        <p:spPr>
          <a:xfrm>
            <a:off x="1662277" y="5023258"/>
            <a:ext cx="9869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leave</a:t>
            </a:r>
            <a:endParaRPr lang="zh-TW" altLang="en-US" sz="2800" dirty="0"/>
          </a:p>
        </p:txBody>
      </p:sp>
      <p:sp>
        <p:nvSpPr>
          <p:cNvPr id="79" name="文字方塊 78"/>
          <p:cNvSpPr txBox="1"/>
          <p:nvPr/>
        </p:nvSpPr>
        <p:spPr>
          <a:xfrm>
            <a:off x="4138456" y="5043651"/>
            <a:ext cx="11683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srgbClr val="FF0000"/>
                </a:solidFill>
              </a:rPr>
              <a:t>Taipei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  <p:sp>
        <p:nvSpPr>
          <p:cNvPr id="80" name="文字方塊 79"/>
          <p:cNvSpPr txBox="1"/>
          <p:nvPr/>
        </p:nvSpPr>
        <p:spPr>
          <a:xfrm>
            <a:off x="1524000" y="1758531"/>
            <a:ext cx="22381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err="1"/>
              <a:t>Prob</a:t>
            </a:r>
            <a:r>
              <a:rPr lang="en-US" altLang="zh-TW" sz="2400" dirty="0"/>
              <a:t> of “leave” in each slot</a:t>
            </a:r>
            <a:endParaRPr lang="zh-TW" altLang="en-US" sz="2400" dirty="0"/>
          </a:p>
        </p:txBody>
      </p:sp>
      <p:sp>
        <p:nvSpPr>
          <p:cNvPr id="81" name="文字方塊 80"/>
          <p:cNvSpPr txBox="1"/>
          <p:nvPr/>
        </p:nvSpPr>
        <p:spPr>
          <a:xfrm>
            <a:off x="3892449" y="1778262"/>
            <a:ext cx="22381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err="1"/>
              <a:t>Prob</a:t>
            </a:r>
            <a:r>
              <a:rPr lang="en-US" altLang="zh-TW" sz="2400" dirty="0"/>
              <a:t> of “</a:t>
            </a:r>
            <a:r>
              <a:rPr lang="en-US" altLang="zh-TW" sz="2400" dirty="0">
                <a:solidFill>
                  <a:srgbClr val="FF0000"/>
                </a:solidFill>
              </a:rPr>
              <a:t>Taipei</a:t>
            </a:r>
            <a:r>
              <a:rPr lang="en-US" altLang="zh-TW" sz="2400" dirty="0"/>
              <a:t>” in each slot</a:t>
            </a:r>
            <a:endParaRPr lang="zh-TW" altLang="en-US" sz="2400" dirty="0"/>
          </a:p>
        </p:txBody>
      </p:sp>
      <p:sp>
        <p:nvSpPr>
          <p:cNvPr id="82" name="文字方塊 81"/>
          <p:cNvSpPr txBox="1"/>
          <p:nvPr/>
        </p:nvSpPr>
        <p:spPr>
          <a:xfrm>
            <a:off x="6363766" y="1783495"/>
            <a:ext cx="22381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err="1"/>
              <a:t>Prob</a:t>
            </a:r>
            <a:r>
              <a:rPr lang="en-US" altLang="zh-TW" sz="2400" dirty="0"/>
              <a:t> of “arrive” in each slot</a:t>
            </a:r>
            <a:endParaRPr lang="zh-TW" altLang="en-US" sz="2400" dirty="0"/>
          </a:p>
        </p:txBody>
      </p:sp>
      <p:sp>
        <p:nvSpPr>
          <p:cNvPr id="83" name="文字方塊 82"/>
          <p:cNvSpPr txBox="1"/>
          <p:nvPr/>
        </p:nvSpPr>
        <p:spPr>
          <a:xfrm>
            <a:off x="8538028" y="1805017"/>
            <a:ext cx="22381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err="1"/>
              <a:t>Prob</a:t>
            </a:r>
            <a:r>
              <a:rPr lang="en-US" altLang="zh-TW" sz="2400" dirty="0"/>
              <a:t> of “</a:t>
            </a:r>
            <a:r>
              <a:rPr lang="en-US" altLang="zh-TW" sz="2400" dirty="0">
                <a:solidFill>
                  <a:srgbClr val="FF0000"/>
                </a:solidFill>
              </a:rPr>
              <a:t>Taipei</a:t>
            </a:r>
            <a:r>
              <a:rPr lang="en-US" altLang="zh-TW" sz="2400" dirty="0"/>
              <a:t>” in each slot</a:t>
            </a:r>
            <a:endParaRPr lang="zh-TW" altLang="en-US" sz="2400" dirty="0"/>
          </a:p>
        </p:txBody>
      </p:sp>
      <p:sp>
        <p:nvSpPr>
          <p:cNvPr id="84" name="文字方塊 83"/>
          <p:cNvSpPr txBox="1"/>
          <p:nvPr/>
        </p:nvSpPr>
        <p:spPr>
          <a:xfrm>
            <a:off x="6311144" y="5057202"/>
            <a:ext cx="12223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arrive</a:t>
            </a:r>
            <a:endParaRPr lang="zh-TW" altLang="en-US" sz="2800" dirty="0"/>
          </a:p>
        </p:txBody>
      </p:sp>
      <p:sp>
        <p:nvSpPr>
          <p:cNvPr id="85" name="文字方塊 84"/>
          <p:cNvSpPr txBox="1"/>
          <p:nvPr/>
        </p:nvSpPr>
        <p:spPr>
          <a:xfrm>
            <a:off x="8896157" y="5033250"/>
            <a:ext cx="11683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srgbClr val="00B050"/>
                </a:solidFill>
              </a:rPr>
              <a:t>Taipei</a:t>
            </a:r>
            <a:endParaRPr lang="zh-TW" altLang="en-US" sz="2800" dirty="0">
              <a:solidFill>
                <a:srgbClr val="00B050"/>
              </a:solidFill>
            </a:endParaRPr>
          </a:p>
        </p:txBody>
      </p:sp>
      <p:sp>
        <p:nvSpPr>
          <p:cNvPr id="86" name="文字方塊 85"/>
          <p:cNvSpPr txBox="1"/>
          <p:nvPr/>
        </p:nvSpPr>
        <p:spPr>
          <a:xfrm>
            <a:off x="6111737" y="656767"/>
            <a:ext cx="2249018" cy="52322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Different</a:t>
            </a:r>
            <a:endParaRPr lang="zh-TW" altLang="en-US" sz="2800" dirty="0"/>
          </a:p>
        </p:txBody>
      </p:sp>
      <p:cxnSp>
        <p:nvCxnSpPr>
          <p:cNvPr id="88" name="直線單箭頭接點 87"/>
          <p:cNvCxnSpPr>
            <a:stCxn id="81" idx="0"/>
          </p:cNvCxnSpPr>
          <p:nvPr/>
        </p:nvCxnSpPr>
        <p:spPr>
          <a:xfrm flipV="1">
            <a:off x="5011540" y="1218205"/>
            <a:ext cx="1669073" cy="560057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線單箭頭接點 88"/>
          <p:cNvCxnSpPr/>
          <p:nvPr/>
        </p:nvCxnSpPr>
        <p:spPr>
          <a:xfrm flipH="1" flipV="1">
            <a:off x="7657489" y="1215574"/>
            <a:ext cx="1732779" cy="603508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矩形 114"/>
          <p:cNvSpPr/>
          <p:nvPr/>
        </p:nvSpPr>
        <p:spPr>
          <a:xfrm>
            <a:off x="3995338" y="5033250"/>
            <a:ext cx="1311454" cy="52322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6" name="矩形 115"/>
          <p:cNvSpPr/>
          <p:nvPr/>
        </p:nvSpPr>
        <p:spPr>
          <a:xfrm>
            <a:off x="8753039" y="5043651"/>
            <a:ext cx="1311454" cy="52322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17" name="直線單箭頭接點 116"/>
          <p:cNvCxnSpPr/>
          <p:nvPr/>
        </p:nvCxnSpPr>
        <p:spPr>
          <a:xfrm flipV="1">
            <a:off x="3108917" y="3956359"/>
            <a:ext cx="0" cy="196354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直線單箭頭接點 117"/>
          <p:cNvCxnSpPr/>
          <p:nvPr/>
        </p:nvCxnSpPr>
        <p:spPr>
          <a:xfrm flipV="1">
            <a:off x="7865046" y="3956358"/>
            <a:ext cx="0" cy="217315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文字方塊 118"/>
          <p:cNvSpPr txBox="1"/>
          <p:nvPr/>
        </p:nvSpPr>
        <p:spPr>
          <a:xfrm>
            <a:off x="2627362" y="5919901"/>
            <a:ext cx="6708310" cy="52322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The values stored in the memory is different.</a:t>
            </a:r>
            <a:endParaRPr lang="zh-TW" altLang="en-US" sz="2800" dirty="0"/>
          </a:p>
        </p:txBody>
      </p:sp>
      <p:sp>
        <p:nvSpPr>
          <p:cNvPr id="125" name="矩形 124"/>
          <p:cNvSpPr/>
          <p:nvPr/>
        </p:nvSpPr>
        <p:spPr>
          <a:xfrm>
            <a:off x="3916136" y="1776791"/>
            <a:ext cx="2042451" cy="775322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6" name="矩形 125"/>
          <p:cNvSpPr/>
          <p:nvPr/>
        </p:nvSpPr>
        <p:spPr>
          <a:xfrm>
            <a:off x="8543146" y="1795657"/>
            <a:ext cx="2042451" cy="775322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01035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" grpId="0" animBg="1"/>
      <p:bldP spid="115" grpId="0" animBg="1"/>
      <p:bldP spid="116" grpId="0" animBg="1"/>
      <p:bldP spid="119" grpId="0" animBg="1"/>
      <p:bldP spid="125" grpId="0" animBg="1"/>
      <p:bldP spid="126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矩形 44"/>
          <p:cNvSpPr/>
          <p:nvPr/>
        </p:nvSpPr>
        <p:spPr>
          <a:xfrm rot="5400000" flipH="1" flipV="1">
            <a:off x="4013422" y="3849961"/>
            <a:ext cx="1057792" cy="361116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5" name="矩形 54"/>
          <p:cNvSpPr/>
          <p:nvPr/>
        </p:nvSpPr>
        <p:spPr>
          <a:xfrm rot="5400000" flipH="1" flipV="1">
            <a:off x="6257519" y="3873357"/>
            <a:ext cx="1057792" cy="361116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8" name="矩形 57"/>
          <p:cNvSpPr/>
          <p:nvPr/>
        </p:nvSpPr>
        <p:spPr>
          <a:xfrm rot="5400000" flipH="1" flipV="1">
            <a:off x="8529143" y="3848150"/>
            <a:ext cx="1057792" cy="361116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Bidirectional RNN</a:t>
            </a:r>
            <a:endParaRPr lang="zh-TW" alt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6415181" y="3784547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y</a:t>
            </a:r>
            <a:r>
              <a:rPr lang="en-US" altLang="zh-TW" sz="2400" baseline="30000" dirty="0"/>
              <a:t>t+1</a:t>
            </a:r>
            <a:endParaRPr lang="zh-TW" altLang="en-US" sz="2400" baseline="30000" dirty="0"/>
          </a:p>
        </p:txBody>
      </p:sp>
      <p:grpSp>
        <p:nvGrpSpPr>
          <p:cNvPr id="8" name="群組 7"/>
          <p:cNvGrpSpPr/>
          <p:nvPr/>
        </p:nvGrpSpPr>
        <p:grpSpPr>
          <a:xfrm>
            <a:off x="1491728" y="4691953"/>
            <a:ext cx="9161758" cy="1358775"/>
            <a:chOff x="-79576" y="5208739"/>
            <a:chExt cx="9161758" cy="1358775"/>
          </a:xfrm>
        </p:grpSpPr>
        <p:sp>
          <p:nvSpPr>
            <p:cNvPr id="9" name="矩形 8"/>
            <p:cNvSpPr/>
            <p:nvPr/>
          </p:nvSpPr>
          <p:spPr>
            <a:xfrm>
              <a:off x="1702360" y="6201250"/>
              <a:ext cx="1080000" cy="36000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1723870" y="5356910"/>
              <a:ext cx="1080000" cy="360000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3985589" y="6207514"/>
              <a:ext cx="1080000" cy="36000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3969014" y="5356910"/>
              <a:ext cx="1080000" cy="360000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向上箭號 12"/>
            <p:cNvSpPr/>
            <p:nvPr/>
          </p:nvSpPr>
          <p:spPr>
            <a:xfrm>
              <a:off x="2049022" y="5758583"/>
              <a:ext cx="386677" cy="432000"/>
            </a:xfrm>
            <a:prstGeom prst="up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向上箭號 13"/>
            <p:cNvSpPr/>
            <p:nvPr/>
          </p:nvSpPr>
          <p:spPr>
            <a:xfrm>
              <a:off x="4320008" y="5763162"/>
              <a:ext cx="386677" cy="432000"/>
            </a:xfrm>
            <a:prstGeom prst="up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向右箭號 14"/>
            <p:cNvSpPr/>
            <p:nvPr/>
          </p:nvSpPr>
          <p:spPr>
            <a:xfrm>
              <a:off x="736084" y="5350776"/>
              <a:ext cx="900000" cy="432067"/>
            </a:xfrm>
            <a:prstGeom prst="rightArrow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" name="向右箭號 15"/>
            <p:cNvSpPr/>
            <p:nvPr/>
          </p:nvSpPr>
          <p:spPr>
            <a:xfrm>
              <a:off x="2963677" y="5356875"/>
              <a:ext cx="900000" cy="432067"/>
            </a:xfrm>
            <a:prstGeom prst="rightArrow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" name="文字方塊 16"/>
            <p:cNvSpPr txBox="1"/>
            <p:nvPr/>
          </p:nvSpPr>
          <p:spPr>
            <a:xfrm>
              <a:off x="-79576" y="5239981"/>
              <a:ext cx="89077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>
                  <a:solidFill>
                    <a:srgbClr val="0000FF"/>
                  </a:solidFill>
                </a:rPr>
                <a:t>……</a:t>
              </a:r>
              <a:endParaRPr lang="zh-TW" altLang="en-US" sz="2800" baseline="-25000" dirty="0">
                <a:solidFill>
                  <a:srgbClr val="0000FF"/>
                </a:solidFill>
              </a:endParaRPr>
            </a:p>
          </p:txBody>
        </p:sp>
        <p:sp>
          <p:nvSpPr>
            <p:cNvPr id="18" name="文字方塊 17"/>
            <p:cNvSpPr txBox="1"/>
            <p:nvPr/>
          </p:nvSpPr>
          <p:spPr>
            <a:xfrm>
              <a:off x="8191410" y="5208739"/>
              <a:ext cx="89077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>
                  <a:solidFill>
                    <a:srgbClr val="0000FF"/>
                  </a:solidFill>
                </a:rPr>
                <a:t>……</a:t>
              </a:r>
              <a:endParaRPr lang="zh-TW" altLang="en-US" sz="2800" baseline="-25000" dirty="0">
                <a:solidFill>
                  <a:srgbClr val="0000FF"/>
                </a:solidFill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6249783" y="6207514"/>
              <a:ext cx="1080000" cy="36000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矩形 19"/>
            <p:cNvSpPr/>
            <p:nvPr/>
          </p:nvSpPr>
          <p:spPr>
            <a:xfrm>
              <a:off x="6233208" y="5356910"/>
              <a:ext cx="1080000" cy="360000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" name="向上箭號 20"/>
            <p:cNvSpPr/>
            <p:nvPr/>
          </p:nvSpPr>
          <p:spPr>
            <a:xfrm>
              <a:off x="6584202" y="5763162"/>
              <a:ext cx="386677" cy="432000"/>
            </a:xfrm>
            <a:prstGeom prst="up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向右箭號 21"/>
            <p:cNvSpPr/>
            <p:nvPr/>
          </p:nvSpPr>
          <p:spPr>
            <a:xfrm>
              <a:off x="5227871" y="5356875"/>
              <a:ext cx="900000" cy="432067"/>
            </a:xfrm>
            <a:prstGeom prst="rightArrow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向右箭號 22"/>
            <p:cNvSpPr/>
            <p:nvPr/>
          </p:nvSpPr>
          <p:spPr>
            <a:xfrm>
              <a:off x="7368334" y="5350776"/>
              <a:ext cx="900000" cy="432067"/>
            </a:xfrm>
            <a:prstGeom prst="rightArrow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24" name="群組 23"/>
          <p:cNvGrpSpPr/>
          <p:nvPr/>
        </p:nvGrpSpPr>
        <p:grpSpPr>
          <a:xfrm rot="10800000">
            <a:off x="1491728" y="1950446"/>
            <a:ext cx="9161758" cy="1358775"/>
            <a:chOff x="-79576" y="5208739"/>
            <a:chExt cx="9161758" cy="1358775"/>
          </a:xfrm>
        </p:grpSpPr>
        <p:sp>
          <p:nvSpPr>
            <p:cNvPr id="25" name="矩形 24"/>
            <p:cNvSpPr/>
            <p:nvPr/>
          </p:nvSpPr>
          <p:spPr>
            <a:xfrm>
              <a:off x="1702360" y="6201250"/>
              <a:ext cx="1080000" cy="36000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矩形 25"/>
            <p:cNvSpPr/>
            <p:nvPr/>
          </p:nvSpPr>
          <p:spPr>
            <a:xfrm>
              <a:off x="1723870" y="5356910"/>
              <a:ext cx="1080000" cy="36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7" name="矩形 26"/>
            <p:cNvSpPr/>
            <p:nvPr/>
          </p:nvSpPr>
          <p:spPr>
            <a:xfrm>
              <a:off x="3985589" y="6207514"/>
              <a:ext cx="1080000" cy="36000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8" name="矩形 27"/>
            <p:cNvSpPr/>
            <p:nvPr/>
          </p:nvSpPr>
          <p:spPr>
            <a:xfrm>
              <a:off x="3969014" y="5356910"/>
              <a:ext cx="1080000" cy="36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9" name="向上箭號 28"/>
            <p:cNvSpPr/>
            <p:nvPr/>
          </p:nvSpPr>
          <p:spPr>
            <a:xfrm>
              <a:off x="2049022" y="5758583"/>
              <a:ext cx="386677" cy="432000"/>
            </a:xfrm>
            <a:prstGeom prst="upArrow">
              <a:avLst/>
            </a:prstGeom>
            <a:solidFill>
              <a:srgbClr val="FFFF00"/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0" name="向上箭號 29"/>
            <p:cNvSpPr/>
            <p:nvPr/>
          </p:nvSpPr>
          <p:spPr>
            <a:xfrm>
              <a:off x="4320008" y="5763162"/>
              <a:ext cx="386677" cy="432000"/>
            </a:xfrm>
            <a:prstGeom prst="upArrow">
              <a:avLst/>
            </a:prstGeom>
            <a:solidFill>
              <a:srgbClr val="FFFF00"/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1" name="向右箭號 30"/>
            <p:cNvSpPr/>
            <p:nvPr/>
          </p:nvSpPr>
          <p:spPr>
            <a:xfrm>
              <a:off x="736084" y="5350776"/>
              <a:ext cx="900000" cy="432067"/>
            </a:xfrm>
            <a:prstGeom prst="rightArrow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2" name="向右箭號 31"/>
            <p:cNvSpPr/>
            <p:nvPr/>
          </p:nvSpPr>
          <p:spPr>
            <a:xfrm>
              <a:off x="2963677" y="5356875"/>
              <a:ext cx="900000" cy="432067"/>
            </a:xfrm>
            <a:prstGeom prst="rightArrow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3" name="文字方塊 32"/>
            <p:cNvSpPr txBox="1"/>
            <p:nvPr/>
          </p:nvSpPr>
          <p:spPr>
            <a:xfrm>
              <a:off x="-79576" y="5239981"/>
              <a:ext cx="89077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>
                  <a:solidFill>
                    <a:srgbClr val="0000FF"/>
                  </a:solidFill>
                </a:rPr>
                <a:t>……</a:t>
              </a:r>
              <a:endParaRPr lang="zh-TW" altLang="en-US" sz="2800" baseline="-25000" dirty="0">
                <a:solidFill>
                  <a:srgbClr val="0000FF"/>
                </a:solidFill>
              </a:endParaRPr>
            </a:p>
          </p:txBody>
        </p:sp>
        <p:sp>
          <p:nvSpPr>
            <p:cNvPr id="34" name="文字方塊 33"/>
            <p:cNvSpPr txBox="1"/>
            <p:nvPr/>
          </p:nvSpPr>
          <p:spPr>
            <a:xfrm>
              <a:off x="8191410" y="5208739"/>
              <a:ext cx="89077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>
                  <a:solidFill>
                    <a:srgbClr val="0000FF"/>
                  </a:solidFill>
                </a:rPr>
                <a:t>……</a:t>
              </a:r>
              <a:endParaRPr lang="zh-TW" altLang="en-US" sz="2800" baseline="-25000" dirty="0">
                <a:solidFill>
                  <a:srgbClr val="0000FF"/>
                </a:solidFill>
              </a:endParaRPr>
            </a:p>
          </p:txBody>
        </p:sp>
        <p:sp>
          <p:nvSpPr>
            <p:cNvPr id="35" name="矩形 34"/>
            <p:cNvSpPr/>
            <p:nvPr/>
          </p:nvSpPr>
          <p:spPr>
            <a:xfrm>
              <a:off x="6249783" y="6207514"/>
              <a:ext cx="1080000" cy="36000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6" name="矩形 35"/>
            <p:cNvSpPr/>
            <p:nvPr/>
          </p:nvSpPr>
          <p:spPr>
            <a:xfrm>
              <a:off x="6233208" y="5356910"/>
              <a:ext cx="1080000" cy="36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7" name="向上箭號 36"/>
            <p:cNvSpPr/>
            <p:nvPr/>
          </p:nvSpPr>
          <p:spPr>
            <a:xfrm>
              <a:off x="6584202" y="5763162"/>
              <a:ext cx="386677" cy="432000"/>
            </a:xfrm>
            <a:prstGeom prst="upArrow">
              <a:avLst/>
            </a:prstGeom>
            <a:solidFill>
              <a:srgbClr val="FFFF00"/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8" name="向右箭號 37"/>
            <p:cNvSpPr/>
            <p:nvPr/>
          </p:nvSpPr>
          <p:spPr>
            <a:xfrm>
              <a:off x="5227871" y="5356875"/>
              <a:ext cx="900000" cy="432067"/>
            </a:xfrm>
            <a:prstGeom prst="rightArrow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9" name="向右箭號 38"/>
            <p:cNvSpPr/>
            <p:nvPr/>
          </p:nvSpPr>
          <p:spPr>
            <a:xfrm>
              <a:off x="7368334" y="5350776"/>
              <a:ext cx="900000" cy="432067"/>
            </a:xfrm>
            <a:prstGeom prst="rightArrow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40" name="文字方塊 39"/>
          <p:cNvSpPr txBox="1"/>
          <p:nvPr/>
        </p:nvSpPr>
        <p:spPr>
          <a:xfrm>
            <a:off x="8718569" y="3797876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y</a:t>
            </a:r>
            <a:r>
              <a:rPr lang="en-US" altLang="zh-TW" sz="2400" baseline="30000" dirty="0"/>
              <a:t>t+2</a:t>
            </a:r>
            <a:endParaRPr lang="zh-TW" altLang="en-US" sz="2400" baseline="30000" dirty="0"/>
          </a:p>
        </p:txBody>
      </p:sp>
      <p:sp>
        <p:nvSpPr>
          <p:cNvPr id="44" name="文字方塊 43"/>
          <p:cNvSpPr txBox="1"/>
          <p:nvPr/>
        </p:nvSpPr>
        <p:spPr>
          <a:xfrm>
            <a:off x="4111793" y="3797876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err="1"/>
              <a:t>y</a:t>
            </a:r>
            <a:r>
              <a:rPr lang="en-US" altLang="zh-TW" sz="2400" baseline="30000" dirty="0" err="1"/>
              <a:t>t</a:t>
            </a:r>
            <a:endParaRPr lang="zh-TW" altLang="en-US" sz="2400" baseline="30000" dirty="0"/>
          </a:p>
        </p:txBody>
      </p:sp>
      <p:sp>
        <p:nvSpPr>
          <p:cNvPr id="46" name="右彎箭號 45"/>
          <p:cNvSpPr/>
          <p:nvPr/>
        </p:nvSpPr>
        <p:spPr>
          <a:xfrm>
            <a:off x="3716759" y="4049781"/>
            <a:ext cx="620509" cy="699345"/>
          </a:xfrm>
          <a:prstGeom prst="bentArrow">
            <a:avLst>
              <a:gd name="adj1" fmla="val 35233"/>
              <a:gd name="adj2" fmla="val 36257"/>
              <a:gd name="adj3" fmla="val 25000"/>
              <a:gd name="adj4" fmla="val 43750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48" name="文字方塊 47"/>
          <p:cNvSpPr txBox="1"/>
          <p:nvPr/>
        </p:nvSpPr>
        <p:spPr>
          <a:xfrm>
            <a:off x="3378154" y="5644769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err="1"/>
              <a:t>x</a:t>
            </a:r>
            <a:r>
              <a:rPr lang="en-US" altLang="zh-TW" sz="2400" baseline="30000" dirty="0" err="1"/>
              <a:t>t</a:t>
            </a:r>
            <a:endParaRPr lang="zh-TW" altLang="en-US" sz="2400" baseline="30000" dirty="0"/>
          </a:p>
        </p:txBody>
      </p:sp>
      <p:sp>
        <p:nvSpPr>
          <p:cNvPr id="49" name="文字方塊 48"/>
          <p:cNvSpPr txBox="1"/>
          <p:nvPr/>
        </p:nvSpPr>
        <p:spPr>
          <a:xfrm>
            <a:off x="5679407" y="5646860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x</a:t>
            </a:r>
            <a:r>
              <a:rPr lang="en-US" altLang="zh-TW" sz="2400" baseline="30000" dirty="0"/>
              <a:t>t+1</a:t>
            </a:r>
            <a:endParaRPr lang="zh-TW" altLang="en-US" sz="2400" baseline="30000" dirty="0"/>
          </a:p>
        </p:txBody>
      </p:sp>
      <p:sp>
        <p:nvSpPr>
          <p:cNvPr id="50" name="文字方塊 49"/>
          <p:cNvSpPr txBox="1"/>
          <p:nvPr/>
        </p:nvSpPr>
        <p:spPr>
          <a:xfrm>
            <a:off x="7973830" y="5644768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x</a:t>
            </a:r>
            <a:r>
              <a:rPr lang="en-US" altLang="zh-TW" sz="2400" baseline="30000" dirty="0"/>
              <a:t>t+2</a:t>
            </a:r>
            <a:endParaRPr lang="zh-TW" altLang="en-US" sz="2400" baseline="30000" dirty="0"/>
          </a:p>
        </p:txBody>
      </p:sp>
      <p:sp>
        <p:nvSpPr>
          <p:cNvPr id="51" name="文字方塊 50"/>
          <p:cNvSpPr txBox="1"/>
          <p:nvPr/>
        </p:nvSpPr>
        <p:spPr>
          <a:xfrm>
            <a:off x="3378703" y="1900239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err="1"/>
              <a:t>x</a:t>
            </a:r>
            <a:r>
              <a:rPr lang="en-US" altLang="zh-TW" sz="2400" baseline="30000" dirty="0" err="1"/>
              <a:t>t</a:t>
            </a:r>
            <a:endParaRPr lang="zh-TW" altLang="en-US" sz="2400" baseline="30000" dirty="0"/>
          </a:p>
        </p:txBody>
      </p:sp>
      <p:sp>
        <p:nvSpPr>
          <p:cNvPr id="52" name="文字方塊 51"/>
          <p:cNvSpPr txBox="1"/>
          <p:nvPr/>
        </p:nvSpPr>
        <p:spPr>
          <a:xfrm>
            <a:off x="5650928" y="1916844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x</a:t>
            </a:r>
            <a:r>
              <a:rPr lang="en-US" altLang="zh-TW" sz="2400" baseline="30000" dirty="0"/>
              <a:t>t+1</a:t>
            </a:r>
            <a:endParaRPr lang="zh-TW" altLang="en-US" sz="2400" baseline="30000" dirty="0"/>
          </a:p>
        </p:txBody>
      </p:sp>
      <p:sp>
        <p:nvSpPr>
          <p:cNvPr id="53" name="文字方塊 52"/>
          <p:cNvSpPr txBox="1"/>
          <p:nvPr/>
        </p:nvSpPr>
        <p:spPr>
          <a:xfrm>
            <a:off x="7974379" y="1900238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x</a:t>
            </a:r>
            <a:r>
              <a:rPr lang="en-US" altLang="zh-TW" sz="2400" baseline="30000" dirty="0"/>
              <a:t>t+2</a:t>
            </a:r>
            <a:endParaRPr lang="zh-TW" altLang="en-US" sz="2400" baseline="30000" dirty="0"/>
          </a:p>
        </p:txBody>
      </p:sp>
      <p:sp>
        <p:nvSpPr>
          <p:cNvPr id="54" name="右彎箭號 53"/>
          <p:cNvSpPr/>
          <p:nvPr/>
        </p:nvSpPr>
        <p:spPr>
          <a:xfrm flipV="1">
            <a:off x="3727124" y="3259438"/>
            <a:ext cx="620509" cy="699345"/>
          </a:xfrm>
          <a:prstGeom prst="bentArrow">
            <a:avLst>
              <a:gd name="adj1" fmla="val 35233"/>
              <a:gd name="adj2" fmla="val 36257"/>
              <a:gd name="adj3" fmla="val 25000"/>
              <a:gd name="adj4" fmla="val 43750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56" name="右彎箭號 55"/>
          <p:cNvSpPr/>
          <p:nvPr/>
        </p:nvSpPr>
        <p:spPr>
          <a:xfrm>
            <a:off x="5960856" y="4073177"/>
            <a:ext cx="620509" cy="699345"/>
          </a:xfrm>
          <a:prstGeom prst="bentArrow">
            <a:avLst>
              <a:gd name="adj1" fmla="val 35233"/>
              <a:gd name="adj2" fmla="val 36257"/>
              <a:gd name="adj3" fmla="val 25000"/>
              <a:gd name="adj4" fmla="val 43750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57" name="右彎箭號 56"/>
          <p:cNvSpPr/>
          <p:nvPr/>
        </p:nvSpPr>
        <p:spPr>
          <a:xfrm flipV="1">
            <a:off x="5971221" y="3282834"/>
            <a:ext cx="620509" cy="699345"/>
          </a:xfrm>
          <a:prstGeom prst="bentArrow">
            <a:avLst>
              <a:gd name="adj1" fmla="val 35233"/>
              <a:gd name="adj2" fmla="val 36257"/>
              <a:gd name="adj3" fmla="val 25000"/>
              <a:gd name="adj4" fmla="val 43750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59" name="右彎箭號 58"/>
          <p:cNvSpPr/>
          <p:nvPr/>
        </p:nvSpPr>
        <p:spPr>
          <a:xfrm>
            <a:off x="8232480" y="4047970"/>
            <a:ext cx="620509" cy="699345"/>
          </a:xfrm>
          <a:prstGeom prst="bentArrow">
            <a:avLst>
              <a:gd name="adj1" fmla="val 35233"/>
              <a:gd name="adj2" fmla="val 36257"/>
              <a:gd name="adj3" fmla="val 25000"/>
              <a:gd name="adj4" fmla="val 43750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60" name="右彎箭號 59"/>
          <p:cNvSpPr/>
          <p:nvPr/>
        </p:nvSpPr>
        <p:spPr>
          <a:xfrm flipV="1">
            <a:off x="8242845" y="3257627"/>
            <a:ext cx="620509" cy="699345"/>
          </a:xfrm>
          <a:prstGeom prst="bentArrow">
            <a:avLst>
              <a:gd name="adj1" fmla="val 35233"/>
              <a:gd name="adj2" fmla="val 36257"/>
              <a:gd name="adj3" fmla="val 25000"/>
              <a:gd name="adj4" fmla="val 43750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9353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55" grpId="0" animBg="1"/>
      <p:bldP spid="58" grpId="0" animBg="1"/>
      <p:bldP spid="4" grpId="0"/>
      <p:bldP spid="40" grpId="0"/>
      <p:bldP spid="44" grpId="0"/>
      <p:bldP spid="46" grpId="0" animBg="1"/>
      <p:bldP spid="48" grpId="0"/>
      <p:bldP spid="49" grpId="0"/>
      <p:bldP spid="50" grpId="0"/>
      <p:bldP spid="51" grpId="0"/>
      <p:bldP spid="52" grpId="0"/>
      <p:bldP spid="53" grpId="0"/>
      <p:bldP spid="54" grpId="0" animBg="1"/>
      <p:bldP spid="56" grpId="0" animBg="1"/>
      <p:bldP spid="57" grpId="0" animBg="1"/>
      <p:bldP spid="59" grpId="0" animBg="1"/>
      <p:bldP spid="60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Learning</a:t>
            </a:r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2967938" y="2008452"/>
            <a:ext cx="3356613" cy="954107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altLang="zh-TW" sz="2800" dirty="0"/>
              <a:t>Backpropagation through time (BPTT)</a:t>
            </a:r>
            <a:endParaRPr lang="zh-TW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2441473" y="5450932"/>
                <a:ext cx="299768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zh-TW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altLang="zh-TW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zh-TW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zh-TW" alt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𝜂𝜕</m:t>
                      </m:r>
                      <m:r>
                        <a:rPr lang="en-US" altLang="zh-TW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r>
                        <a:rPr lang="zh-TW" alt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∕</m:t>
                      </m:r>
                      <m:r>
                        <a:rPr lang="zh-TW" alt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𝜕</m:t>
                      </m:r>
                      <m:r>
                        <a:rPr lang="en-US" altLang="zh-TW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1473" y="5450932"/>
                <a:ext cx="2997680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直線單箭頭接點 49"/>
          <p:cNvCxnSpPr/>
          <p:nvPr/>
        </p:nvCxnSpPr>
        <p:spPr>
          <a:xfrm rot="16200000">
            <a:off x="8665439" y="2224549"/>
            <a:ext cx="65565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單箭頭接點 50"/>
          <p:cNvCxnSpPr/>
          <p:nvPr/>
        </p:nvCxnSpPr>
        <p:spPr>
          <a:xfrm rot="16200000">
            <a:off x="7018452" y="2192198"/>
            <a:ext cx="64900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群組 51"/>
          <p:cNvGrpSpPr/>
          <p:nvPr/>
        </p:nvGrpSpPr>
        <p:grpSpPr>
          <a:xfrm>
            <a:off x="7153375" y="5446783"/>
            <a:ext cx="342900" cy="461962"/>
            <a:chOff x="1882729" y="2137119"/>
            <a:chExt cx="342900" cy="461962"/>
          </a:xfrm>
        </p:grpSpPr>
        <p:sp>
          <p:nvSpPr>
            <p:cNvPr id="53" name="矩形 52"/>
            <p:cNvSpPr/>
            <p:nvPr/>
          </p:nvSpPr>
          <p:spPr>
            <a:xfrm>
              <a:off x="1882729" y="2232369"/>
              <a:ext cx="342900" cy="3429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aphicFrame>
          <p:nvGraphicFramePr>
            <p:cNvPr id="54" name="Object 12"/>
            <p:cNvGraphicFramePr>
              <a:graphicFrameLocks noChangeAspect="1"/>
            </p:cNvGraphicFramePr>
            <p:nvPr>
              <p:extLst/>
            </p:nvPr>
          </p:nvGraphicFramePr>
          <p:xfrm>
            <a:off x="1895428" y="2137119"/>
            <a:ext cx="325438" cy="4619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710" name="方程式" r:id="rId4" imgW="152280" imgH="215640" progId="Equation.3">
                    <p:embed/>
                  </p:oleObj>
                </mc:Choice>
                <mc:Fallback>
                  <p:oleObj name="方程式" r:id="rId4" imgW="152280" imgH="215640" progId="Equation.3">
                    <p:embed/>
                    <p:pic>
                      <p:nvPicPr>
                        <p:cNvPr id="54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95428" y="2137119"/>
                          <a:ext cx="325438" cy="46196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55" name="群組 54"/>
          <p:cNvGrpSpPr/>
          <p:nvPr/>
        </p:nvGrpSpPr>
        <p:grpSpPr>
          <a:xfrm>
            <a:off x="8760639" y="5477909"/>
            <a:ext cx="376238" cy="461963"/>
            <a:chOff x="1876911" y="2719848"/>
            <a:chExt cx="376238" cy="461963"/>
          </a:xfrm>
        </p:grpSpPr>
        <p:sp>
          <p:nvSpPr>
            <p:cNvPr id="56" name="矩形 55"/>
            <p:cNvSpPr/>
            <p:nvPr/>
          </p:nvSpPr>
          <p:spPr>
            <a:xfrm>
              <a:off x="1876911" y="2802698"/>
              <a:ext cx="342900" cy="3429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aphicFrame>
          <p:nvGraphicFramePr>
            <p:cNvPr id="57" name="Object 12"/>
            <p:cNvGraphicFramePr>
              <a:graphicFrameLocks noChangeAspect="1"/>
            </p:cNvGraphicFramePr>
            <p:nvPr>
              <p:extLst/>
            </p:nvPr>
          </p:nvGraphicFramePr>
          <p:xfrm>
            <a:off x="1900724" y="2719848"/>
            <a:ext cx="352425" cy="4619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711" name="方程式" r:id="rId6" imgW="164880" imgH="215640" progId="Equation.3">
                    <p:embed/>
                  </p:oleObj>
                </mc:Choice>
                <mc:Fallback>
                  <p:oleObj name="方程式" r:id="rId6" imgW="164880" imgH="215640" progId="Equation.3">
                    <p:embed/>
                    <p:pic>
                      <p:nvPicPr>
                        <p:cNvPr id="57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00724" y="2719848"/>
                          <a:ext cx="352425" cy="46196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58" name="橢圓 57"/>
          <p:cNvSpPr/>
          <p:nvPr/>
        </p:nvSpPr>
        <p:spPr>
          <a:xfrm rot="16200000">
            <a:off x="7089551" y="3870119"/>
            <a:ext cx="574158" cy="57415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9" name="橢圓 58"/>
          <p:cNvSpPr/>
          <p:nvPr/>
        </p:nvSpPr>
        <p:spPr>
          <a:xfrm rot="16200000">
            <a:off x="8637246" y="3910430"/>
            <a:ext cx="574158" cy="57415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0" name="橢圓 59"/>
          <p:cNvSpPr/>
          <p:nvPr/>
        </p:nvSpPr>
        <p:spPr>
          <a:xfrm rot="16200000">
            <a:off x="7055877" y="2192198"/>
            <a:ext cx="574158" cy="57415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1" name="橢圓 60"/>
          <p:cNvSpPr/>
          <p:nvPr/>
        </p:nvSpPr>
        <p:spPr>
          <a:xfrm rot="16200000">
            <a:off x="8628553" y="2202304"/>
            <a:ext cx="574158" cy="57415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62" name="群組 61"/>
          <p:cNvGrpSpPr/>
          <p:nvPr/>
        </p:nvGrpSpPr>
        <p:grpSpPr>
          <a:xfrm rot="16200000">
            <a:off x="7630623" y="4175898"/>
            <a:ext cx="1037222" cy="1638300"/>
            <a:chOff x="1013669" y="3459098"/>
            <a:chExt cx="1588876" cy="1638300"/>
          </a:xfrm>
        </p:grpSpPr>
        <p:cxnSp>
          <p:nvCxnSpPr>
            <p:cNvPr id="63" name="直線單箭頭接點 62"/>
            <p:cNvCxnSpPr/>
            <p:nvPr/>
          </p:nvCxnSpPr>
          <p:spPr>
            <a:xfrm flipV="1">
              <a:off x="1013669" y="3507292"/>
              <a:ext cx="1574937" cy="15851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4" name="群組 63"/>
            <p:cNvGrpSpPr/>
            <p:nvPr/>
          </p:nvGrpSpPr>
          <p:grpSpPr>
            <a:xfrm>
              <a:off x="1025705" y="3459098"/>
              <a:ext cx="1576840" cy="1638300"/>
              <a:chOff x="1025705" y="3459098"/>
              <a:chExt cx="1576840" cy="1638300"/>
            </a:xfrm>
          </p:grpSpPr>
          <p:cxnSp>
            <p:nvCxnSpPr>
              <p:cNvPr id="65" name="直線單箭頭接點 64"/>
              <p:cNvCxnSpPr/>
              <p:nvPr/>
            </p:nvCxnSpPr>
            <p:spPr>
              <a:xfrm>
                <a:off x="1048081" y="3459098"/>
                <a:ext cx="1548874" cy="16089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直線單箭頭接點 65"/>
              <p:cNvCxnSpPr/>
              <p:nvPr/>
            </p:nvCxnSpPr>
            <p:spPr>
              <a:xfrm flipV="1">
                <a:off x="1025705" y="50973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直線單箭頭接點 66"/>
              <p:cNvCxnSpPr/>
              <p:nvPr/>
            </p:nvCxnSpPr>
            <p:spPr>
              <a:xfrm flipV="1">
                <a:off x="1025705" y="34590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aphicFrame>
        <p:nvGraphicFramePr>
          <p:cNvPr id="68" name="Object 12"/>
          <p:cNvGraphicFramePr>
            <a:graphicFrameLocks noChangeAspect="1"/>
          </p:cNvGraphicFramePr>
          <p:nvPr>
            <p:extLst/>
          </p:nvPr>
        </p:nvGraphicFramePr>
        <p:xfrm>
          <a:off x="8803559" y="1324996"/>
          <a:ext cx="379412" cy="46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12" name="方程式" r:id="rId8" imgW="177480" imgH="215640" progId="Equation.3">
                  <p:embed/>
                </p:oleObj>
              </mc:Choice>
              <mc:Fallback>
                <p:oleObj name="方程式" r:id="rId8" imgW="177480" imgH="215640" progId="Equation.3">
                  <p:embed/>
                  <p:pic>
                    <p:nvPicPr>
                      <p:cNvPr id="68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803559" y="1324996"/>
                        <a:ext cx="379412" cy="4619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9" name="Object 12"/>
          <p:cNvGraphicFramePr>
            <a:graphicFrameLocks noChangeAspect="1"/>
          </p:cNvGraphicFramePr>
          <p:nvPr>
            <p:extLst/>
          </p:nvPr>
        </p:nvGraphicFramePr>
        <p:xfrm>
          <a:off x="7220098" y="1328412"/>
          <a:ext cx="352425" cy="46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13" name="方程式" r:id="rId10" imgW="164880" imgH="215640" progId="Equation.3">
                  <p:embed/>
                </p:oleObj>
              </mc:Choice>
              <mc:Fallback>
                <p:oleObj name="方程式" r:id="rId10" imgW="164880" imgH="215640" progId="Equation.3">
                  <p:embed/>
                  <p:pic>
                    <p:nvPicPr>
                      <p:cNvPr id="69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20098" y="1328412"/>
                        <a:ext cx="352425" cy="4619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70" name="群組 69"/>
          <p:cNvGrpSpPr/>
          <p:nvPr/>
        </p:nvGrpSpPr>
        <p:grpSpPr>
          <a:xfrm>
            <a:off x="3660439" y="3855067"/>
            <a:ext cx="342900" cy="461962"/>
            <a:chOff x="1882729" y="2137119"/>
            <a:chExt cx="342900" cy="461962"/>
          </a:xfrm>
        </p:grpSpPr>
        <p:sp>
          <p:nvSpPr>
            <p:cNvPr id="71" name="矩形 70"/>
            <p:cNvSpPr/>
            <p:nvPr/>
          </p:nvSpPr>
          <p:spPr>
            <a:xfrm>
              <a:off x="1882729" y="2232369"/>
              <a:ext cx="342900" cy="3429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aphicFrame>
          <p:nvGraphicFramePr>
            <p:cNvPr id="72" name="Object 12"/>
            <p:cNvGraphicFramePr>
              <a:graphicFrameLocks noChangeAspect="1"/>
            </p:cNvGraphicFramePr>
            <p:nvPr>
              <p:extLst/>
            </p:nvPr>
          </p:nvGraphicFramePr>
          <p:xfrm>
            <a:off x="1895428" y="2137119"/>
            <a:ext cx="325438" cy="4619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714" name="方程式" r:id="rId12" imgW="152280" imgH="215640" progId="Equation.3">
                    <p:embed/>
                  </p:oleObj>
                </mc:Choice>
                <mc:Fallback>
                  <p:oleObj name="方程式" r:id="rId12" imgW="152280" imgH="215640" progId="Equation.3">
                    <p:embed/>
                    <p:pic>
                      <p:nvPicPr>
                        <p:cNvPr id="72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95428" y="2137119"/>
                          <a:ext cx="325438" cy="46196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73" name="群組 72"/>
          <p:cNvGrpSpPr/>
          <p:nvPr/>
        </p:nvGrpSpPr>
        <p:grpSpPr>
          <a:xfrm>
            <a:off x="5267704" y="3857103"/>
            <a:ext cx="391033" cy="461963"/>
            <a:chOff x="1876911" y="2719786"/>
            <a:chExt cx="391033" cy="461963"/>
          </a:xfrm>
        </p:grpSpPr>
        <p:sp>
          <p:nvSpPr>
            <p:cNvPr id="74" name="矩形 73"/>
            <p:cNvSpPr/>
            <p:nvPr/>
          </p:nvSpPr>
          <p:spPr>
            <a:xfrm>
              <a:off x="1876911" y="2802698"/>
              <a:ext cx="342900" cy="3429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aphicFrame>
          <p:nvGraphicFramePr>
            <p:cNvPr id="75" name="Object 12"/>
            <p:cNvGraphicFramePr>
              <a:graphicFrameLocks noChangeAspect="1"/>
            </p:cNvGraphicFramePr>
            <p:nvPr>
              <p:extLst/>
            </p:nvPr>
          </p:nvGraphicFramePr>
          <p:xfrm>
            <a:off x="1888532" y="2719786"/>
            <a:ext cx="379412" cy="4619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715" name="方程式" r:id="rId14" imgW="177480" imgH="215640" progId="Equation.3">
                    <p:embed/>
                  </p:oleObj>
                </mc:Choice>
                <mc:Fallback>
                  <p:oleObj name="方程式" r:id="rId14" imgW="177480" imgH="215640" progId="Equation.3">
                    <p:embed/>
                    <p:pic>
                      <p:nvPicPr>
                        <p:cNvPr id="75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88532" y="2719786"/>
                          <a:ext cx="379412" cy="46196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76" name="群組 75"/>
          <p:cNvGrpSpPr/>
          <p:nvPr/>
        </p:nvGrpSpPr>
        <p:grpSpPr>
          <a:xfrm rot="16200000">
            <a:off x="7630623" y="2513373"/>
            <a:ext cx="1037222" cy="1638300"/>
            <a:chOff x="1013669" y="3459098"/>
            <a:chExt cx="1588876" cy="1638300"/>
          </a:xfrm>
        </p:grpSpPr>
        <p:cxnSp>
          <p:nvCxnSpPr>
            <p:cNvPr id="77" name="直線單箭頭接點 76"/>
            <p:cNvCxnSpPr/>
            <p:nvPr/>
          </p:nvCxnSpPr>
          <p:spPr>
            <a:xfrm flipV="1">
              <a:off x="1013669" y="3507292"/>
              <a:ext cx="1574937" cy="15851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8" name="群組 77"/>
            <p:cNvGrpSpPr/>
            <p:nvPr/>
          </p:nvGrpSpPr>
          <p:grpSpPr>
            <a:xfrm>
              <a:off x="1025705" y="3459098"/>
              <a:ext cx="1576840" cy="1638300"/>
              <a:chOff x="1025705" y="3459098"/>
              <a:chExt cx="1576840" cy="1638300"/>
            </a:xfrm>
          </p:grpSpPr>
          <p:cxnSp>
            <p:nvCxnSpPr>
              <p:cNvPr id="79" name="直線單箭頭接點 78"/>
              <p:cNvCxnSpPr/>
              <p:nvPr/>
            </p:nvCxnSpPr>
            <p:spPr>
              <a:xfrm>
                <a:off x="1048081" y="3459098"/>
                <a:ext cx="1548874" cy="16089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直線單箭頭接點 79"/>
              <p:cNvCxnSpPr/>
              <p:nvPr/>
            </p:nvCxnSpPr>
            <p:spPr>
              <a:xfrm flipV="1">
                <a:off x="1025705" y="50973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直線單箭頭接點 80"/>
              <p:cNvCxnSpPr/>
              <p:nvPr/>
            </p:nvCxnSpPr>
            <p:spPr>
              <a:xfrm flipV="1">
                <a:off x="1025705" y="34590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82" name="手繪多邊形 81"/>
          <p:cNvSpPr/>
          <p:nvPr/>
        </p:nvSpPr>
        <p:spPr>
          <a:xfrm>
            <a:off x="5452626" y="4298638"/>
            <a:ext cx="1828800" cy="319831"/>
          </a:xfrm>
          <a:custGeom>
            <a:avLst/>
            <a:gdLst>
              <a:gd name="connsiteX0" fmla="*/ 0 w 1828800"/>
              <a:gd name="connsiteY0" fmla="*/ 0 h 319831"/>
              <a:gd name="connsiteX1" fmla="*/ 1016000 w 1828800"/>
              <a:gd name="connsiteY1" fmla="*/ 317500 h 319831"/>
              <a:gd name="connsiteX2" fmla="*/ 1828800 w 1828800"/>
              <a:gd name="connsiteY2" fmla="*/ 152400 h 319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28800" h="319831">
                <a:moveTo>
                  <a:pt x="0" y="0"/>
                </a:moveTo>
                <a:cubicBezTo>
                  <a:pt x="355600" y="146050"/>
                  <a:pt x="711200" y="292100"/>
                  <a:pt x="1016000" y="317500"/>
                </a:cubicBezTo>
                <a:cubicBezTo>
                  <a:pt x="1320800" y="342900"/>
                  <a:pt x="1828800" y="152400"/>
                  <a:pt x="1828800" y="152400"/>
                </a:cubicBezTo>
              </a:path>
            </a:pathLst>
          </a:cu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3" name="手繪多邊形 82"/>
          <p:cNvSpPr/>
          <p:nvPr/>
        </p:nvSpPr>
        <p:spPr>
          <a:xfrm>
            <a:off x="5439926" y="4311338"/>
            <a:ext cx="3416300" cy="624441"/>
          </a:xfrm>
          <a:custGeom>
            <a:avLst/>
            <a:gdLst>
              <a:gd name="connsiteX0" fmla="*/ 0 w 3416300"/>
              <a:gd name="connsiteY0" fmla="*/ 0 h 624441"/>
              <a:gd name="connsiteX1" fmla="*/ 1854200 w 3416300"/>
              <a:gd name="connsiteY1" fmla="*/ 622300 h 624441"/>
              <a:gd name="connsiteX2" fmla="*/ 3416300 w 3416300"/>
              <a:gd name="connsiteY2" fmla="*/ 165100 h 624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16300" h="624441">
                <a:moveTo>
                  <a:pt x="0" y="0"/>
                </a:moveTo>
                <a:cubicBezTo>
                  <a:pt x="642408" y="297391"/>
                  <a:pt x="1284817" y="594783"/>
                  <a:pt x="1854200" y="622300"/>
                </a:cubicBezTo>
                <a:cubicBezTo>
                  <a:pt x="2423583" y="649817"/>
                  <a:pt x="2919941" y="407458"/>
                  <a:pt x="3416300" y="165100"/>
                </a:cubicBezTo>
              </a:path>
            </a:pathLst>
          </a:cu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4" name="手繪多邊形 83"/>
          <p:cNvSpPr/>
          <p:nvPr/>
        </p:nvSpPr>
        <p:spPr>
          <a:xfrm>
            <a:off x="3827026" y="4298638"/>
            <a:ext cx="3479800" cy="511221"/>
          </a:xfrm>
          <a:custGeom>
            <a:avLst/>
            <a:gdLst>
              <a:gd name="connsiteX0" fmla="*/ 0 w 3479800"/>
              <a:gd name="connsiteY0" fmla="*/ 0 h 511221"/>
              <a:gd name="connsiteX1" fmla="*/ 1600200 w 3479800"/>
              <a:gd name="connsiteY1" fmla="*/ 508000 h 511221"/>
              <a:gd name="connsiteX2" fmla="*/ 3479800 w 3479800"/>
              <a:gd name="connsiteY2" fmla="*/ 177800 h 511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79800" h="511221">
                <a:moveTo>
                  <a:pt x="0" y="0"/>
                </a:moveTo>
                <a:cubicBezTo>
                  <a:pt x="510116" y="239183"/>
                  <a:pt x="1020233" y="478367"/>
                  <a:pt x="1600200" y="508000"/>
                </a:cubicBezTo>
                <a:cubicBezTo>
                  <a:pt x="2180167" y="537633"/>
                  <a:pt x="2829983" y="357716"/>
                  <a:pt x="3479800" y="177800"/>
                </a:cubicBezTo>
              </a:path>
            </a:pathLst>
          </a:custGeom>
          <a:noFill/>
          <a:ln w="28575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5" name="手繪多邊形 84"/>
          <p:cNvSpPr/>
          <p:nvPr/>
        </p:nvSpPr>
        <p:spPr>
          <a:xfrm>
            <a:off x="3839726" y="4298638"/>
            <a:ext cx="5143500" cy="1004985"/>
          </a:xfrm>
          <a:custGeom>
            <a:avLst/>
            <a:gdLst>
              <a:gd name="connsiteX0" fmla="*/ 0 w 5143500"/>
              <a:gd name="connsiteY0" fmla="*/ 0 h 1004985"/>
              <a:gd name="connsiteX1" fmla="*/ 2438400 w 5143500"/>
              <a:gd name="connsiteY1" fmla="*/ 1003300 h 1004985"/>
              <a:gd name="connsiteX2" fmla="*/ 5143500 w 5143500"/>
              <a:gd name="connsiteY2" fmla="*/ 190500 h 1004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143500" h="1004985">
                <a:moveTo>
                  <a:pt x="0" y="0"/>
                </a:moveTo>
                <a:cubicBezTo>
                  <a:pt x="790575" y="485775"/>
                  <a:pt x="1581150" y="971550"/>
                  <a:pt x="2438400" y="1003300"/>
                </a:cubicBezTo>
                <a:cubicBezTo>
                  <a:pt x="3295650" y="1035050"/>
                  <a:pt x="4219575" y="612775"/>
                  <a:pt x="5143500" y="190500"/>
                </a:cubicBezTo>
              </a:path>
            </a:pathLst>
          </a:custGeom>
          <a:noFill/>
          <a:ln w="28575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6" name="手繪多邊形 85"/>
          <p:cNvSpPr/>
          <p:nvPr/>
        </p:nvSpPr>
        <p:spPr>
          <a:xfrm>
            <a:off x="7133383" y="2301527"/>
            <a:ext cx="419147" cy="365492"/>
          </a:xfrm>
          <a:custGeom>
            <a:avLst/>
            <a:gdLst>
              <a:gd name="connsiteX0" fmla="*/ 0 w 838200"/>
              <a:gd name="connsiteY0" fmla="*/ 619836 h 619836"/>
              <a:gd name="connsiteX1" fmla="*/ 361950 w 838200"/>
              <a:gd name="connsiteY1" fmla="*/ 486486 h 619836"/>
              <a:gd name="connsiteX2" fmla="*/ 457200 w 838200"/>
              <a:gd name="connsiteY2" fmla="*/ 257886 h 619836"/>
              <a:gd name="connsiteX3" fmla="*/ 552450 w 838200"/>
              <a:gd name="connsiteY3" fmla="*/ 29286 h 619836"/>
              <a:gd name="connsiteX4" fmla="*/ 838200 w 838200"/>
              <a:gd name="connsiteY4" fmla="*/ 10236 h 619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8200" h="619836">
                <a:moveTo>
                  <a:pt x="0" y="619836"/>
                </a:moveTo>
                <a:cubicBezTo>
                  <a:pt x="142875" y="583323"/>
                  <a:pt x="285750" y="546811"/>
                  <a:pt x="361950" y="486486"/>
                </a:cubicBezTo>
                <a:cubicBezTo>
                  <a:pt x="438150" y="426161"/>
                  <a:pt x="457200" y="257886"/>
                  <a:pt x="457200" y="257886"/>
                </a:cubicBezTo>
                <a:cubicBezTo>
                  <a:pt x="488950" y="181686"/>
                  <a:pt x="488950" y="70561"/>
                  <a:pt x="552450" y="29286"/>
                </a:cubicBezTo>
                <a:cubicBezTo>
                  <a:pt x="615950" y="-11989"/>
                  <a:pt x="727075" y="-877"/>
                  <a:pt x="838200" y="10236"/>
                </a:cubicBez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7" name="手繪多邊形 86"/>
          <p:cNvSpPr/>
          <p:nvPr/>
        </p:nvSpPr>
        <p:spPr>
          <a:xfrm>
            <a:off x="8717731" y="2319585"/>
            <a:ext cx="419147" cy="365492"/>
          </a:xfrm>
          <a:custGeom>
            <a:avLst/>
            <a:gdLst>
              <a:gd name="connsiteX0" fmla="*/ 0 w 838200"/>
              <a:gd name="connsiteY0" fmla="*/ 619836 h 619836"/>
              <a:gd name="connsiteX1" fmla="*/ 361950 w 838200"/>
              <a:gd name="connsiteY1" fmla="*/ 486486 h 619836"/>
              <a:gd name="connsiteX2" fmla="*/ 457200 w 838200"/>
              <a:gd name="connsiteY2" fmla="*/ 257886 h 619836"/>
              <a:gd name="connsiteX3" fmla="*/ 552450 w 838200"/>
              <a:gd name="connsiteY3" fmla="*/ 29286 h 619836"/>
              <a:gd name="connsiteX4" fmla="*/ 838200 w 838200"/>
              <a:gd name="connsiteY4" fmla="*/ 10236 h 619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8200" h="619836">
                <a:moveTo>
                  <a:pt x="0" y="619836"/>
                </a:moveTo>
                <a:cubicBezTo>
                  <a:pt x="142875" y="583323"/>
                  <a:pt x="285750" y="546811"/>
                  <a:pt x="361950" y="486486"/>
                </a:cubicBezTo>
                <a:cubicBezTo>
                  <a:pt x="438150" y="426161"/>
                  <a:pt x="457200" y="257886"/>
                  <a:pt x="457200" y="257886"/>
                </a:cubicBezTo>
                <a:cubicBezTo>
                  <a:pt x="488950" y="181686"/>
                  <a:pt x="488950" y="70561"/>
                  <a:pt x="552450" y="29286"/>
                </a:cubicBezTo>
                <a:cubicBezTo>
                  <a:pt x="615950" y="-11989"/>
                  <a:pt x="727075" y="-877"/>
                  <a:pt x="838200" y="10236"/>
                </a:cubicBez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8" name="手繪多邊形 87"/>
          <p:cNvSpPr/>
          <p:nvPr/>
        </p:nvSpPr>
        <p:spPr>
          <a:xfrm>
            <a:off x="8737382" y="4004460"/>
            <a:ext cx="419147" cy="365492"/>
          </a:xfrm>
          <a:custGeom>
            <a:avLst/>
            <a:gdLst>
              <a:gd name="connsiteX0" fmla="*/ 0 w 838200"/>
              <a:gd name="connsiteY0" fmla="*/ 619836 h 619836"/>
              <a:gd name="connsiteX1" fmla="*/ 361950 w 838200"/>
              <a:gd name="connsiteY1" fmla="*/ 486486 h 619836"/>
              <a:gd name="connsiteX2" fmla="*/ 457200 w 838200"/>
              <a:gd name="connsiteY2" fmla="*/ 257886 h 619836"/>
              <a:gd name="connsiteX3" fmla="*/ 552450 w 838200"/>
              <a:gd name="connsiteY3" fmla="*/ 29286 h 619836"/>
              <a:gd name="connsiteX4" fmla="*/ 838200 w 838200"/>
              <a:gd name="connsiteY4" fmla="*/ 10236 h 619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8200" h="619836">
                <a:moveTo>
                  <a:pt x="0" y="619836"/>
                </a:moveTo>
                <a:cubicBezTo>
                  <a:pt x="142875" y="583323"/>
                  <a:pt x="285750" y="546811"/>
                  <a:pt x="361950" y="486486"/>
                </a:cubicBezTo>
                <a:cubicBezTo>
                  <a:pt x="438150" y="426161"/>
                  <a:pt x="457200" y="257886"/>
                  <a:pt x="457200" y="257886"/>
                </a:cubicBezTo>
                <a:cubicBezTo>
                  <a:pt x="488950" y="181686"/>
                  <a:pt x="488950" y="70561"/>
                  <a:pt x="552450" y="29286"/>
                </a:cubicBezTo>
                <a:cubicBezTo>
                  <a:pt x="615950" y="-11989"/>
                  <a:pt x="727075" y="-877"/>
                  <a:pt x="838200" y="10236"/>
                </a:cubicBez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9" name="手繪多邊形 88"/>
          <p:cNvSpPr/>
          <p:nvPr/>
        </p:nvSpPr>
        <p:spPr>
          <a:xfrm>
            <a:off x="7166075" y="3983333"/>
            <a:ext cx="419147" cy="365492"/>
          </a:xfrm>
          <a:custGeom>
            <a:avLst/>
            <a:gdLst>
              <a:gd name="connsiteX0" fmla="*/ 0 w 838200"/>
              <a:gd name="connsiteY0" fmla="*/ 619836 h 619836"/>
              <a:gd name="connsiteX1" fmla="*/ 361950 w 838200"/>
              <a:gd name="connsiteY1" fmla="*/ 486486 h 619836"/>
              <a:gd name="connsiteX2" fmla="*/ 457200 w 838200"/>
              <a:gd name="connsiteY2" fmla="*/ 257886 h 619836"/>
              <a:gd name="connsiteX3" fmla="*/ 552450 w 838200"/>
              <a:gd name="connsiteY3" fmla="*/ 29286 h 619836"/>
              <a:gd name="connsiteX4" fmla="*/ 838200 w 838200"/>
              <a:gd name="connsiteY4" fmla="*/ 10236 h 619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8200" h="619836">
                <a:moveTo>
                  <a:pt x="0" y="619836"/>
                </a:moveTo>
                <a:cubicBezTo>
                  <a:pt x="142875" y="583323"/>
                  <a:pt x="285750" y="546811"/>
                  <a:pt x="361950" y="486486"/>
                </a:cubicBezTo>
                <a:cubicBezTo>
                  <a:pt x="438150" y="426161"/>
                  <a:pt x="457200" y="257886"/>
                  <a:pt x="457200" y="257886"/>
                </a:cubicBezTo>
                <a:cubicBezTo>
                  <a:pt x="488950" y="181686"/>
                  <a:pt x="488950" y="70561"/>
                  <a:pt x="552450" y="29286"/>
                </a:cubicBezTo>
                <a:cubicBezTo>
                  <a:pt x="615950" y="-11989"/>
                  <a:pt x="727075" y="-877"/>
                  <a:pt x="838200" y="10236"/>
                </a:cubicBez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0" name="手繪多邊形 89"/>
          <p:cNvSpPr/>
          <p:nvPr/>
        </p:nvSpPr>
        <p:spPr>
          <a:xfrm>
            <a:off x="3865395" y="3201310"/>
            <a:ext cx="3425781" cy="734931"/>
          </a:xfrm>
          <a:custGeom>
            <a:avLst/>
            <a:gdLst>
              <a:gd name="connsiteX0" fmla="*/ 3425781 w 3425781"/>
              <a:gd name="connsiteY0" fmla="*/ 619021 h 734931"/>
              <a:gd name="connsiteX1" fmla="*/ 1854558 w 3425781"/>
              <a:gd name="connsiteY1" fmla="*/ 835 h 734931"/>
              <a:gd name="connsiteX2" fmla="*/ 0 w 3425781"/>
              <a:gd name="connsiteY2" fmla="*/ 734931 h 734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25781" h="734931">
                <a:moveTo>
                  <a:pt x="3425781" y="619021"/>
                </a:moveTo>
                <a:cubicBezTo>
                  <a:pt x="2925651" y="300269"/>
                  <a:pt x="2425521" y="-18483"/>
                  <a:pt x="1854558" y="835"/>
                </a:cubicBezTo>
                <a:cubicBezTo>
                  <a:pt x="1283594" y="20153"/>
                  <a:pt x="641797" y="377542"/>
                  <a:pt x="0" y="734931"/>
                </a:cubicBezTo>
              </a:path>
            </a:pathLst>
          </a:custGeom>
          <a:noFill/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1" name="文字方塊 90"/>
          <p:cNvSpPr txBox="1"/>
          <p:nvPr/>
        </p:nvSpPr>
        <p:spPr>
          <a:xfrm>
            <a:off x="4187393" y="3023039"/>
            <a:ext cx="9674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copy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92" name="手繪多邊形 91"/>
          <p:cNvSpPr/>
          <p:nvPr/>
        </p:nvSpPr>
        <p:spPr>
          <a:xfrm>
            <a:off x="5476794" y="3199907"/>
            <a:ext cx="3425781" cy="734931"/>
          </a:xfrm>
          <a:custGeom>
            <a:avLst/>
            <a:gdLst>
              <a:gd name="connsiteX0" fmla="*/ 3425781 w 3425781"/>
              <a:gd name="connsiteY0" fmla="*/ 619021 h 734931"/>
              <a:gd name="connsiteX1" fmla="*/ 1854558 w 3425781"/>
              <a:gd name="connsiteY1" fmla="*/ 835 h 734931"/>
              <a:gd name="connsiteX2" fmla="*/ 0 w 3425781"/>
              <a:gd name="connsiteY2" fmla="*/ 734931 h 734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25781" h="734931">
                <a:moveTo>
                  <a:pt x="3425781" y="619021"/>
                </a:moveTo>
                <a:cubicBezTo>
                  <a:pt x="2925651" y="300269"/>
                  <a:pt x="2425521" y="-18483"/>
                  <a:pt x="1854558" y="835"/>
                </a:cubicBezTo>
                <a:cubicBezTo>
                  <a:pt x="1283594" y="20153"/>
                  <a:pt x="641797" y="377542"/>
                  <a:pt x="0" y="734931"/>
                </a:cubicBezTo>
              </a:path>
            </a:pathLst>
          </a:custGeom>
          <a:noFill/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文字方塊 92"/>
              <p:cNvSpPr txBox="1"/>
              <p:nvPr/>
            </p:nvSpPr>
            <p:spPr>
              <a:xfrm>
                <a:off x="5812249" y="4805144"/>
                <a:ext cx="35676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93" name="文字方塊 9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2249" y="4805144"/>
                <a:ext cx="356764" cy="43088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5" name="直線單箭頭接點 94"/>
          <p:cNvCxnSpPr/>
          <p:nvPr/>
        </p:nvCxnSpPr>
        <p:spPr>
          <a:xfrm flipH="1">
            <a:off x="4316079" y="5121752"/>
            <a:ext cx="1075654" cy="31680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8327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Unfortunately …… 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RNN-based network is not always easy to learn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3649" y="2682402"/>
            <a:ext cx="7384702" cy="4035551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3546650" y="2316633"/>
            <a:ext cx="55592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Real experiments on Language modeling</a:t>
            </a:r>
            <a:endParaRPr lang="zh-TW" altLang="en-US" sz="2400" dirty="0"/>
          </a:p>
        </p:txBody>
      </p:sp>
      <p:sp>
        <p:nvSpPr>
          <p:cNvPr id="9" name="文字方塊 8"/>
          <p:cNvSpPr txBox="1"/>
          <p:nvPr/>
        </p:nvSpPr>
        <p:spPr>
          <a:xfrm>
            <a:off x="8322789" y="4691999"/>
            <a:ext cx="962973" cy="46166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Lucky</a:t>
            </a:r>
            <a:endParaRPr lang="zh-TW" altLang="en-US" sz="2400" dirty="0"/>
          </a:p>
        </p:txBody>
      </p:sp>
      <p:sp>
        <p:nvSpPr>
          <p:cNvPr id="10" name="文字方塊 9"/>
          <p:cNvSpPr txBox="1"/>
          <p:nvPr/>
        </p:nvSpPr>
        <p:spPr>
          <a:xfrm>
            <a:off x="7388130" y="3668700"/>
            <a:ext cx="1593566" cy="46166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sometimes</a:t>
            </a:r>
            <a:endParaRPr lang="zh-TW" altLang="en-US" sz="2400" dirty="0"/>
          </a:p>
        </p:txBody>
      </p:sp>
      <p:sp>
        <p:nvSpPr>
          <p:cNvPr id="11" name="向下箭號 10"/>
          <p:cNvSpPr/>
          <p:nvPr/>
        </p:nvSpPr>
        <p:spPr>
          <a:xfrm>
            <a:off x="8525064" y="5192145"/>
            <a:ext cx="580836" cy="34119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向下箭號 11"/>
          <p:cNvSpPr/>
          <p:nvPr/>
        </p:nvSpPr>
        <p:spPr>
          <a:xfrm rot="5400000">
            <a:off x="6859682" y="3754894"/>
            <a:ext cx="580836" cy="34119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 rot="16200000">
            <a:off x="1858389" y="4103823"/>
            <a:ext cx="1484993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Total Loss</a:t>
            </a:r>
            <a:endParaRPr lang="zh-TW" altLang="en-US" sz="2400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5470018" y="6272521"/>
            <a:ext cx="1484993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Epoch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405691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  <p:bldP spid="10" grpId="0" animBg="1"/>
      <p:bldP spid="11" grpId="0" animBg="1"/>
      <p:bldP spid="12" grpId="0" animBg="1"/>
      <p:bldP spid="5" grpId="0" animBg="1"/>
      <p:bldP spid="13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The error surface is rough.</a:t>
            </a:r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1213" y="1690690"/>
            <a:ext cx="6842875" cy="4633669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5791200" y="6036579"/>
            <a:ext cx="977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w</a:t>
            </a:r>
            <a:r>
              <a:rPr lang="en-US" altLang="zh-TW" sz="2400" baseline="-25000" dirty="0"/>
              <a:t>1</a:t>
            </a:r>
            <a:endParaRPr lang="zh-TW" altLang="en-US" sz="2400" baseline="-25000" dirty="0"/>
          </a:p>
        </p:txBody>
      </p:sp>
      <p:sp>
        <p:nvSpPr>
          <p:cNvPr id="8" name="文字方塊 7"/>
          <p:cNvSpPr txBox="1"/>
          <p:nvPr/>
        </p:nvSpPr>
        <p:spPr>
          <a:xfrm>
            <a:off x="2314733" y="5372644"/>
            <a:ext cx="977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w</a:t>
            </a:r>
            <a:r>
              <a:rPr lang="en-US" altLang="zh-TW" sz="2400" baseline="-25000" dirty="0"/>
              <a:t>2</a:t>
            </a:r>
            <a:endParaRPr lang="zh-TW" altLang="en-US" sz="2400" baseline="-25000" dirty="0"/>
          </a:p>
        </p:txBody>
      </p:sp>
      <p:sp>
        <p:nvSpPr>
          <p:cNvPr id="9" name="文字方塊 8"/>
          <p:cNvSpPr txBox="1"/>
          <p:nvPr/>
        </p:nvSpPr>
        <p:spPr>
          <a:xfrm rot="5400000">
            <a:off x="8573654" y="3967881"/>
            <a:ext cx="15096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Cost</a:t>
            </a:r>
            <a:endParaRPr lang="zh-TW" altLang="en-US" sz="2400" baseline="30000" dirty="0"/>
          </a:p>
        </p:txBody>
      </p:sp>
      <p:pic>
        <p:nvPicPr>
          <p:cNvPr id="14" name="圖片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80659">
            <a:off x="6883401" y="3081728"/>
            <a:ext cx="958851" cy="958851"/>
          </a:xfrm>
          <a:prstGeom prst="rect">
            <a:avLst/>
          </a:prstGeom>
        </p:spPr>
      </p:pic>
      <p:sp>
        <p:nvSpPr>
          <p:cNvPr id="3" name="橢圓 2"/>
          <p:cNvSpPr/>
          <p:nvPr/>
        </p:nvSpPr>
        <p:spPr>
          <a:xfrm>
            <a:off x="5962649" y="4437350"/>
            <a:ext cx="147110" cy="143934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橢圓 12"/>
          <p:cNvSpPr/>
          <p:nvPr/>
        </p:nvSpPr>
        <p:spPr>
          <a:xfrm>
            <a:off x="5486399" y="4608997"/>
            <a:ext cx="147110" cy="143934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橢圓 14"/>
          <p:cNvSpPr/>
          <p:nvPr/>
        </p:nvSpPr>
        <p:spPr>
          <a:xfrm>
            <a:off x="4953105" y="4759674"/>
            <a:ext cx="147110" cy="143934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橢圓 11"/>
          <p:cNvSpPr/>
          <p:nvPr/>
        </p:nvSpPr>
        <p:spPr>
          <a:xfrm>
            <a:off x="4479828" y="2590447"/>
            <a:ext cx="147110" cy="143934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手繪多邊形 4"/>
          <p:cNvSpPr/>
          <p:nvPr/>
        </p:nvSpPr>
        <p:spPr>
          <a:xfrm rot="21409801">
            <a:off x="4679829" y="2693104"/>
            <a:ext cx="815340" cy="1935480"/>
          </a:xfrm>
          <a:custGeom>
            <a:avLst/>
            <a:gdLst>
              <a:gd name="connsiteX0" fmla="*/ 815340 w 815340"/>
              <a:gd name="connsiteY0" fmla="*/ 1935480 h 1935480"/>
              <a:gd name="connsiteX1" fmla="*/ 670560 w 815340"/>
              <a:gd name="connsiteY1" fmla="*/ 982980 h 1935480"/>
              <a:gd name="connsiteX2" fmla="*/ 0 w 815340"/>
              <a:gd name="connsiteY2" fmla="*/ 0 h 1935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15340" h="1935480">
                <a:moveTo>
                  <a:pt x="815340" y="1935480"/>
                </a:moveTo>
                <a:cubicBezTo>
                  <a:pt x="810895" y="1620520"/>
                  <a:pt x="806450" y="1305560"/>
                  <a:pt x="670560" y="982980"/>
                </a:cubicBezTo>
                <a:cubicBezTo>
                  <a:pt x="534670" y="660400"/>
                  <a:pt x="267335" y="330200"/>
                  <a:pt x="0" y="0"/>
                </a:cubicBezTo>
              </a:path>
            </a:pathLst>
          </a:custGeom>
          <a:noFill/>
          <a:ln w="38100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/>
          <p:cNvSpPr txBox="1"/>
          <p:nvPr/>
        </p:nvSpPr>
        <p:spPr>
          <a:xfrm>
            <a:off x="6126006" y="1776017"/>
            <a:ext cx="3433313" cy="830997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400" dirty="0"/>
              <a:t>The error surface is either very flat or very steep.</a:t>
            </a:r>
            <a:endParaRPr lang="zh-TW" altLang="en-US" sz="2400" dirty="0"/>
          </a:p>
        </p:txBody>
      </p:sp>
      <p:sp>
        <p:nvSpPr>
          <p:cNvPr id="16" name="橢圓 15"/>
          <p:cNvSpPr/>
          <p:nvPr/>
        </p:nvSpPr>
        <p:spPr>
          <a:xfrm>
            <a:off x="6755471" y="4646218"/>
            <a:ext cx="147110" cy="143934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橢圓 16"/>
          <p:cNvSpPr/>
          <p:nvPr/>
        </p:nvSpPr>
        <p:spPr>
          <a:xfrm>
            <a:off x="6279221" y="4817865"/>
            <a:ext cx="147110" cy="143934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橢圓 17"/>
          <p:cNvSpPr/>
          <p:nvPr/>
        </p:nvSpPr>
        <p:spPr>
          <a:xfrm>
            <a:off x="5745927" y="4968542"/>
            <a:ext cx="147110" cy="143934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/>
          <p:cNvSpPr txBox="1"/>
          <p:nvPr/>
        </p:nvSpPr>
        <p:spPr>
          <a:xfrm>
            <a:off x="5829168" y="3711039"/>
            <a:ext cx="939932" cy="369332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dirty="0"/>
              <a:t>Clipping </a:t>
            </a:r>
            <a:endParaRPr lang="zh-TW" altLang="en-US" dirty="0"/>
          </a:p>
        </p:txBody>
      </p:sp>
      <p:sp>
        <p:nvSpPr>
          <p:cNvPr id="19" name="矩形 18"/>
          <p:cNvSpPr/>
          <p:nvPr/>
        </p:nvSpPr>
        <p:spPr>
          <a:xfrm>
            <a:off x="7192070" y="6125664"/>
            <a:ext cx="31245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altLang="zh-TW" dirty="0">
                <a:solidFill>
                  <a:srgbClr val="0000FF"/>
                </a:solidFill>
              </a:rPr>
              <a:t>[Razvan Pascanu, ICML’13]</a:t>
            </a:r>
            <a:endParaRPr lang="zh-TW" altLang="en-US" dirty="0">
              <a:solidFill>
                <a:srgbClr val="0000FF"/>
              </a:solidFill>
            </a:endParaRPr>
          </a:p>
        </p:txBody>
      </p:sp>
      <p:sp>
        <p:nvSpPr>
          <p:cNvPr id="20" name="文字方塊 19"/>
          <p:cNvSpPr txBox="1"/>
          <p:nvPr/>
        </p:nvSpPr>
        <p:spPr>
          <a:xfrm rot="5400000" flipH="1">
            <a:off x="8614684" y="4067181"/>
            <a:ext cx="1484993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Total Loss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54625102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矩形 82"/>
          <p:cNvSpPr/>
          <p:nvPr/>
        </p:nvSpPr>
        <p:spPr>
          <a:xfrm>
            <a:off x="1941655" y="2476946"/>
            <a:ext cx="4557416" cy="87345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/>
          <p:cNvSpPr/>
          <p:nvPr/>
        </p:nvSpPr>
        <p:spPr>
          <a:xfrm>
            <a:off x="1926200" y="1480894"/>
            <a:ext cx="4572870" cy="87345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Why? </a:t>
            </a:r>
            <a:endParaRPr lang="zh-TW" altLang="en-US" dirty="0"/>
          </a:p>
        </p:txBody>
      </p:sp>
      <p:sp>
        <p:nvSpPr>
          <p:cNvPr id="5" name="橢圓 4"/>
          <p:cNvSpPr/>
          <p:nvPr/>
        </p:nvSpPr>
        <p:spPr>
          <a:xfrm>
            <a:off x="4025930" y="4988981"/>
            <a:ext cx="628650" cy="628650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4190501" y="6139310"/>
            <a:ext cx="390525" cy="40283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7" name="文字方塊 6"/>
          <p:cNvSpPr txBox="1"/>
          <p:nvPr/>
        </p:nvSpPr>
        <p:spPr>
          <a:xfrm>
            <a:off x="4306917" y="5654687"/>
            <a:ext cx="514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baseline="-25000" dirty="0"/>
          </a:p>
        </p:txBody>
      </p:sp>
      <p:sp>
        <p:nvSpPr>
          <p:cNvPr id="9" name="文字方塊 8"/>
          <p:cNvSpPr txBox="1"/>
          <p:nvPr/>
        </p:nvSpPr>
        <p:spPr>
          <a:xfrm>
            <a:off x="4137321" y="3951190"/>
            <a:ext cx="514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y</a:t>
            </a:r>
            <a:r>
              <a:rPr lang="en-US" altLang="zh-TW" sz="2400" baseline="30000" dirty="0"/>
              <a:t>1</a:t>
            </a:r>
            <a:endParaRPr lang="zh-TW" altLang="en-US" sz="2400" baseline="30000" dirty="0"/>
          </a:p>
        </p:txBody>
      </p:sp>
      <p:cxnSp>
        <p:nvCxnSpPr>
          <p:cNvPr id="28" name="直線單箭頭接點 27"/>
          <p:cNvCxnSpPr/>
          <p:nvPr/>
        </p:nvCxnSpPr>
        <p:spPr>
          <a:xfrm rot="16200000">
            <a:off x="4102270" y="5860842"/>
            <a:ext cx="5400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單箭頭接點 28"/>
          <p:cNvCxnSpPr/>
          <p:nvPr/>
        </p:nvCxnSpPr>
        <p:spPr>
          <a:xfrm flipV="1">
            <a:off x="4351245" y="4398620"/>
            <a:ext cx="0" cy="540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橢圓 33"/>
          <p:cNvSpPr/>
          <p:nvPr/>
        </p:nvSpPr>
        <p:spPr>
          <a:xfrm>
            <a:off x="5601258" y="4988981"/>
            <a:ext cx="628650" cy="628650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矩形 34"/>
          <p:cNvSpPr/>
          <p:nvPr/>
        </p:nvSpPr>
        <p:spPr>
          <a:xfrm>
            <a:off x="5765829" y="6139310"/>
            <a:ext cx="390525" cy="402836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36" name="文字方塊 35"/>
          <p:cNvSpPr txBox="1"/>
          <p:nvPr/>
        </p:nvSpPr>
        <p:spPr>
          <a:xfrm>
            <a:off x="5882245" y="5654687"/>
            <a:ext cx="514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baseline="-25000" dirty="0"/>
          </a:p>
        </p:txBody>
      </p:sp>
      <p:sp>
        <p:nvSpPr>
          <p:cNvPr id="37" name="文字方塊 36"/>
          <p:cNvSpPr txBox="1"/>
          <p:nvPr/>
        </p:nvSpPr>
        <p:spPr>
          <a:xfrm>
            <a:off x="4936891" y="5240632"/>
            <a:ext cx="514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w</a:t>
            </a:r>
            <a:endParaRPr lang="zh-TW" altLang="en-US" sz="2400" baseline="-25000" dirty="0"/>
          </a:p>
        </p:txBody>
      </p:sp>
      <p:sp>
        <p:nvSpPr>
          <p:cNvPr id="38" name="文字方塊 37"/>
          <p:cNvSpPr txBox="1"/>
          <p:nvPr/>
        </p:nvSpPr>
        <p:spPr>
          <a:xfrm>
            <a:off x="5712649" y="3951190"/>
            <a:ext cx="514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y</a:t>
            </a:r>
            <a:r>
              <a:rPr lang="en-US" altLang="zh-TW" sz="2400" baseline="30000" dirty="0"/>
              <a:t>2</a:t>
            </a:r>
            <a:endParaRPr lang="zh-TW" altLang="en-US" sz="2400" baseline="30000" dirty="0"/>
          </a:p>
        </p:txBody>
      </p:sp>
      <p:cxnSp>
        <p:nvCxnSpPr>
          <p:cNvPr id="39" name="直線單箭頭接點 38"/>
          <p:cNvCxnSpPr/>
          <p:nvPr/>
        </p:nvCxnSpPr>
        <p:spPr>
          <a:xfrm>
            <a:off x="4754593" y="5320239"/>
            <a:ext cx="82973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單箭頭接點 39"/>
          <p:cNvCxnSpPr/>
          <p:nvPr/>
        </p:nvCxnSpPr>
        <p:spPr>
          <a:xfrm rot="16200000">
            <a:off x="5677598" y="5860842"/>
            <a:ext cx="5400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單箭頭接點 40"/>
          <p:cNvCxnSpPr/>
          <p:nvPr/>
        </p:nvCxnSpPr>
        <p:spPr>
          <a:xfrm flipV="1">
            <a:off x="5926573" y="4398620"/>
            <a:ext cx="0" cy="540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橢圓 42"/>
          <p:cNvSpPr/>
          <p:nvPr/>
        </p:nvSpPr>
        <p:spPr>
          <a:xfrm>
            <a:off x="7142184" y="4971594"/>
            <a:ext cx="628650" cy="628650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4" name="矩形 43"/>
          <p:cNvSpPr/>
          <p:nvPr/>
        </p:nvSpPr>
        <p:spPr>
          <a:xfrm>
            <a:off x="7306755" y="6121923"/>
            <a:ext cx="390525" cy="402836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45" name="文字方塊 44"/>
          <p:cNvSpPr txBox="1"/>
          <p:nvPr/>
        </p:nvSpPr>
        <p:spPr>
          <a:xfrm>
            <a:off x="7423171" y="5637300"/>
            <a:ext cx="514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baseline="-25000" dirty="0"/>
          </a:p>
        </p:txBody>
      </p:sp>
      <p:sp>
        <p:nvSpPr>
          <p:cNvPr id="46" name="文字方塊 45"/>
          <p:cNvSpPr txBox="1"/>
          <p:nvPr/>
        </p:nvSpPr>
        <p:spPr>
          <a:xfrm>
            <a:off x="6477817" y="5223245"/>
            <a:ext cx="514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w</a:t>
            </a:r>
            <a:endParaRPr lang="zh-TW" altLang="en-US" sz="2400" baseline="-25000" dirty="0"/>
          </a:p>
        </p:txBody>
      </p:sp>
      <p:sp>
        <p:nvSpPr>
          <p:cNvPr id="47" name="文字方塊 46"/>
          <p:cNvSpPr txBox="1"/>
          <p:nvPr/>
        </p:nvSpPr>
        <p:spPr>
          <a:xfrm>
            <a:off x="7253575" y="3933803"/>
            <a:ext cx="514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y</a:t>
            </a:r>
            <a:r>
              <a:rPr lang="en-US" altLang="zh-TW" sz="2400" baseline="30000" dirty="0"/>
              <a:t>3</a:t>
            </a:r>
            <a:endParaRPr lang="zh-TW" altLang="en-US" sz="2400" baseline="30000" dirty="0"/>
          </a:p>
        </p:txBody>
      </p:sp>
      <p:cxnSp>
        <p:nvCxnSpPr>
          <p:cNvPr id="48" name="直線單箭頭接點 47"/>
          <p:cNvCxnSpPr/>
          <p:nvPr/>
        </p:nvCxnSpPr>
        <p:spPr>
          <a:xfrm>
            <a:off x="6295519" y="5302852"/>
            <a:ext cx="82973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單箭頭接點 48"/>
          <p:cNvCxnSpPr/>
          <p:nvPr/>
        </p:nvCxnSpPr>
        <p:spPr>
          <a:xfrm rot="16200000">
            <a:off x="7218524" y="5843455"/>
            <a:ext cx="5400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單箭頭接點 49"/>
          <p:cNvCxnSpPr/>
          <p:nvPr/>
        </p:nvCxnSpPr>
        <p:spPr>
          <a:xfrm flipV="1">
            <a:off x="7467499" y="4381233"/>
            <a:ext cx="0" cy="540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橢圓 51"/>
          <p:cNvSpPr/>
          <p:nvPr/>
        </p:nvSpPr>
        <p:spPr>
          <a:xfrm>
            <a:off x="9242446" y="4971594"/>
            <a:ext cx="628650" cy="628650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3" name="矩形 52"/>
          <p:cNvSpPr/>
          <p:nvPr/>
        </p:nvSpPr>
        <p:spPr>
          <a:xfrm>
            <a:off x="9407017" y="6121923"/>
            <a:ext cx="390525" cy="402836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54" name="文字方塊 53"/>
          <p:cNvSpPr txBox="1"/>
          <p:nvPr/>
        </p:nvSpPr>
        <p:spPr>
          <a:xfrm>
            <a:off x="9523433" y="5637300"/>
            <a:ext cx="514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baseline="-25000" dirty="0"/>
          </a:p>
        </p:txBody>
      </p:sp>
      <p:sp>
        <p:nvSpPr>
          <p:cNvPr id="55" name="文字方塊 54"/>
          <p:cNvSpPr txBox="1"/>
          <p:nvPr/>
        </p:nvSpPr>
        <p:spPr>
          <a:xfrm>
            <a:off x="8578079" y="5223245"/>
            <a:ext cx="514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w</a:t>
            </a:r>
            <a:endParaRPr lang="zh-TW" altLang="en-US" sz="2400" baseline="-25000" dirty="0"/>
          </a:p>
        </p:txBody>
      </p:sp>
      <p:sp>
        <p:nvSpPr>
          <p:cNvPr id="56" name="文字方塊 55"/>
          <p:cNvSpPr txBox="1"/>
          <p:nvPr/>
        </p:nvSpPr>
        <p:spPr>
          <a:xfrm>
            <a:off x="9270293" y="3933803"/>
            <a:ext cx="9978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y</a:t>
            </a:r>
            <a:r>
              <a:rPr lang="en-US" altLang="zh-TW" sz="2400" baseline="30000" dirty="0"/>
              <a:t>1000</a:t>
            </a:r>
            <a:endParaRPr lang="zh-TW" altLang="en-US" sz="2400" baseline="30000" dirty="0"/>
          </a:p>
        </p:txBody>
      </p:sp>
      <p:cxnSp>
        <p:nvCxnSpPr>
          <p:cNvPr id="57" name="直線單箭頭接點 56"/>
          <p:cNvCxnSpPr/>
          <p:nvPr/>
        </p:nvCxnSpPr>
        <p:spPr>
          <a:xfrm>
            <a:off x="8395781" y="5302852"/>
            <a:ext cx="82973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單箭頭接點 57"/>
          <p:cNvCxnSpPr/>
          <p:nvPr/>
        </p:nvCxnSpPr>
        <p:spPr>
          <a:xfrm rot="16200000">
            <a:off x="9318786" y="5843455"/>
            <a:ext cx="5400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單箭頭接點 58"/>
          <p:cNvCxnSpPr/>
          <p:nvPr/>
        </p:nvCxnSpPr>
        <p:spPr>
          <a:xfrm flipV="1">
            <a:off x="9567761" y="4381233"/>
            <a:ext cx="0" cy="540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文字方塊 60"/>
          <p:cNvSpPr txBox="1"/>
          <p:nvPr/>
        </p:nvSpPr>
        <p:spPr>
          <a:xfrm>
            <a:off x="7680347" y="4971595"/>
            <a:ext cx="8289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……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文字方塊 67"/>
              <p:cNvSpPr txBox="1"/>
              <p:nvPr/>
            </p:nvSpPr>
            <p:spPr>
              <a:xfrm>
                <a:off x="2127574" y="1473757"/>
                <a:ext cx="87568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8" name="文字方塊 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7574" y="1473757"/>
                <a:ext cx="875688" cy="369332"/>
              </a:xfrm>
              <a:prstGeom prst="rect">
                <a:avLst/>
              </a:prstGeom>
              <a:blipFill>
                <a:blip r:embed="rId3"/>
                <a:stretch>
                  <a:fillRect l="-4167" r="-8333" b="-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文字方塊 68"/>
              <p:cNvSpPr txBox="1"/>
              <p:nvPr/>
            </p:nvSpPr>
            <p:spPr>
              <a:xfrm>
                <a:off x="2129371" y="1950512"/>
                <a:ext cx="127804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=1.01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9" name="文字方塊 6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9371" y="1950512"/>
                <a:ext cx="1278042" cy="369332"/>
              </a:xfrm>
              <a:prstGeom prst="rect">
                <a:avLst/>
              </a:prstGeom>
              <a:blipFill>
                <a:blip r:embed="rId4"/>
                <a:stretch>
                  <a:fillRect l="-2381" r="-5714" b="-49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向右箭號 9"/>
          <p:cNvSpPr/>
          <p:nvPr/>
        </p:nvSpPr>
        <p:spPr>
          <a:xfrm>
            <a:off x="3634083" y="1567547"/>
            <a:ext cx="526242" cy="2200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0" name="向右箭號 69"/>
          <p:cNvSpPr/>
          <p:nvPr/>
        </p:nvSpPr>
        <p:spPr>
          <a:xfrm>
            <a:off x="3639342" y="2055676"/>
            <a:ext cx="526242" cy="2200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文字方塊 70"/>
              <p:cNvSpPr txBox="1"/>
              <p:nvPr/>
            </p:nvSpPr>
            <p:spPr>
              <a:xfrm>
                <a:off x="4482836" y="1469277"/>
                <a:ext cx="135107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1000</m:t>
                          </m:r>
                        </m:sup>
                      </m:sSup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71" name="文字方塊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2836" y="1469277"/>
                <a:ext cx="1351075" cy="369332"/>
              </a:xfrm>
              <a:prstGeom prst="rect">
                <a:avLst/>
              </a:prstGeom>
              <a:blipFill>
                <a:blip r:embed="rId5"/>
                <a:stretch>
                  <a:fillRect l="-4955" r="-4955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直線接點 11"/>
          <p:cNvCxnSpPr/>
          <p:nvPr/>
        </p:nvCxnSpPr>
        <p:spPr>
          <a:xfrm flipH="1">
            <a:off x="4146531" y="5108408"/>
            <a:ext cx="391313" cy="39131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線接點 71"/>
          <p:cNvCxnSpPr/>
          <p:nvPr/>
        </p:nvCxnSpPr>
        <p:spPr>
          <a:xfrm flipH="1">
            <a:off x="5744135" y="5118123"/>
            <a:ext cx="391313" cy="39131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線接點 72"/>
          <p:cNvCxnSpPr/>
          <p:nvPr/>
        </p:nvCxnSpPr>
        <p:spPr>
          <a:xfrm flipH="1">
            <a:off x="7260086" y="5072084"/>
            <a:ext cx="391313" cy="39131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線接點 73"/>
          <p:cNvCxnSpPr/>
          <p:nvPr/>
        </p:nvCxnSpPr>
        <p:spPr>
          <a:xfrm flipH="1">
            <a:off x="9393130" y="5080811"/>
            <a:ext cx="391313" cy="39131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文字方塊 74"/>
              <p:cNvSpPr txBox="1"/>
              <p:nvPr/>
            </p:nvSpPr>
            <p:spPr>
              <a:xfrm>
                <a:off x="4471528" y="1930488"/>
                <a:ext cx="202754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1000</m:t>
                          </m:r>
                        </m:sup>
                      </m:sSup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altLang="zh-TW" sz="24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20000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75" name="文字方塊 7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1528" y="1930488"/>
                <a:ext cx="2027543" cy="369332"/>
              </a:xfrm>
              <a:prstGeom prst="rect">
                <a:avLst/>
              </a:prstGeom>
              <a:blipFill>
                <a:blip r:embed="rId6"/>
                <a:stretch>
                  <a:fillRect l="-3313" t="-1667" r="-3313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文字方塊 75"/>
              <p:cNvSpPr txBox="1"/>
              <p:nvPr/>
            </p:nvSpPr>
            <p:spPr>
              <a:xfrm>
                <a:off x="2144827" y="2482112"/>
                <a:ext cx="127804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=0.99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76" name="文字方塊 7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4827" y="2482112"/>
                <a:ext cx="1278042" cy="369332"/>
              </a:xfrm>
              <a:prstGeom prst="rect">
                <a:avLst/>
              </a:prstGeom>
              <a:blipFill>
                <a:blip r:embed="rId7"/>
                <a:stretch>
                  <a:fillRect l="-2871" r="-5742" b="-65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文字方塊 76"/>
              <p:cNvSpPr txBox="1"/>
              <p:nvPr/>
            </p:nvSpPr>
            <p:spPr>
              <a:xfrm>
                <a:off x="2163877" y="2977917"/>
                <a:ext cx="127804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=0.01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77" name="文字方塊 7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3877" y="2977917"/>
                <a:ext cx="1278042" cy="369332"/>
              </a:xfrm>
              <a:prstGeom prst="rect">
                <a:avLst/>
              </a:prstGeom>
              <a:blipFill>
                <a:blip r:embed="rId8"/>
                <a:stretch>
                  <a:fillRect l="-2857" r="-5238" b="-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8" name="向右箭號 77"/>
          <p:cNvSpPr/>
          <p:nvPr/>
        </p:nvSpPr>
        <p:spPr>
          <a:xfrm>
            <a:off x="3668589" y="2575902"/>
            <a:ext cx="526242" cy="2200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9" name="向右箭號 78"/>
          <p:cNvSpPr/>
          <p:nvPr/>
        </p:nvSpPr>
        <p:spPr>
          <a:xfrm>
            <a:off x="3673848" y="3083081"/>
            <a:ext cx="526242" cy="2200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文字方塊 79"/>
              <p:cNvSpPr txBox="1"/>
              <p:nvPr/>
            </p:nvSpPr>
            <p:spPr>
              <a:xfrm>
                <a:off x="4472022" y="2458107"/>
                <a:ext cx="13478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1000</m:t>
                          </m:r>
                        </m:sup>
                      </m:sSup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≈0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80" name="文字方塊 7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2022" y="2458107"/>
                <a:ext cx="1347869" cy="369332"/>
              </a:xfrm>
              <a:prstGeom prst="rect">
                <a:avLst/>
              </a:prstGeom>
              <a:blipFill>
                <a:blip r:embed="rId9"/>
                <a:stretch>
                  <a:fillRect l="-4977" r="-4977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文字方塊 80"/>
              <p:cNvSpPr txBox="1"/>
              <p:nvPr/>
            </p:nvSpPr>
            <p:spPr>
              <a:xfrm>
                <a:off x="4471528" y="2992399"/>
                <a:ext cx="13478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1000</m:t>
                          </m:r>
                        </m:sup>
                      </m:sSup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≈0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81" name="文字方塊 8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1528" y="2992399"/>
                <a:ext cx="1347869" cy="369332"/>
              </a:xfrm>
              <a:prstGeom prst="rect">
                <a:avLst/>
              </a:prstGeom>
              <a:blipFill>
                <a:blip r:embed="rId10"/>
                <a:stretch>
                  <a:fillRect l="-4977" r="-4977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文字方塊 59"/>
          <p:cNvSpPr txBox="1"/>
          <p:nvPr/>
        </p:nvSpPr>
        <p:spPr>
          <a:xfrm>
            <a:off x="4270585" y="4517804"/>
            <a:ext cx="514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baseline="-25000" dirty="0"/>
          </a:p>
        </p:txBody>
      </p:sp>
      <p:sp>
        <p:nvSpPr>
          <p:cNvPr id="63" name="文字方塊 62"/>
          <p:cNvSpPr txBox="1"/>
          <p:nvPr/>
        </p:nvSpPr>
        <p:spPr>
          <a:xfrm>
            <a:off x="5845913" y="4517804"/>
            <a:ext cx="514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baseline="-25000" dirty="0"/>
          </a:p>
        </p:txBody>
      </p:sp>
      <p:sp>
        <p:nvSpPr>
          <p:cNvPr id="64" name="文字方塊 63"/>
          <p:cNvSpPr txBox="1"/>
          <p:nvPr/>
        </p:nvSpPr>
        <p:spPr>
          <a:xfrm>
            <a:off x="7386839" y="4500417"/>
            <a:ext cx="514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baseline="-25000" dirty="0"/>
          </a:p>
        </p:txBody>
      </p:sp>
      <p:sp>
        <p:nvSpPr>
          <p:cNvPr id="82" name="文字方塊 81"/>
          <p:cNvSpPr txBox="1"/>
          <p:nvPr/>
        </p:nvSpPr>
        <p:spPr>
          <a:xfrm>
            <a:off x="9487101" y="4500417"/>
            <a:ext cx="514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baseline="-25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/>
              <p:cNvSpPr txBox="1"/>
              <p:nvPr/>
            </p:nvSpPr>
            <p:spPr>
              <a:xfrm>
                <a:off x="6656707" y="1481061"/>
                <a:ext cx="1428171" cy="830997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/>
                  <a:t>Large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type m:val="lin"/>
                          <m:ctrlPr>
                            <a:rPr lang="zh-TW" alt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5" name="文字方塊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6707" y="1481061"/>
                <a:ext cx="1428171" cy="830997"/>
              </a:xfrm>
              <a:prstGeom prst="rect">
                <a:avLst/>
              </a:prstGeom>
              <a:blipFill>
                <a:blip r:embed="rId11"/>
                <a:stretch>
                  <a:fillRect t="-25547" r="-20426" b="-1051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4" name="文字方塊 83"/>
          <p:cNvSpPr txBox="1"/>
          <p:nvPr/>
        </p:nvSpPr>
        <p:spPr>
          <a:xfrm>
            <a:off x="8511755" y="1482209"/>
            <a:ext cx="1904768" cy="830997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Small Learning rate?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文字方塊 84"/>
              <p:cNvSpPr txBox="1"/>
              <p:nvPr/>
            </p:nvSpPr>
            <p:spPr>
              <a:xfrm>
                <a:off x="6609001" y="2519326"/>
                <a:ext cx="1428171" cy="830997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/>
                  <a:t>small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zh-TW" alt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𝑤</m:t>
                        </m:r>
                      </m:den>
                    </m:f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85" name="文字方塊 8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9001" y="2519326"/>
                <a:ext cx="1428171" cy="830997"/>
              </a:xfrm>
              <a:prstGeom prst="rect">
                <a:avLst/>
              </a:prstGeom>
              <a:blipFill>
                <a:blip r:embed="rId12"/>
                <a:stretch>
                  <a:fillRect t="-25362" r="-20851" b="-10362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文字方塊 85"/>
          <p:cNvSpPr txBox="1"/>
          <p:nvPr/>
        </p:nvSpPr>
        <p:spPr>
          <a:xfrm>
            <a:off x="8511755" y="2553490"/>
            <a:ext cx="1904768" cy="830997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Large Learning rate?</a:t>
            </a:r>
            <a:endParaRPr lang="zh-TW" altLang="en-US" sz="2400" dirty="0"/>
          </a:p>
        </p:txBody>
      </p:sp>
      <p:sp>
        <p:nvSpPr>
          <p:cNvPr id="16" name="向右箭號 15"/>
          <p:cNvSpPr/>
          <p:nvPr/>
        </p:nvSpPr>
        <p:spPr>
          <a:xfrm>
            <a:off x="8084877" y="1722492"/>
            <a:ext cx="477630" cy="39963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7" name="向右箭號 86"/>
          <p:cNvSpPr/>
          <p:nvPr/>
        </p:nvSpPr>
        <p:spPr>
          <a:xfrm>
            <a:off x="8038755" y="2769402"/>
            <a:ext cx="477630" cy="39963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矩形 2"/>
          <p:cNvSpPr/>
          <p:nvPr/>
        </p:nvSpPr>
        <p:spPr>
          <a:xfrm>
            <a:off x="1909575" y="4182021"/>
            <a:ext cx="203902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b="1" i="1" u="sng" dirty="0"/>
              <a:t>Toy Example</a:t>
            </a:r>
            <a:endParaRPr lang="zh-TW" altLang="en-US" sz="2800" b="1" i="1" u="sng" dirty="0"/>
          </a:p>
        </p:txBody>
      </p:sp>
      <p:sp>
        <p:nvSpPr>
          <p:cNvPr id="65" name="文字方塊 64"/>
          <p:cNvSpPr txBox="1"/>
          <p:nvPr/>
        </p:nvSpPr>
        <p:spPr>
          <a:xfrm>
            <a:off x="9281673" y="3498949"/>
            <a:ext cx="9978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=w</a:t>
            </a:r>
            <a:r>
              <a:rPr lang="en-US" altLang="zh-TW" sz="2400" baseline="30000" dirty="0">
                <a:solidFill>
                  <a:srgbClr val="0000FF"/>
                </a:solidFill>
              </a:rPr>
              <a:t>999</a:t>
            </a:r>
            <a:endParaRPr lang="zh-TW" altLang="en-US" sz="2400" baseline="300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1288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" grpId="0" animBg="1"/>
      <p:bldP spid="14" grpId="0" animBg="1"/>
      <p:bldP spid="68" grpId="0"/>
      <p:bldP spid="69" grpId="0"/>
      <p:bldP spid="10" grpId="0" animBg="1"/>
      <p:bldP spid="70" grpId="0" animBg="1"/>
      <p:bldP spid="71" grpId="0"/>
      <p:bldP spid="75" grpId="0"/>
      <p:bldP spid="76" grpId="0"/>
      <p:bldP spid="77" grpId="0"/>
      <p:bldP spid="78" grpId="0" animBg="1"/>
      <p:bldP spid="79" grpId="0" animBg="1"/>
      <p:bldP spid="80" grpId="0"/>
      <p:bldP spid="81" grpId="0"/>
      <p:bldP spid="15" grpId="0" animBg="1"/>
      <p:bldP spid="84" grpId="0" animBg="1"/>
      <p:bldP spid="85" grpId="0" animBg="1"/>
      <p:bldP spid="86" grpId="0" animBg="1"/>
      <p:bldP spid="16" grpId="0" animBg="1"/>
      <p:bldP spid="87" grpId="0" animBg="1"/>
      <p:bldP spid="6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一、神经元模型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1347734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RNN –</a:t>
            </a:r>
            <a:r>
              <a:rPr lang="zh-CN" altLang="en-US" dirty="0"/>
              <a:t> </a:t>
            </a:r>
            <a:r>
              <a:rPr lang="en-US" altLang="zh-CN" dirty="0"/>
              <a:t>LSTM</a:t>
            </a:r>
            <a:r>
              <a:rPr lang="zh-CN" altLang="en-US" dirty="0"/>
              <a:t> 和 </a:t>
            </a:r>
            <a:r>
              <a:rPr lang="en-US" altLang="zh-CN" dirty="0"/>
              <a:t>GRU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1707286" y="990600"/>
            <a:ext cx="850351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>
                <a:solidFill>
                  <a:srgbClr val="333333"/>
                </a:solidFill>
                <a:latin typeface="Helvetica" charset="0"/>
              </a:rPr>
              <a:t>RNNs</a:t>
            </a:r>
            <a:r>
              <a:rPr lang="zh-CN" altLang="en-US" sz="2400">
                <a:solidFill>
                  <a:srgbClr val="333333"/>
                </a:solidFill>
                <a:latin typeface="Helvetica" charset="0"/>
              </a:rPr>
              <a:t>：将向量 </a:t>
            </a:r>
            <a:r>
              <a:rPr lang="en-US" altLang="zh-CN" sz="2400">
                <a:solidFill>
                  <a:srgbClr val="333333"/>
                </a:solidFill>
                <a:latin typeface="Helvetica" charset="0"/>
              </a:rPr>
              <a:t>x</a:t>
            </a:r>
            <a:r>
              <a:rPr lang="zh-CN" altLang="en-US" sz="2400">
                <a:solidFill>
                  <a:srgbClr val="333333"/>
                </a:solidFill>
                <a:latin typeface="Helvetica" charset="0"/>
              </a:rPr>
              <a:t> 作为输入，然后输出结果向量 </a:t>
            </a:r>
            <a:r>
              <a:rPr lang="en-US" altLang="zh-CN" sz="2400">
                <a:solidFill>
                  <a:srgbClr val="333333"/>
                </a:solidFill>
                <a:latin typeface="Helvetica" charset="0"/>
              </a:rPr>
              <a:t>y</a:t>
            </a:r>
            <a:r>
              <a:rPr lang="zh-CN" altLang="en-US" sz="2400">
                <a:solidFill>
                  <a:srgbClr val="333333"/>
                </a:solidFill>
                <a:latin typeface="Helvetica" charset="0"/>
              </a:rPr>
              <a:t> </a:t>
            </a:r>
            <a:r>
              <a:rPr lang="en-US" altLang="zh-CN" sz="2400">
                <a:solidFill>
                  <a:srgbClr val="333333"/>
                </a:solidFill>
                <a:latin typeface="Helvetica" charset="0"/>
              </a:rPr>
              <a:t>.</a:t>
            </a:r>
          </a:p>
          <a:p>
            <a:r>
              <a:rPr lang="zh-CN" altLang="en-US" sz="2400">
                <a:solidFill>
                  <a:srgbClr val="C00000"/>
                </a:solidFill>
                <a:latin typeface="Helvetica" charset="0"/>
              </a:rPr>
              <a:t>关键</a:t>
            </a:r>
            <a:r>
              <a:rPr lang="zh-CN" altLang="en-US" sz="2400">
                <a:solidFill>
                  <a:srgbClr val="333333"/>
                </a:solidFill>
                <a:latin typeface="Helvetica" charset="0"/>
              </a:rPr>
              <a:t>：这个输出向量的内容不仅受到前一次输入数据的影响，而且还会受整个（部分）历史输入数据的影响。</a:t>
            </a:r>
            <a:endParaRPr lang="en-US" altLang="zh-CN" sz="2400">
              <a:solidFill>
                <a:srgbClr val="333333"/>
              </a:solidFill>
              <a:latin typeface="Helvetica" charset="0"/>
            </a:endParaRPr>
          </a:p>
          <a:p>
            <a:r>
              <a:rPr lang="zh-CN" altLang="en-US" sz="2400">
                <a:solidFill>
                  <a:srgbClr val="FF0000"/>
                </a:solidFill>
                <a:latin typeface="Helvetica" charset="0"/>
              </a:rPr>
              <a:t>问题</a:t>
            </a:r>
            <a:r>
              <a:rPr lang="zh-CN" altLang="en-US" sz="2400">
                <a:solidFill>
                  <a:srgbClr val="333333"/>
                </a:solidFill>
                <a:latin typeface="Helvetica" charset="0"/>
              </a:rPr>
              <a:t> </a:t>
            </a:r>
            <a:r>
              <a:rPr lang="en-US" altLang="zh-CN" sz="2400">
                <a:solidFill>
                  <a:srgbClr val="333333"/>
                </a:solidFill>
                <a:latin typeface="Helvetica" charset="0"/>
              </a:rPr>
              <a:t>:</a:t>
            </a:r>
            <a:r>
              <a:rPr lang="zh-CN" altLang="en-US" sz="2400">
                <a:solidFill>
                  <a:srgbClr val="333333"/>
                </a:solidFill>
                <a:latin typeface="Helvetica" charset="0"/>
              </a:rPr>
              <a:t> </a:t>
            </a:r>
            <a:r>
              <a:rPr lang="zh-CN" altLang="en-US" sz="2400"/>
              <a:t>长期依赖问题。</a:t>
            </a:r>
            <a:r>
              <a:rPr lang="en-US" altLang="zh-CN" sz="2400">
                <a:solidFill>
                  <a:srgbClr val="333333"/>
                </a:solidFill>
                <a:latin typeface="Helvetica" charset="0"/>
              </a:rPr>
              <a:t>vanish</a:t>
            </a:r>
            <a:r>
              <a:rPr lang="zh-CN" altLang="en-US" sz="2400">
                <a:solidFill>
                  <a:srgbClr val="333333"/>
                </a:solidFill>
                <a:latin typeface="Helvetica" charset="0"/>
              </a:rPr>
              <a:t> </a:t>
            </a:r>
            <a:r>
              <a:rPr lang="en-US" altLang="zh-CN" sz="2400">
                <a:solidFill>
                  <a:srgbClr val="333333"/>
                </a:solidFill>
                <a:latin typeface="Helvetica" charset="0"/>
              </a:rPr>
              <a:t>gradient</a:t>
            </a:r>
            <a:r>
              <a:rPr lang="zh-CN" altLang="en-US" sz="2400">
                <a:solidFill>
                  <a:srgbClr val="333333"/>
                </a:solidFill>
                <a:latin typeface="Helvetica" charset="0"/>
              </a:rPr>
              <a:t> </a:t>
            </a:r>
            <a:r>
              <a:rPr lang="en-US" altLang="zh-CN" sz="2400">
                <a:solidFill>
                  <a:srgbClr val="333333"/>
                </a:solidFill>
                <a:latin typeface="Helvetica" charset="0"/>
              </a:rPr>
              <a:t>problem</a:t>
            </a:r>
            <a:r>
              <a:rPr lang="zh-CN" altLang="en-US" sz="2400">
                <a:solidFill>
                  <a:srgbClr val="333333"/>
                </a:solidFill>
                <a:latin typeface="Helvetica" charset="0"/>
              </a:rPr>
              <a:t> 。 </a:t>
            </a:r>
            <a:endParaRPr lang="en-US" altLang="zh-CN" sz="2400">
              <a:solidFill>
                <a:srgbClr val="333333"/>
              </a:solidFill>
              <a:latin typeface="Helvetica" charset="0"/>
            </a:endParaRPr>
          </a:p>
          <a:p>
            <a:endParaRPr lang="zh-CN" altLang="en-US" sz="24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0967" y="2590801"/>
            <a:ext cx="6750065" cy="3764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09021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流程圖: 磁碟 24"/>
          <p:cNvSpPr/>
          <p:nvPr/>
        </p:nvSpPr>
        <p:spPr>
          <a:xfrm>
            <a:off x="4422408" y="3286343"/>
            <a:ext cx="1725840" cy="1156313"/>
          </a:xfrm>
          <a:prstGeom prst="flowChartMagneticDisk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Memory</a:t>
            </a:r>
          </a:p>
          <a:p>
            <a:pPr algn="ctr"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Cell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 Long Short-term Memory (LSTM)</a:t>
            </a:r>
            <a:endParaRPr lang="zh-TW" altLang="en-US" dirty="0"/>
          </a:p>
        </p:txBody>
      </p:sp>
      <p:sp>
        <p:nvSpPr>
          <p:cNvPr id="6" name="矩形 5"/>
          <p:cNvSpPr/>
          <p:nvPr/>
        </p:nvSpPr>
        <p:spPr>
          <a:xfrm>
            <a:off x="3964662" y="5153705"/>
            <a:ext cx="2656936" cy="56934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Input Gate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964662" y="2202073"/>
            <a:ext cx="2656936" cy="56934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Output Gate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1601163" y="5022877"/>
            <a:ext cx="20875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Signal control the input gate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1601163" y="2071245"/>
            <a:ext cx="22552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Signal control the output gate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6785629" y="3457829"/>
            <a:ext cx="1323953" cy="83989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Forget Gate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8579246" y="3462278"/>
            <a:ext cx="20875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Signal control the forget gate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13" name="直線單箭頭接點 12"/>
          <p:cNvCxnSpPr/>
          <p:nvPr/>
        </p:nvCxnSpPr>
        <p:spPr>
          <a:xfrm>
            <a:off x="3453923" y="2486742"/>
            <a:ext cx="469664" cy="0"/>
          </a:xfrm>
          <a:prstGeom prst="straightConnector1">
            <a:avLst/>
          </a:prstGeom>
          <a:ln w="571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/>
          <p:cNvCxnSpPr/>
          <p:nvPr/>
        </p:nvCxnSpPr>
        <p:spPr>
          <a:xfrm>
            <a:off x="3453923" y="5438374"/>
            <a:ext cx="469664" cy="0"/>
          </a:xfrm>
          <a:prstGeom prst="straightConnector1">
            <a:avLst/>
          </a:prstGeom>
          <a:ln w="571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/>
          <p:cNvCxnSpPr/>
          <p:nvPr/>
        </p:nvCxnSpPr>
        <p:spPr>
          <a:xfrm flipV="1">
            <a:off x="5297566" y="5665610"/>
            <a:ext cx="0" cy="614600"/>
          </a:xfrm>
          <a:prstGeom prst="straightConnector1">
            <a:avLst/>
          </a:prstGeom>
          <a:ln w="571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/>
          <p:cNvCxnSpPr/>
          <p:nvPr/>
        </p:nvCxnSpPr>
        <p:spPr>
          <a:xfrm flipV="1">
            <a:off x="5309618" y="4442656"/>
            <a:ext cx="0" cy="71674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19"/>
          <p:cNvCxnSpPr/>
          <p:nvPr/>
        </p:nvCxnSpPr>
        <p:spPr>
          <a:xfrm flipV="1">
            <a:off x="5285328" y="1693204"/>
            <a:ext cx="0" cy="50886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手繪多邊形 28"/>
          <p:cNvSpPr/>
          <p:nvPr/>
        </p:nvSpPr>
        <p:spPr>
          <a:xfrm>
            <a:off x="5440573" y="2985789"/>
            <a:ext cx="1927823" cy="447525"/>
          </a:xfrm>
          <a:custGeom>
            <a:avLst/>
            <a:gdLst>
              <a:gd name="connsiteX0" fmla="*/ 0 w 2035834"/>
              <a:gd name="connsiteY0" fmla="*/ 603849 h 603849"/>
              <a:gd name="connsiteX1" fmla="*/ 1017917 w 2035834"/>
              <a:gd name="connsiteY1" fmla="*/ 0 h 603849"/>
              <a:gd name="connsiteX2" fmla="*/ 2035834 w 2035834"/>
              <a:gd name="connsiteY2" fmla="*/ 603849 h 603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35834" h="603849">
                <a:moveTo>
                  <a:pt x="0" y="603849"/>
                </a:moveTo>
                <a:cubicBezTo>
                  <a:pt x="339305" y="301924"/>
                  <a:pt x="678611" y="0"/>
                  <a:pt x="1017917" y="0"/>
                </a:cubicBezTo>
                <a:cubicBezTo>
                  <a:pt x="1357223" y="0"/>
                  <a:pt x="1696528" y="301924"/>
                  <a:pt x="2035834" y="603849"/>
                </a:cubicBezTo>
              </a:path>
            </a:pathLst>
          </a:custGeom>
          <a:noFill/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zh-TW" alt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1" name="手繪多邊形 30"/>
          <p:cNvSpPr/>
          <p:nvPr/>
        </p:nvSpPr>
        <p:spPr>
          <a:xfrm rot="21317573" flipH="1" flipV="1">
            <a:off x="5457706" y="4357868"/>
            <a:ext cx="1915945" cy="496296"/>
          </a:xfrm>
          <a:custGeom>
            <a:avLst/>
            <a:gdLst>
              <a:gd name="connsiteX0" fmla="*/ 0 w 2035834"/>
              <a:gd name="connsiteY0" fmla="*/ 603849 h 603849"/>
              <a:gd name="connsiteX1" fmla="*/ 1017917 w 2035834"/>
              <a:gd name="connsiteY1" fmla="*/ 0 h 603849"/>
              <a:gd name="connsiteX2" fmla="*/ 2035834 w 2035834"/>
              <a:gd name="connsiteY2" fmla="*/ 603849 h 603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35834" h="603849">
                <a:moveTo>
                  <a:pt x="0" y="603849"/>
                </a:moveTo>
                <a:cubicBezTo>
                  <a:pt x="339305" y="301924"/>
                  <a:pt x="678611" y="0"/>
                  <a:pt x="1017917" y="0"/>
                </a:cubicBezTo>
                <a:cubicBezTo>
                  <a:pt x="1357223" y="0"/>
                  <a:pt x="1696528" y="301924"/>
                  <a:pt x="2035834" y="603849"/>
                </a:cubicBezTo>
              </a:path>
            </a:pathLst>
          </a:custGeom>
          <a:noFill/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zh-TW" alt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0" name="文字方塊 29"/>
          <p:cNvSpPr txBox="1"/>
          <p:nvPr/>
        </p:nvSpPr>
        <p:spPr>
          <a:xfrm>
            <a:off x="3511340" y="6326522"/>
            <a:ext cx="3619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en-US" altLang="zh-TW" sz="2400" dirty="0">
                <a:solidFill>
                  <a:srgbClr val="0000FF"/>
                </a:solidFill>
                <a:latin typeface="Calibri" panose="020F0502020204030204"/>
              </a:rPr>
              <a:t>Other part of the network</a:t>
            </a:r>
            <a:endParaRPr lang="zh-TW" altLang="en-US" sz="2400" dirty="0">
              <a:solidFill>
                <a:srgbClr val="0000FF"/>
              </a:solidFill>
              <a:latin typeface="Calibri" panose="020F0502020204030204"/>
            </a:endParaRPr>
          </a:p>
        </p:txBody>
      </p:sp>
      <p:sp>
        <p:nvSpPr>
          <p:cNvPr id="34" name="文字方塊 33"/>
          <p:cNvSpPr txBox="1"/>
          <p:nvPr/>
        </p:nvSpPr>
        <p:spPr>
          <a:xfrm>
            <a:off x="3453923" y="1317689"/>
            <a:ext cx="3619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en-US" altLang="zh-TW" sz="2400" dirty="0">
                <a:solidFill>
                  <a:srgbClr val="0000FF"/>
                </a:solidFill>
                <a:latin typeface="Calibri" panose="020F0502020204030204"/>
              </a:rPr>
              <a:t>Other part of the network</a:t>
            </a:r>
            <a:endParaRPr lang="zh-TW" altLang="en-US" sz="2400" dirty="0">
              <a:solidFill>
                <a:srgbClr val="0000FF"/>
              </a:solidFill>
              <a:latin typeface="Calibri" panose="020F0502020204030204"/>
            </a:endParaRPr>
          </a:p>
        </p:txBody>
      </p:sp>
      <p:cxnSp>
        <p:nvCxnSpPr>
          <p:cNvPr id="36" name="直線單箭頭接點 35"/>
          <p:cNvCxnSpPr/>
          <p:nvPr/>
        </p:nvCxnSpPr>
        <p:spPr>
          <a:xfrm flipV="1">
            <a:off x="5279996" y="2741088"/>
            <a:ext cx="0" cy="71674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字方塊 36"/>
          <p:cNvSpPr txBox="1"/>
          <p:nvPr/>
        </p:nvSpPr>
        <p:spPr>
          <a:xfrm>
            <a:off x="1545915" y="2902241"/>
            <a:ext cx="19461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en-US" altLang="zh-TW" sz="2400" dirty="0">
                <a:solidFill>
                  <a:srgbClr val="0000FF"/>
                </a:solidFill>
                <a:latin typeface="Calibri" panose="020F0502020204030204"/>
              </a:rPr>
              <a:t>(Other part of the network)</a:t>
            </a:r>
            <a:endParaRPr lang="zh-TW" altLang="en-US" sz="2400" dirty="0">
              <a:solidFill>
                <a:srgbClr val="0000FF"/>
              </a:solidFill>
              <a:latin typeface="Calibri" panose="020F0502020204030204"/>
            </a:endParaRPr>
          </a:p>
        </p:txBody>
      </p:sp>
      <p:sp>
        <p:nvSpPr>
          <p:cNvPr id="38" name="文字方塊 37"/>
          <p:cNvSpPr txBox="1"/>
          <p:nvPr/>
        </p:nvSpPr>
        <p:spPr>
          <a:xfrm>
            <a:off x="1545915" y="5726515"/>
            <a:ext cx="19461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en-US" altLang="zh-TW" sz="2400" dirty="0">
                <a:solidFill>
                  <a:srgbClr val="0000FF"/>
                </a:solidFill>
                <a:latin typeface="Calibri" panose="020F0502020204030204"/>
              </a:rPr>
              <a:t>(Other part of the network)</a:t>
            </a:r>
            <a:endParaRPr lang="zh-TW" altLang="en-US" sz="2400" dirty="0">
              <a:solidFill>
                <a:srgbClr val="0000FF"/>
              </a:solidFill>
              <a:latin typeface="Calibri" panose="020F0502020204030204"/>
            </a:endParaRPr>
          </a:p>
        </p:txBody>
      </p:sp>
      <p:sp>
        <p:nvSpPr>
          <p:cNvPr id="39" name="文字方塊 38"/>
          <p:cNvSpPr txBox="1"/>
          <p:nvPr/>
        </p:nvSpPr>
        <p:spPr>
          <a:xfrm>
            <a:off x="8529018" y="4249030"/>
            <a:ext cx="19461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en-US" altLang="zh-TW" sz="2400" dirty="0">
                <a:solidFill>
                  <a:srgbClr val="0000FF"/>
                </a:solidFill>
                <a:latin typeface="Calibri" panose="020F0502020204030204"/>
              </a:rPr>
              <a:t>(Other part of the network)</a:t>
            </a:r>
            <a:endParaRPr lang="zh-TW" altLang="en-US" sz="2400" dirty="0">
              <a:solidFill>
                <a:srgbClr val="0000FF"/>
              </a:solidFill>
              <a:latin typeface="Calibri" panose="020F0502020204030204"/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3961687" y="2162730"/>
            <a:ext cx="4156798" cy="361623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zh-TW" alt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6" name="文字方塊 55"/>
          <p:cNvSpPr txBox="1"/>
          <p:nvPr/>
        </p:nvSpPr>
        <p:spPr>
          <a:xfrm>
            <a:off x="6894530" y="5142390"/>
            <a:ext cx="11522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en-US" altLang="zh-TW" sz="2800" b="1" i="1" u="sng" dirty="0">
                <a:solidFill>
                  <a:srgbClr val="FF0000"/>
                </a:solidFill>
                <a:latin typeface="Calibri" panose="020F0502020204030204"/>
              </a:rPr>
              <a:t>LSTM</a:t>
            </a:r>
            <a:endParaRPr lang="zh-TW" altLang="en-US" sz="2800" b="1" i="1" u="sng" dirty="0">
              <a:solidFill>
                <a:srgbClr val="FF0000"/>
              </a:solidFill>
              <a:latin typeface="Calibri" panose="020F0502020204030204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7437787" y="1560457"/>
            <a:ext cx="2893544" cy="148212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altLang="zh-TW" sz="2800" dirty="0">
                <a:solidFill>
                  <a:prstClr val="white"/>
                </a:solidFill>
                <a:latin typeface="Calibri" panose="020F0502020204030204"/>
              </a:rPr>
              <a:t>Special Neuron:</a:t>
            </a:r>
          </a:p>
          <a:p>
            <a:pPr algn="ctr" defTabSz="457200"/>
            <a:r>
              <a:rPr lang="en-US" altLang="zh-TW" sz="2800" dirty="0">
                <a:solidFill>
                  <a:prstClr val="white"/>
                </a:solidFill>
                <a:latin typeface="Calibri" panose="020F0502020204030204"/>
              </a:rPr>
              <a:t>4 inputs, </a:t>
            </a:r>
          </a:p>
          <a:p>
            <a:pPr algn="ctr" defTabSz="457200"/>
            <a:r>
              <a:rPr lang="en-US" altLang="zh-TW" sz="2800" dirty="0">
                <a:solidFill>
                  <a:prstClr val="white"/>
                </a:solidFill>
                <a:latin typeface="Calibri" panose="020F0502020204030204"/>
              </a:rPr>
              <a:t>1 output</a:t>
            </a:r>
            <a:endParaRPr lang="zh-TW" altLang="en-US" sz="2800" dirty="0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27" name="直線單箭頭接點 26"/>
          <p:cNvCxnSpPr/>
          <p:nvPr/>
        </p:nvCxnSpPr>
        <p:spPr>
          <a:xfrm flipH="1">
            <a:off x="8078404" y="3877392"/>
            <a:ext cx="469664" cy="0"/>
          </a:xfrm>
          <a:prstGeom prst="straightConnector1">
            <a:avLst/>
          </a:prstGeom>
          <a:ln w="571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8731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  <p:set>
                                      <p:cBhvr>
                                        <p:cTn id="7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  <p:set>
                                      <p:cBhvr>
                                        <p:cTn id="7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  <p:set>
                                      <p:cBhvr>
                                        <p:cTn id="7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  <p:set>
                                      <p:cBhvr>
                                        <p:cTn id="8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8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7" grpId="0"/>
      <p:bldP spid="10" grpId="0"/>
      <p:bldP spid="11" grpId="0" animBg="1"/>
      <p:bldP spid="12" grpId="0"/>
      <p:bldP spid="29" grpId="0" animBg="1"/>
      <p:bldP spid="31" grpId="0" animBg="1"/>
      <p:bldP spid="30" grpId="0"/>
      <p:bldP spid="34" grpId="0"/>
      <p:bldP spid="37" grpId="0"/>
      <p:bldP spid="38" grpId="0"/>
      <p:bldP spid="39" grpId="0"/>
      <p:bldP spid="51" grpId="0" animBg="1"/>
      <p:bldP spid="56" grpId="0"/>
      <p:bldP spid="57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641" y="412978"/>
            <a:ext cx="4817110" cy="63250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/>
              <p:cNvSpPr txBox="1"/>
              <p:nvPr/>
            </p:nvSpPr>
            <p:spPr>
              <a:xfrm>
                <a:off x="4768111" y="6368720"/>
                <a:ext cx="22326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4572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zh-TW" altLang="en-US" sz="240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12" name="文字方塊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8111" y="6368720"/>
                <a:ext cx="223266" cy="369332"/>
              </a:xfrm>
              <a:prstGeom prst="rect">
                <a:avLst/>
              </a:prstGeom>
              <a:blipFill>
                <a:blip r:embed="rId4"/>
                <a:stretch>
                  <a:fillRect l="-16216" r="-162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/>
              <p:cNvSpPr txBox="1"/>
              <p:nvPr/>
            </p:nvSpPr>
            <p:spPr>
              <a:xfrm>
                <a:off x="1965056" y="4501820"/>
                <a:ext cx="30950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4572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13" name="文字方塊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5056" y="4501820"/>
                <a:ext cx="309507" cy="369332"/>
              </a:xfrm>
              <a:prstGeom prst="rect">
                <a:avLst/>
              </a:prstGeom>
              <a:blipFill>
                <a:blip r:embed="rId5"/>
                <a:stretch>
                  <a:fillRect l="-11765" r="-7843" b="-147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/>
              <p:cNvSpPr txBox="1"/>
              <p:nvPr/>
            </p:nvSpPr>
            <p:spPr>
              <a:xfrm>
                <a:off x="7025872" y="3361226"/>
                <a:ext cx="345287" cy="3989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4572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14" name="文字方塊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5872" y="3361226"/>
                <a:ext cx="345287" cy="398955"/>
              </a:xfrm>
              <a:prstGeom prst="rect">
                <a:avLst/>
              </a:prstGeom>
              <a:blipFill>
                <a:blip r:embed="rId6"/>
                <a:stretch>
                  <a:fillRect l="-12500" r="-16071" b="-257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/>
              <p:cNvSpPr txBox="1"/>
              <p:nvPr/>
            </p:nvSpPr>
            <p:spPr>
              <a:xfrm>
                <a:off x="1974664" y="952448"/>
                <a:ext cx="36125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4572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15" name="文字方塊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4664" y="952448"/>
                <a:ext cx="361253" cy="369332"/>
              </a:xfrm>
              <a:prstGeom prst="rect">
                <a:avLst/>
              </a:prstGeom>
              <a:blipFill>
                <a:blip r:embed="rId7"/>
                <a:stretch>
                  <a:fillRect l="-11864" r="-1695" b="-98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/>
              <p:cNvSpPr txBox="1"/>
              <p:nvPr/>
            </p:nvSpPr>
            <p:spPr>
              <a:xfrm>
                <a:off x="4743254" y="5148800"/>
                <a:ext cx="67153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4572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zh-TW" altLang="en-US" sz="240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16" name="文字方塊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3254" y="5148800"/>
                <a:ext cx="671530" cy="369332"/>
              </a:xfrm>
              <a:prstGeom prst="rect">
                <a:avLst/>
              </a:prstGeom>
              <a:blipFill>
                <a:blip r:embed="rId8"/>
                <a:stretch>
                  <a:fillRect l="-10909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/>
              <p:cNvSpPr txBox="1"/>
              <p:nvPr/>
            </p:nvSpPr>
            <p:spPr>
              <a:xfrm>
                <a:off x="3490491" y="4317154"/>
                <a:ext cx="74392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4572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40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17" name="文字方塊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0491" y="4317154"/>
                <a:ext cx="743922" cy="369332"/>
              </a:xfrm>
              <a:prstGeom prst="rect">
                <a:avLst/>
              </a:prstGeom>
              <a:blipFill>
                <a:blip r:embed="rId9"/>
                <a:stretch>
                  <a:fillRect l="-14754" b="-344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文字方塊 18"/>
          <p:cNvSpPr txBox="1"/>
          <p:nvPr/>
        </p:nvSpPr>
        <p:spPr>
          <a:xfrm>
            <a:off x="4695558" y="4665903"/>
            <a:ext cx="13693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altLang="zh-TW" sz="2400" dirty="0">
                <a:solidFill>
                  <a:srgbClr val="FF0000"/>
                </a:solidFill>
                <a:latin typeface="Calibri" panose="020F0502020204030204"/>
              </a:rPr>
              <a:t>multiply</a:t>
            </a:r>
            <a:endParaRPr lang="zh-TW" altLang="en-US" sz="2400" dirty="0">
              <a:solidFill>
                <a:srgbClr val="FF0000"/>
              </a:solidFill>
              <a:latin typeface="Calibri" panose="020F0502020204030204"/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4765677" y="952449"/>
            <a:ext cx="13693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altLang="zh-TW" sz="2400" dirty="0">
                <a:solidFill>
                  <a:srgbClr val="FF0000"/>
                </a:solidFill>
                <a:latin typeface="Calibri" panose="020F0502020204030204"/>
              </a:rPr>
              <a:t>multiply</a:t>
            </a:r>
            <a:endParaRPr lang="zh-TW" altLang="en-US" sz="2400" dirty="0">
              <a:solidFill>
                <a:srgbClr val="FF0000"/>
              </a:solidFill>
              <a:latin typeface="Calibri" panose="020F0502020204030204"/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6751130" y="1220875"/>
            <a:ext cx="38775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Activation function f is usually a sigmoid function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7021562" y="2125895"/>
            <a:ext cx="28743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Between 0 and 1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3" name="文字方塊 22"/>
          <p:cNvSpPr txBox="1"/>
          <p:nvPr/>
        </p:nvSpPr>
        <p:spPr>
          <a:xfrm>
            <a:off x="7021561" y="2656216"/>
            <a:ext cx="39230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Mimic open and close gate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4" name="流程圖: 磁碟 23"/>
          <p:cNvSpPr/>
          <p:nvPr/>
        </p:nvSpPr>
        <p:spPr>
          <a:xfrm>
            <a:off x="4360943" y="3203643"/>
            <a:ext cx="622258" cy="648057"/>
          </a:xfrm>
          <a:prstGeom prst="flowChartMagneticDisk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c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字方塊 24"/>
              <p:cNvSpPr txBox="1"/>
              <p:nvPr/>
            </p:nvSpPr>
            <p:spPr>
              <a:xfrm>
                <a:off x="6639954" y="4035572"/>
                <a:ext cx="3772123" cy="4962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4572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US" altLang="zh-TW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zh-TW" sz="2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altLang="zh-TW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altLang="zh-TW" sz="2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TW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TW" sz="2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altLang="zh-TW" sz="2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sz="2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𝑐𝑓</m:t>
                      </m:r>
                      <m:d>
                        <m:dPr>
                          <m:ctrlPr>
                            <a:rPr lang="en-US" altLang="zh-TW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TW" sz="2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80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25" name="文字方塊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9954" y="4035572"/>
                <a:ext cx="3772123" cy="49622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直線接點 27"/>
          <p:cNvCxnSpPr/>
          <p:nvPr/>
        </p:nvCxnSpPr>
        <p:spPr>
          <a:xfrm>
            <a:off x="4489456" y="3401762"/>
            <a:ext cx="365233" cy="365233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字方塊 28"/>
              <p:cNvSpPr txBox="1"/>
              <p:nvPr/>
            </p:nvSpPr>
            <p:spPr>
              <a:xfrm>
                <a:off x="4739031" y="1682539"/>
                <a:ext cx="75014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4572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TW" altLang="en-US" sz="240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29" name="文字方塊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9031" y="1682539"/>
                <a:ext cx="750142" cy="369332"/>
              </a:xfrm>
              <a:prstGeom prst="rect">
                <a:avLst/>
              </a:prstGeom>
              <a:blipFill>
                <a:blip r:embed="rId11"/>
                <a:stretch>
                  <a:fillRect l="-9756" b="-65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字方塊 29"/>
              <p:cNvSpPr txBox="1"/>
              <p:nvPr/>
            </p:nvSpPr>
            <p:spPr>
              <a:xfrm>
                <a:off x="3490491" y="1552343"/>
                <a:ext cx="79566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4572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40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30" name="文字方塊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0491" y="1552343"/>
                <a:ext cx="795666" cy="369332"/>
              </a:xfrm>
              <a:prstGeom prst="rect">
                <a:avLst/>
              </a:prstGeom>
              <a:blipFill>
                <a:blip r:embed="rId12"/>
                <a:stretch>
                  <a:fillRect l="-13846" b="-3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字方塊 31"/>
              <p:cNvSpPr txBox="1"/>
              <p:nvPr/>
            </p:nvSpPr>
            <p:spPr>
              <a:xfrm>
                <a:off x="4862735" y="332873"/>
                <a:ext cx="24795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4572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zh-TW" altLang="en-US" sz="240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32" name="文字方塊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2735" y="332873"/>
                <a:ext cx="247952" cy="369332"/>
              </a:xfrm>
              <a:prstGeom prst="rect">
                <a:avLst/>
              </a:prstGeom>
              <a:blipFill>
                <a:blip r:embed="rId13"/>
                <a:stretch>
                  <a:fillRect l="-17500" r="-1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字方塊 26"/>
              <p:cNvSpPr txBox="1"/>
              <p:nvPr/>
            </p:nvSpPr>
            <p:spPr>
              <a:xfrm>
                <a:off x="5110688" y="351079"/>
                <a:ext cx="179158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4572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altLang="zh-TW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40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27" name="文字方塊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0688" y="351079"/>
                <a:ext cx="1791581" cy="369332"/>
              </a:xfrm>
              <a:prstGeom prst="rect">
                <a:avLst/>
              </a:prstGeom>
              <a:blipFill>
                <a:blip r:embed="rId14"/>
                <a:stretch>
                  <a:fillRect l="-1361" b="-3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字方塊 30"/>
              <p:cNvSpPr txBox="1"/>
              <p:nvPr/>
            </p:nvSpPr>
            <p:spPr>
              <a:xfrm>
                <a:off x="4706961" y="4292179"/>
                <a:ext cx="134652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4572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altLang="zh-TW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40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31" name="文字方塊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6961" y="4292179"/>
                <a:ext cx="1346522" cy="369332"/>
              </a:xfrm>
              <a:prstGeom prst="rect">
                <a:avLst/>
              </a:prstGeom>
              <a:blipFill>
                <a:blip r:embed="rId15"/>
                <a:stretch>
                  <a:fillRect l="-4977" b="-344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圖片 1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243881" y="2594424"/>
            <a:ext cx="1057275" cy="2286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流程圖: 磁碟 32"/>
              <p:cNvSpPr/>
              <p:nvPr/>
            </p:nvSpPr>
            <p:spPr>
              <a:xfrm>
                <a:off x="4368833" y="3214259"/>
                <a:ext cx="622258" cy="648057"/>
              </a:xfrm>
              <a:prstGeom prst="flowChartMagneticDisk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defTabSz="4572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zh-TW" altLang="en-US" sz="240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33" name="流程圖: 磁碟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8833" y="3214259"/>
                <a:ext cx="622258" cy="648057"/>
              </a:xfrm>
              <a:prstGeom prst="flowChartMagneticDisk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 3"/>
          <p:cNvSpPr/>
          <p:nvPr/>
        </p:nvSpPr>
        <p:spPr>
          <a:xfrm>
            <a:off x="5168788" y="2995296"/>
            <a:ext cx="1133965" cy="2479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zh-TW" altLang="en-US">
              <a:solidFill>
                <a:prstClr val="white"/>
              </a:solidFill>
              <a:latin typeface="Calibri" panose="020F0502020204030204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/>
              <p:cNvSpPr txBox="1"/>
              <p:nvPr/>
            </p:nvSpPr>
            <p:spPr>
              <a:xfrm>
                <a:off x="5499397" y="2842731"/>
                <a:ext cx="800732" cy="4253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4572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40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18" name="文字方塊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9397" y="2842731"/>
                <a:ext cx="800732" cy="425373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字方塊 33"/>
              <p:cNvSpPr txBox="1"/>
              <p:nvPr/>
            </p:nvSpPr>
            <p:spPr>
              <a:xfrm>
                <a:off x="5060119" y="3750864"/>
                <a:ext cx="941796" cy="4253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4572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𝑐𝑓</m:t>
                      </m:r>
                      <m:d>
                        <m:d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40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34" name="文字方塊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0119" y="3750864"/>
                <a:ext cx="941796" cy="425373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字方塊 34"/>
              <p:cNvSpPr txBox="1"/>
              <p:nvPr/>
            </p:nvSpPr>
            <p:spPr>
              <a:xfrm>
                <a:off x="5060119" y="2873916"/>
                <a:ext cx="21974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4572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zh-TW" altLang="en-US" sz="240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35" name="文字方塊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0119" y="2873916"/>
                <a:ext cx="219740" cy="369332"/>
              </a:xfrm>
              <a:prstGeom prst="rect">
                <a:avLst/>
              </a:prstGeom>
              <a:blipFill>
                <a:blip r:embed="rId20"/>
                <a:stretch>
                  <a:fillRect l="-16667" r="-1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37003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5" grpId="0"/>
      <p:bldP spid="16" grpId="0"/>
      <p:bldP spid="17" grpId="0"/>
      <p:bldP spid="19" grpId="0"/>
      <p:bldP spid="20" grpId="0"/>
      <p:bldP spid="21" grpId="0"/>
      <p:bldP spid="22" grpId="0"/>
      <p:bldP spid="23" grpId="0"/>
      <p:bldP spid="24" grpId="0" animBg="1"/>
      <p:bldP spid="25" grpId="0"/>
      <p:bldP spid="29" grpId="0"/>
      <p:bldP spid="30" grpId="0"/>
      <p:bldP spid="32" grpId="0"/>
      <p:bldP spid="27" grpId="0"/>
      <p:bldP spid="31" grpId="0"/>
      <p:bldP spid="33" grpId="0" animBg="1"/>
      <p:bldP spid="18" grpId="0"/>
      <p:bldP spid="34" grpId="0"/>
      <p:bldP spid="35" grpId="0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LSTM - Example</a:t>
            </a:r>
            <a:endParaRPr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2749742" y="2284778"/>
            <a:ext cx="448574" cy="120032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1</a:t>
            </a:r>
          </a:p>
          <a:p>
            <a:pPr algn="ctr"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0</a:t>
            </a:r>
          </a:p>
          <a:p>
            <a:pPr algn="ctr"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0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2749742" y="3888600"/>
            <a:ext cx="448574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/>
              <p:cNvSpPr txBox="1"/>
              <p:nvPr/>
            </p:nvSpPr>
            <p:spPr>
              <a:xfrm>
                <a:off x="2320866" y="2230414"/>
                <a:ext cx="3649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4572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12" name="文字方塊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0866" y="2230414"/>
                <a:ext cx="364908" cy="369332"/>
              </a:xfrm>
              <a:prstGeom prst="rect">
                <a:avLst/>
              </a:prstGeom>
              <a:blipFill>
                <a:blip r:embed="rId3"/>
                <a:stretch>
                  <a:fillRect l="-11667" r="-8333" b="-1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/>
              <p:cNvSpPr txBox="1"/>
              <p:nvPr/>
            </p:nvSpPr>
            <p:spPr>
              <a:xfrm>
                <a:off x="2320867" y="2650638"/>
                <a:ext cx="3720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4572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18" name="文字方塊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0867" y="2650638"/>
                <a:ext cx="372025" cy="369332"/>
              </a:xfrm>
              <a:prstGeom prst="rect">
                <a:avLst/>
              </a:prstGeom>
              <a:blipFill>
                <a:blip r:embed="rId4"/>
                <a:stretch>
                  <a:fillRect l="-11475" r="-8197" b="-1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/>
              <p:cNvSpPr txBox="1"/>
              <p:nvPr/>
            </p:nvSpPr>
            <p:spPr>
              <a:xfrm>
                <a:off x="2329381" y="3106241"/>
                <a:ext cx="3720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4572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19" name="文字方塊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9381" y="3106241"/>
                <a:ext cx="372025" cy="369332"/>
              </a:xfrm>
              <a:prstGeom prst="rect">
                <a:avLst/>
              </a:prstGeom>
              <a:blipFill>
                <a:blip r:embed="rId5"/>
                <a:stretch>
                  <a:fillRect l="-9836" r="-8197" b="-1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字方塊 19"/>
              <p:cNvSpPr txBox="1"/>
              <p:nvPr/>
            </p:nvSpPr>
            <p:spPr>
              <a:xfrm>
                <a:off x="2380466" y="3900051"/>
                <a:ext cx="2457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4572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TW" altLang="en-US" sz="240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20" name="文字方塊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0466" y="3900051"/>
                <a:ext cx="245708" cy="369332"/>
              </a:xfrm>
              <a:prstGeom prst="rect">
                <a:avLst/>
              </a:prstGeom>
              <a:blipFill>
                <a:blip r:embed="rId6"/>
                <a:stretch>
                  <a:fillRect l="-29268" r="-26829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文字方塊 22"/>
          <p:cNvSpPr txBox="1"/>
          <p:nvPr/>
        </p:nvSpPr>
        <p:spPr>
          <a:xfrm>
            <a:off x="3560625" y="2284778"/>
            <a:ext cx="448574" cy="120032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3</a:t>
            </a:r>
          </a:p>
          <a:p>
            <a:pPr algn="ctr"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1</a:t>
            </a:r>
          </a:p>
          <a:p>
            <a:pPr algn="ctr"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0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3560625" y="3888600"/>
            <a:ext cx="448574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0</a:t>
            </a:r>
          </a:p>
        </p:txBody>
      </p:sp>
      <p:sp>
        <p:nvSpPr>
          <p:cNvPr id="25" name="文字方塊 24"/>
          <p:cNvSpPr txBox="1"/>
          <p:nvPr/>
        </p:nvSpPr>
        <p:spPr>
          <a:xfrm>
            <a:off x="4369352" y="2284778"/>
            <a:ext cx="448574" cy="120032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2</a:t>
            </a:r>
          </a:p>
          <a:p>
            <a:pPr algn="ctr"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0</a:t>
            </a:r>
          </a:p>
          <a:p>
            <a:pPr algn="ctr"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0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4369352" y="3888600"/>
            <a:ext cx="448574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0</a:t>
            </a:r>
          </a:p>
        </p:txBody>
      </p:sp>
      <p:sp>
        <p:nvSpPr>
          <p:cNvPr id="27" name="文字方塊 26"/>
          <p:cNvSpPr txBox="1"/>
          <p:nvPr/>
        </p:nvSpPr>
        <p:spPr>
          <a:xfrm>
            <a:off x="5178079" y="2284778"/>
            <a:ext cx="448574" cy="120032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4</a:t>
            </a:r>
          </a:p>
          <a:p>
            <a:pPr algn="ctr"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1</a:t>
            </a:r>
          </a:p>
          <a:p>
            <a:pPr algn="ctr"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0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8" name="文字方塊 27"/>
          <p:cNvSpPr txBox="1"/>
          <p:nvPr/>
        </p:nvSpPr>
        <p:spPr>
          <a:xfrm>
            <a:off x="5178079" y="3888600"/>
            <a:ext cx="448574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0</a:t>
            </a:r>
          </a:p>
        </p:txBody>
      </p:sp>
      <p:sp>
        <p:nvSpPr>
          <p:cNvPr id="29" name="文字方塊 28"/>
          <p:cNvSpPr txBox="1"/>
          <p:nvPr/>
        </p:nvSpPr>
        <p:spPr>
          <a:xfrm>
            <a:off x="5986806" y="2284778"/>
            <a:ext cx="448574" cy="120032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2</a:t>
            </a:r>
          </a:p>
          <a:p>
            <a:pPr algn="ctr"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0</a:t>
            </a:r>
          </a:p>
          <a:p>
            <a:pPr algn="ctr"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0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0" name="文字方塊 29"/>
          <p:cNvSpPr txBox="1"/>
          <p:nvPr/>
        </p:nvSpPr>
        <p:spPr>
          <a:xfrm>
            <a:off x="5986806" y="3888600"/>
            <a:ext cx="448574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0</a:t>
            </a:r>
          </a:p>
        </p:txBody>
      </p:sp>
      <p:sp>
        <p:nvSpPr>
          <p:cNvPr id="31" name="文字方塊 30"/>
          <p:cNvSpPr txBox="1"/>
          <p:nvPr/>
        </p:nvSpPr>
        <p:spPr>
          <a:xfrm>
            <a:off x="6759863" y="2278537"/>
            <a:ext cx="448574" cy="120032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1</a:t>
            </a:r>
          </a:p>
          <a:p>
            <a:pPr algn="ctr"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0</a:t>
            </a:r>
          </a:p>
          <a:p>
            <a:pPr algn="ctr"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1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2" name="文字方塊 31"/>
          <p:cNvSpPr txBox="1"/>
          <p:nvPr/>
        </p:nvSpPr>
        <p:spPr>
          <a:xfrm>
            <a:off x="6759863" y="3882359"/>
            <a:ext cx="448574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7</a:t>
            </a:r>
          </a:p>
        </p:txBody>
      </p:sp>
      <p:sp>
        <p:nvSpPr>
          <p:cNvPr id="33" name="文字方塊 32"/>
          <p:cNvSpPr txBox="1"/>
          <p:nvPr/>
        </p:nvSpPr>
        <p:spPr>
          <a:xfrm>
            <a:off x="7547261" y="2278537"/>
            <a:ext cx="448574" cy="120032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3</a:t>
            </a:r>
          </a:p>
          <a:p>
            <a:pPr algn="ctr"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-1</a:t>
            </a:r>
          </a:p>
          <a:p>
            <a:pPr algn="ctr"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0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4" name="文字方塊 33"/>
          <p:cNvSpPr txBox="1"/>
          <p:nvPr/>
        </p:nvSpPr>
        <p:spPr>
          <a:xfrm>
            <a:off x="7547261" y="3882359"/>
            <a:ext cx="448574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0</a:t>
            </a:r>
          </a:p>
        </p:txBody>
      </p:sp>
      <p:sp>
        <p:nvSpPr>
          <p:cNvPr id="35" name="文字方塊 34"/>
          <p:cNvSpPr txBox="1"/>
          <p:nvPr/>
        </p:nvSpPr>
        <p:spPr>
          <a:xfrm>
            <a:off x="8258262" y="2290829"/>
            <a:ext cx="448574" cy="120032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6</a:t>
            </a:r>
          </a:p>
          <a:p>
            <a:pPr algn="ctr"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1</a:t>
            </a:r>
          </a:p>
          <a:p>
            <a:pPr algn="ctr"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0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6" name="文字方塊 35"/>
          <p:cNvSpPr txBox="1"/>
          <p:nvPr/>
        </p:nvSpPr>
        <p:spPr>
          <a:xfrm>
            <a:off x="8258262" y="3894651"/>
            <a:ext cx="448574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0</a:t>
            </a:r>
          </a:p>
        </p:txBody>
      </p:sp>
      <p:sp>
        <p:nvSpPr>
          <p:cNvPr id="37" name="文字方塊 36"/>
          <p:cNvSpPr txBox="1"/>
          <p:nvPr/>
        </p:nvSpPr>
        <p:spPr>
          <a:xfrm>
            <a:off x="8995243" y="2278537"/>
            <a:ext cx="448574" cy="120032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1</a:t>
            </a:r>
          </a:p>
          <a:p>
            <a:pPr algn="ctr"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0</a:t>
            </a:r>
          </a:p>
          <a:p>
            <a:pPr algn="ctr"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1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8" name="文字方塊 37"/>
          <p:cNvSpPr txBox="1"/>
          <p:nvPr/>
        </p:nvSpPr>
        <p:spPr>
          <a:xfrm>
            <a:off x="8995243" y="3882359"/>
            <a:ext cx="448574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6</a:t>
            </a:r>
          </a:p>
        </p:txBody>
      </p:sp>
      <p:sp>
        <p:nvSpPr>
          <p:cNvPr id="3" name="文字方塊 2"/>
          <p:cNvSpPr txBox="1"/>
          <p:nvPr/>
        </p:nvSpPr>
        <p:spPr>
          <a:xfrm>
            <a:off x="2864046" y="4722933"/>
            <a:ext cx="74179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When x</a:t>
            </a:r>
            <a:r>
              <a:rPr lang="en-US" altLang="zh-TW" sz="2400" baseline="-25000" dirty="0">
                <a:solidFill>
                  <a:prstClr val="black"/>
                </a:solidFill>
                <a:latin typeface="Calibri" panose="020F0502020204030204"/>
              </a:rPr>
              <a:t>2</a:t>
            </a:r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 = 1, add the numbers of x</a:t>
            </a:r>
            <a:r>
              <a:rPr lang="en-US" altLang="zh-TW" sz="2400" baseline="-25000" dirty="0">
                <a:solidFill>
                  <a:prstClr val="black"/>
                </a:solidFill>
                <a:latin typeface="Calibri" panose="020F0502020204030204"/>
              </a:rPr>
              <a:t>1</a:t>
            </a:r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 into the memory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9" name="文字方塊 38"/>
          <p:cNvSpPr txBox="1"/>
          <p:nvPr/>
        </p:nvSpPr>
        <p:spPr>
          <a:xfrm>
            <a:off x="2863561" y="5810971"/>
            <a:ext cx="65043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When x</a:t>
            </a:r>
            <a:r>
              <a:rPr lang="en-US" altLang="zh-TW" sz="2400" baseline="-25000" dirty="0">
                <a:solidFill>
                  <a:prstClr val="black"/>
                </a:solidFill>
                <a:latin typeface="Calibri" panose="020F0502020204030204"/>
              </a:rPr>
              <a:t>3</a:t>
            </a:r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 = 1, output the number in the memory.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636001" y="2707915"/>
            <a:ext cx="319177" cy="349821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zh-TW" alt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5242778" y="2707915"/>
            <a:ext cx="319177" cy="349821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zh-TW" alt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8322961" y="2713879"/>
            <a:ext cx="319177" cy="349821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zh-TW" alt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6824562" y="3082320"/>
            <a:ext cx="319177" cy="349821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zh-TW" altLang="en-US">
              <a:solidFill>
                <a:srgbClr val="00B050"/>
              </a:solidFill>
              <a:latin typeface="Calibri" panose="020F0502020204030204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9059942" y="3082320"/>
            <a:ext cx="319177" cy="349821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zh-TW" altLang="en-US">
              <a:solidFill>
                <a:srgbClr val="00B050"/>
              </a:solidFill>
              <a:latin typeface="Calibri" panose="020F0502020204030204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6824562" y="3934722"/>
            <a:ext cx="319177" cy="34982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zh-TW" altLang="en-US">
              <a:solidFill>
                <a:srgbClr val="00B050"/>
              </a:solidFill>
              <a:latin typeface="Calibri" panose="020F0502020204030204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9059942" y="3934722"/>
            <a:ext cx="319177" cy="34982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zh-TW" altLang="en-US">
              <a:solidFill>
                <a:srgbClr val="00B050"/>
              </a:solidFill>
              <a:latin typeface="Calibri" panose="020F0502020204030204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838364" y="1930453"/>
            <a:ext cx="290285" cy="29028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0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3650446" y="1930453"/>
            <a:ext cx="290285" cy="29028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0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4462528" y="1930453"/>
            <a:ext cx="290285" cy="29028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3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5274610" y="1930453"/>
            <a:ext cx="290285" cy="29028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3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6086692" y="1930453"/>
            <a:ext cx="290285" cy="29028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7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6839007" y="1924212"/>
            <a:ext cx="290285" cy="29028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7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2" name="矩形 61"/>
          <p:cNvSpPr/>
          <p:nvPr/>
        </p:nvSpPr>
        <p:spPr>
          <a:xfrm>
            <a:off x="7626406" y="1924212"/>
            <a:ext cx="290285" cy="29028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7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8322961" y="1936504"/>
            <a:ext cx="290285" cy="29028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0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4" name="矩形 63"/>
          <p:cNvSpPr/>
          <p:nvPr/>
        </p:nvSpPr>
        <p:spPr>
          <a:xfrm>
            <a:off x="9059942" y="1924212"/>
            <a:ext cx="290285" cy="29028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6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5" name="文字方塊 64"/>
          <p:cNvSpPr txBox="1"/>
          <p:nvPr/>
        </p:nvSpPr>
        <p:spPr>
          <a:xfrm>
            <a:off x="2864046" y="5266952"/>
            <a:ext cx="74179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When x</a:t>
            </a:r>
            <a:r>
              <a:rPr lang="en-US" altLang="zh-TW" sz="2400" baseline="-25000" dirty="0">
                <a:solidFill>
                  <a:prstClr val="black"/>
                </a:solidFill>
                <a:latin typeface="Calibri" panose="020F0502020204030204"/>
              </a:rPr>
              <a:t>2</a:t>
            </a:r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 = -1, reset the memory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7618329" y="2707915"/>
            <a:ext cx="319177" cy="349821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zh-TW" altLang="en-US">
              <a:solidFill>
                <a:prstClr val="whit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571350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2" grpId="0"/>
      <p:bldP spid="18" grpId="0"/>
      <p:bldP spid="19" grpId="0"/>
      <p:bldP spid="20" grpId="0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" grpId="0"/>
      <p:bldP spid="39" grpId="0"/>
      <p:bldP spid="4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5" grpId="0" animBg="1"/>
      <p:bldP spid="51" grpId="0" animBg="1"/>
      <p:bldP spid="52" grpId="0" animBg="1"/>
      <p:bldP spid="55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/>
      <p:bldP spid="47" grpId="0" animBg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矩形 133"/>
          <p:cNvSpPr/>
          <p:nvPr/>
        </p:nvSpPr>
        <p:spPr>
          <a:xfrm>
            <a:off x="7222740" y="5217279"/>
            <a:ext cx="621081" cy="1332931"/>
          </a:xfrm>
          <a:prstGeom prst="rect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zh-TW" altLang="en-US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52" name="圖片 5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1737" y="461347"/>
            <a:ext cx="3757175" cy="49333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字方塊 45"/>
              <p:cNvSpPr txBox="1"/>
              <p:nvPr/>
            </p:nvSpPr>
            <p:spPr>
              <a:xfrm>
                <a:off x="6805173" y="5231248"/>
                <a:ext cx="3649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4572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46" name="文字方塊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5173" y="5231248"/>
                <a:ext cx="364908" cy="369332"/>
              </a:xfrm>
              <a:prstGeom prst="rect">
                <a:avLst/>
              </a:prstGeom>
              <a:blipFill>
                <a:blip r:embed="rId4"/>
                <a:stretch>
                  <a:fillRect l="-10000" r="-8333" b="-131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字方塊 46"/>
              <p:cNvSpPr txBox="1"/>
              <p:nvPr/>
            </p:nvSpPr>
            <p:spPr>
              <a:xfrm>
                <a:off x="6805174" y="5651472"/>
                <a:ext cx="3720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4572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47" name="文字方塊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5174" y="5651472"/>
                <a:ext cx="372025" cy="369332"/>
              </a:xfrm>
              <a:prstGeom prst="rect">
                <a:avLst/>
              </a:prstGeom>
              <a:blipFill>
                <a:blip r:embed="rId5"/>
                <a:stretch>
                  <a:fillRect l="-9836" r="-8197" b="-131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字方塊 47"/>
              <p:cNvSpPr txBox="1"/>
              <p:nvPr/>
            </p:nvSpPr>
            <p:spPr>
              <a:xfrm>
                <a:off x="6813688" y="6107075"/>
                <a:ext cx="3720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4572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48" name="文字方塊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3688" y="6107075"/>
                <a:ext cx="372025" cy="369332"/>
              </a:xfrm>
              <a:prstGeom prst="rect">
                <a:avLst/>
              </a:prstGeom>
              <a:blipFill>
                <a:blip r:embed="rId6"/>
                <a:stretch>
                  <a:fillRect l="-11475" r="-8197" b="-1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字方塊 48"/>
              <p:cNvSpPr txBox="1"/>
              <p:nvPr/>
            </p:nvSpPr>
            <p:spPr>
              <a:xfrm>
                <a:off x="6891822" y="645159"/>
                <a:ext cx="2457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4572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TW" altLang="en-US" sz="240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49" name="文字方塊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1822" y="645159"/>
                <a:ext cx="245708" cy="369332"/>
              </a:xfrm>
              <a:prstGeom prst="rect">
                <a:avLst/>
              </a:prstGeom>
              <a:blipFill>
                <a:blip r:embed="rId7"/>
                <a:stretch>
                  <a:fillRect l="-30000" r="-30000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文字方塊 49"/>
          <p:cNvSpPr txBox="1"/>
          <p:nvPr/>
        </p:nvSpPr>
        <p:spPr>
          <a:xfrm>
            <a:off x="7290095" y="5258373"/>
            <a:ext cx="448574" cy="120032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3</a:t>
            </a:r>
          </a:p>
          <a:p>
            <a:pPr algn="ctr"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1</a:t>
            </a:r>
          </a:p>
          <a:p>
            <a:pPr algn="ctr"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0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1" name="文字方塊 50"/>
          <p:cNvSpPr txBox="1"/>
          <p:nvPr/>
        </p:nvSpPr>
        <p:spPr>
          <a:xfrm>
            <a:off x="7304647" y="569221"/>
            <a:ext cx="448574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0</a:t>
            </a:r>
          </a:p>
        </p:txBody>
      </p:sp>
      <p:sp>
        <p:nvSpPr>
          <p:cNvPr id="54" name="文字方塊 53"/>
          <p:cNvSpPr txBox="1"/>
          <p:nvPr/>
        </p:nvSpPr>
        <p:spPr>
          <a:xfrm>
            <a:off x="8016300" y="5254238"/>
            <a:ext cx="448574" cy="120032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4</a:t>
            </a:r>
          </a:p>
          <a:p>
            <a:pPr algn="ctr"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1</a:t>
            </a:r>
          </a:p>
          <a:p>
            <a:pPr algn="ctr"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0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5" name="文字方塊 54"/>
          <p:cNvSpPr txBox="1"/>
          <p:nvPr/>
        </p:nvSpPr>
        <p:spPr>
          <a:xfrm>
            <a:off x="7991461" y="570166"/>
            <a:ext cx="448574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0</a:t>
            </a:r>
          </a:p>
        </p:txBody>
      </p:sp>
      <p:sp>
        <p:nvSpPr>
          <p:cNvPr id="56" name="文字方塊 55"/>
          <p:cNvSpPr txBox="1"/>
          <p:nvPr/>
        </p:nvSpPr>
        <p:spPr>
          <a:xfrm>
            <a:off x="8697146" y="5268156"/>
            <a:ext cx="448574" cy="120032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2</a:t>
            </a:r>
          </a:p>
          <a:p>
            <a:pPr algn="ctr"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0</a:t>
            </a:r>
          </a:p>
          <a:p>
            <a:pPr algn="ctr"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0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7" name="文字方塊 56"/>
          <p:cNvSpPr txBox="1"/>
          <p:nvPr/>
        </p:nvSpPr>
        <p:spPr>
          <a:xfrm>
            <a:off x="8654208" y="590437"/>
            <a:ext cx="448574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0</a:t>
            </a:r>
          </a:p>
        </p:txBody>
      </p:sp>
      <p:sp>
        <p:nvSpPr>
          <p:cNvPr id="58" name="文字方塊 57"/>
          <p:cNvSpPr txBox="1"/>
          <p:nvPr/>
        </p:nvSpPr>
        <p:spPr>
          <a:xfrm>
            <a:off x="9352156" y="5277290"/>
            <a:ext cx="448574" cy="120032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1</a:t>
            </a:r>
          </a:p>
          <a:p>
            <a:pPr algn="ctr"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0</a:t>
            </a:r>
          </a:p>
          <a:p>
            <a:pPr algn="ctr"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1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9" name="文字方塊 58"/>
          <p:cNvSpPr txBox="1"/>
          <p:nvPr/>
        </p:nvSpPr>
        <p:spPr>
          <a:xfrm>
            <a:off x="9316955" y="580193"/>
            <a:ext cx="448574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7</a:t>
            </a:r>
          </a:p>
        </p:txBody>
      </p:sp>
      <p:sp>
        <p:nvSpPr>
          <p:cNvPr id="60" name="文字方塊 59"/>
          <p:cNvSpPr txBox="1"/>
          <p:nvPr/>
        </p:nvSpPr>
        <p:spPr>
          <a:xfrm>
            <a:off x="9999046" y="5278026"/>
            <a:ext cx="448574" cy="120032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3</a:t>
            </a:r>
          </a:p>
          <a:p>
            <a:pPr algn="ctr"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-1</a:t>
            </a:r>
          </a:p>
          <a:p>
            <a:pPr algn="ctr"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0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1" name="文字方塊 60"/>
          <p:cNvSpPr txBox="1"/>
          <p:nvPr/>
        </p:nvSpPr>
        <p:spPr>
          <a:xfrm>
            <a:off x="9957528" y="580193"/>
            <a:ext cx="448574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0</a:t>
            </a:r>
          </a:p>
        </p:txBody>
      </p:sp>
      <p:sp>
        <p:nvSpPr>
          <p:cNvPr id="62" name="矩形 61"/>
          <p:cNvSpPr/>
          <p:nvPr/>
        </p:nvSpPr>
        <p:spPr>
          <a:xfrm>
            <a:off x="7365471" y="5681510"/>
            <a:ext cx="319177" cy="349821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zh-TW" alt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8080999" y="5677375"/>
            <a:ext cx="319177" cy="349821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zh-TW" alt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4" name="矩形 63"/>
          <p:cNvSpPr/>
          <p:nvPr/>
        </p:nvSpPr>
        <p:spPr>
          <a:xfrm>
            <a:off x="9416855" y="6081073"/>
            <a:ext cx="319177" cy="349821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zh-TW" altLang="en-US">
              <a:solidFill>
                <a:srgbClr val="00B050"/>
              </a:solidFill>
              <a:latin typeface="Calibri" panose="020F0502020204030204"/>
            </a:endParaRPr>
          </a:p>
        </p:txBody>
      </p:sp>
      <p:sp>
        <p:nvSpPr>
          <p:cNvPr id="65" name="矩形 64"/>
          <p:cNvSpPr/>
          <p:nvPr/>
        </p:nvSpPr>
        <p:spPr>
          <a:xfrm>
            <a:off x="9381654" y="632556"/>
            <a:ext cx="319177" cy="34982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zh-TW" altLang="en-US">
              <a:solidFill>
                <a:srgbClr val="00B050"/>
              </a:solidFill>
              <a:latin typeface="Calibri" panose="020F0502020204030204"/>
            </a:endParaRPr>
          </a:p>
        </p:txBody>
      </p:sp>
      <p:sp>
        <p:nvSpPr>
          <p:cNvPr id="73" name="矩形 72"/>
          <p:cNvSpPr/>
          <p:nvPr/>
        </p:nvSpPr>
        <p:spPr>
          <a:xfrm>
            <a:off x="10070114" y="5707404"/>
            <a:ext cx="319177" cy="349821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zh-TW" altLang="en-US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3" name="群組 2"/>
          <p:cNvGrpSpPr/>
          <p:nvPr/>
        </p:nvGrpSpPr>
        <p:grpSpPr>
          <a:xfrm>
            <a:off x="4695074" y="5068599"/>
            <a:ext cx="399503" cy="461665"/>
            <a:chOff x="5891338" y="5744015"/>
            <a:chExt cx="399503" cy="461665"/>
          </a:xfrm>
        </p:grpSpPr>
        <p:sp>
          <p:nvSpPr>
            <p:cNvPr id="53" name="文字方塊 52"/>
            <p:cNvSpPr txBox="1"/>
            <p:nvPr/>
          </p:nvSpPr>
          <p:spPr>
            <a:xfrm>
              <a:off x="5935431" y="5837963"/>
              <a:ext cx="311316" cy="338554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 defTabSz="457200"/>
              <a:endParaRPr lang="zh-TW" altLang="en-US" sz="2400" baseline="-2500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" name="文字方塊 1"/>
            <p:cNvSpPr txBox="1"/>
            <p:nvPr/>
          </p:nvSpPr>
          <p:spPr>
            <a:xfrm>
              <a:off x="5891338" y="5744015"/>
              <a:ext cx="39950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7200"/>
              <a:r>
                <a:rPr lang="en-US" altLang="zh-TW" sz="2400" dirty="0">
                  <a:solidFill>
                    <a:prstClr val="black"/>
                  </a:solidFill>
                  <a:latin typeface="Calibri" panose="020F0502020204030204"/>
                </a:rPr>
                <a:t>+</a:t>
              </a:r>
              <a:endParaRPr lang="zh-TW" altLang="en-US" sz="240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66" name="群組 65"/>
          <p:cNvGrpSpPr/>
          <p:nvPr/>
        </p:nvGrpSpPr>
        <p:grpSpPr>
          <a:xfrm>
            <a:off x="2835537" y="3600479"/>
            <a:ext cx="399503" cy="461665"/>
            <a:chOff x="5891338" y="5744015"/>
            <a:chExt cx="399503" cy="461665"/>
          </a:xfrm>
        </p:grpSpPr>
        <p:sp>
          <p:nvSpPr>
            <p:cNvPr id="67" name="文字方塊 66"/>
            <p:cNvSpPr txBox="1"/>
            <p:nvPr/>
          </p:nvSpPr>
          <p:spPr>
            <a:xfrm>
              <a:off x="5935431" y="5837963"/>
              <a:ext cx="311316" cy="338554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 defTabSz="457200"/>
              <a:endParaRPr lang="zh-TW" altLang="en-US" sz="2400" baseline="-2500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8" name="文字方塊 67"/>
            <p:cNvSpPr txBox="1"/>
            <p:nvPr/>
          </p:nvSpPr>
          <p:spPr>
            <a:xfrm>
              <a:off x="5891338" y="5744015"/>
              <a:ext cx="39950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7200"/>
              <a:r>
                <a:rPr lang="en-US" altLang="zh-TW" sz="2400" dirty="0">
                  <a:solidFill>
                    <a:prstClr val="black"/>
                  </a:solidFill>
                  <a:latin typeface="Calibri" panose="020F0502020204030204"/>
                </a:rPr>
                <a:t>+</a:t>
              </a:r>
              <a:endParaRPr lang="zh-TW" altLang="en-US" sz="240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69" name="群組 68"/>
          <p:cNvGrpSpPr/>
          <p:nvPr/>
        </p:nvGrpSpPr>
        <p:grpSpPr>
          <a:xfrm>
            <a:off x="2828673" y="871537"/>
            <a:ext cx="399503" cy="461665"/>
            <a:chOff x="5891338" y="5744015"/>
            <a:chExt cx="399503" cy="461665"/>
          </a:xfrm>
        </p:grpSpPr>
        <p:sp>
          <p:nvSpPr>
            <p:cNvPr id="70" name="文字方塊 69"/>
            <p:cNvSpPr txBox="1"/>
            <p:nvPr/>
          </p:nvSpPr>
          <p:spPr>
            <a:xfrm>
              <a:off x="5935431" y="5837963"/>
              <a:ext cx="311316" cy="338554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 defTabSz="457200"/>
              <a:endParaRPr lang="zh-TW" altLang="en-US" sz="2400" baseline="-2500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71" name="文字方塊 70"/>
            <p:cNvSpPr txBox="1"/>
            <p:nvPr/>
          </p:nvSpPr>
          <p:spPr>
            <a:xfrm>
              <a:off x="5891338" y="5744015"/>
              <a:ext cx="39950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7200"/>
              <a:r>
                <a:rPr lang="en-US" altLang="zh-TW" sz="2400" dirty="0">
                  <a:solidFill>
                    <a:prstClr val="black"/>
                  </a:solidFill>
                  <a:latin typeface="Calibri" panose="020F0502020204030204"/>
                </a:rPr>
                <a:t>+</a:t>
              </a:r>
              <a:endParaRPr lang="zh-TW" altLang="en-US" sz="240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72" name="群組 71"/>
          <p:cNvGrpSpPr/>
          <p:nvPr/>
        </p:nvGrpSpPr>
        <p:grpSpPr>
          <a:xfrm>
            <a:off x="6469160" y="2676862"/>
            <a:ext cx="399503" cy="461665"/>
            <a:chOff x="5891338" y="5744015"/>
            <a:chExt cx="399503" cy="461665"/>
          </a:xfrm>
        </p:grpSpPr>
        <p:sp>
          <p:nvSpPr>
            <p:cNvPr id="74" name="文字方塊 73"/>
            <p:cNvSpPr txBox="1"/>
            <p:nvPr/>
          </p:nvSpPr>
          <p:spPr>
            <a:xfrm>
              <a:off x="5935431" y="5837963"/>
              <a:ext cx="311316" cy="338554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 defTabSz="457200"/>
              <a:endParaRPr lang="zh-TW" altLang="en-US" sz="2400" baseline="-2500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75" name="文字方塊 74"/>
            <p:cNvSpPr txBox="1"/>
            <p:nvPr/>
          </p:nvSpPr>
          <p:spPr>
            <a:xfrm>
              <a:off x="5891338" y="5744015"/>
              <a:ext cx="39950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7200"/>
              <a:r>
                <a:rPr lang="en-US" altLang="zh-TW" sz="2400" dirty="0">
                  <a:solidFill>
                    <a:prstClr val="black"/>
                  </a:solidFill>
                  <a:latin typeface="Calibri" panose="020F0502020204030204"/>
                </a:rPr>
                <a:t>+</a:t>
              </a:r>
              <a:endParaRPr lang="zh-TW" altLang="en-US" sz="240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sp>
        <p:nvSpPr>
          <p:cNvPr id="76" name="文字方塊 75"/>
          <p:cNvSpPr txBox="1"/>
          <p:nvPr/>
        </p:nvSpPr>
        <p:spPr>
          <a:xfrm>
            <a:off x="3843677" y="6088545"/>
            <a:ext cx="483079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x</a:t>
            </a:r>
            <a:r>
              <a:rPr lang="en-US" altLang="zh-TW" sz="2400" baseline="-25000" dirty="0">
                <a:solidFill>
                  <a:prstClr val="black"/>
                </a:solidFill>
                <a:latin typeface="Calibri" panose="020F0502020204030204"/>
              </a:rPr>
              <a:t>1</a:t>
            </a:r>
            <a:endParaRPr lang="zh-TW" altLang="en-US" sz="2400" baseline="-250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7" name="文字方塊 76"/>
          <p:cNvSpPr txBox="1"/>
          <p:nvPr/>
        </p:nvSpPr>
        <p:spPr>
          <a:xfrm>
            <a:off x="4595240" y="6088547"/>
            <a:ext cx="499336" cy="46166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x</a:t>
            </a:r>
            <a:r>
              <a:rPr lang="en-US" altLang="zh-TW" sz="2400" baseline="-25000" dirty="0">
                <a:solidFill>
                  <a:prstClr val="black"/>
                </a:solidFill>
                <a:latin typeface="Calibri" panose="020F0502020204030204"/>
              </a:rPr>
              <a:t>2</a:t>
            </a:r>
            <a:endParaRPr lang="zh-TW" altLang="en-US" sz="2400" baseline="-250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8" name="文字方塊 77"/>
          <p:cNvSpPr txBox="1"/>
          <p:nvPr/>
        </p:nvSpPr>
        <p:spPr>
          <a:xfrm>
            <a:off x="5340496" y="6088547"/>
            <a:ext cx="499336" cy="46166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x</a:t>
            </a:r>
            <a:r>
              <a:rPr lang="en-US" altLang="zh-TW" sz="2400" baseline="-25000" dirty="0">
                <a:solidFill>
                  <a:prstClr val="black"/>
                </a:solidFill>
                <a:latin typeface="Calibri" panose="020F0502020204030204"/>
              </a:rPr>
              <a:t>3</a:t>
            </a:r>
            <a:endParaRPr lang="zh-TW" altLang="en-US" sz="2400" baseline="-250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9" name="文字方塊 78"/>
          <p:cNvSpPr txBox="1"/>
          <p:nvPr/>
        </p:nvSpPr>
        <p:spPr>
          <a:xfrm>
            <a:off x="1668625" y="2900048"/>
            <a:ext cx="483079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x</a:t>
            </a:r>
            <a:r>
              <a:rPr lang="en-US" altLang="zh-TW" sz="2400" baseline="-25000" dirty="0">
                <a:solidFill>
                  <a:prstClr val="black"/>
                </a:solidFill>
                <a:latin typeface="Calibri" panose="020F0502020204030204"/>
              </a:rPr>
              <a:t>1</a:t>
            </a:r>
            <a:endParaRPr lang="zh-TW" altLang="en-US" sz="2400" baseline="-250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0" name="文字方塊 79"/>
          <p:cNvSpPr txBox="1"/>
          <p:nvPr/>
        </p:nvSpPr>
        <p:spPr>
          <a:xfrm>
            <a:off x="1652367" y="3597915"/>
            <a:ext cx="499336" cy="46166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x</a:t>
            </a:r>
            <a:r>
              <a:rPr lang="en-US" altLang="zh-TW" sz="2400" baseline="-25000" dirty="0">
                <a:solidFill>
                  <a:prstClr val="black"/>
                </a:solidFill>
                <a:latin typeface="Calibri" panose="020F0502020204030204"/>
              </a:rPr>
              <a:t>2</a:t>
            </a:r>
            <a:endParaRPr lang="zh-TW" altLang="en-US" sz="2400" baseline="-250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1" name="文字方塊 80"/>
          <p:cNvSpPr txBox="1"/>
          <p:nvPr/>
        </p:nvSpPr>
        <p:spPr>
          <a:xfrm>
            <a:off x="1641832" y="4295780"/>
            <a:ext cx="499336" cy="46166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x</a:t>
            </a:r>
            <a:r>
              <a:rPr lang="en-US" altLang="zh-TW" sz="2400" baseline="-25000" dirty="0">
                <a:solidFill>
                  <a:prstClr val="black"/>
                </a:solidFill>
                <a:latin typeface="Calibri" panose="020F0502020204030204"/>
              </a:rPr>
              <a:t>3</a:t>
            </a:r>
            <a:endParaRPr lang="zh-TW" altLang="en-US" sz="2400" baseline="-250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2" name="文字方塊 81"/>
          <p:cNvSpPr txBox="1"/>
          <p:nvPr/>
        </p:nvSpPr>
        <p:spPr>
          <a:xfrm>
            <a:off x="1715910" y="156114"/>
            <a:ext cx="483079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x</a:t>
            </a:r>
            <a:r>
              <a:rPr lang="en-US" altLang="zh-TW" sz="2400" baseline="-25000" dirty="0">
                <a:solidFill>
                  <a:prstClr val="black"/>
                </a:solidFill>
                <a:latin typeface="Calibri" panose="020F0502020204030204"/>
              </a:rPr>
              <a:t>1</a:t>
            </a:r>
            <a:endParaRPr lang="zh-TW" altLang="en-US" sz="2400" baseline="-250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3" name="文字方塊 82"/>
          <p:cNvSpPr txBox="1"/>
          <p:nvPr/>
        </p:nvSpPr>
        <p:spPr>
          <a:xfrm>
            <a:off x="1699652" y="853981"/>
            <a:ext cx="499336" cy="46166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x</a:t>
            </a:r>
            <a:r>
              <a:rPr lang="en-US" altLang="zh-TW" sz="2400" baseline="-25000" dirty="0">
                <a:solidFill>
                  <a:prstClr val="black"/>
                </a:solidFill>
                <a:latin typeface="Calibri" panose="020F0502020204030204"/>
              </a:rPr>
              <a:t>2</a:t>
            </a:r>
            <a:endParaRPr lang="zh-TW" altLang="en-US" sz="2400" baseline="-250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4" name="文字方塊 83"/>
          <p:cNvSpPr txBox="1"/>
          <p:nvPr/>
        </p:nvSpPr>
        <p:spPr>
          <a:xfrm>
            <a:off x="1689117" y="1551846"/>
            <a:ext cx="499336" cy="46166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x</a:t>
            </a:r>
            <a:r>
              <a:rPr lang="en-US" altLang="zh-TW" sz="2400" baseline="-25000" dirty="0">
                <a:solidFill>
                  <a:prstClr val="black"/>
                </a:solidFill>
                <a:latin typeface="Calibri" panose="020F0502020204030204"/>
              </a:rPr>
              <a:t>3</a:t>
            </a:r>
            <a:endParaRPr lang="zh-TW" altLang="en-US" sz="2400" baseline="-250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5" name="文字方塊 84"/>
          <p:cNvSpPr txBox="1"/>
          <p:nvPr/>
        </p:nvSpPr>
        <p:spPr>
          <a:xfrm>
            <a:off x="7645758" y="1971349"/>
            <a:ext cx="483079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x</a:t>
            </a:r>
            <a:r>
              <a:rPr lang="en-US" altLang="zh-TW" sz="2400" baseline="-25000" dirty="0">
                <a:solidFill>
                  <a:prstClr val="black"/>
                </a:solidFill>
                <a:latin typeface="Calibri" panose="020F0502020204030204"/>
              </a:rPr>
              <a:t>1</a:t>
            </a:r>
            <a:endParaRPr lang="zh-TW" altLang="en-US" sz="2400" baseline="-250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6" name="文字方塊 85"/>
          <p:cNvSpPr txBox="1"/>
          <p:nvPr/>
        </p:nvSpPr>
        <p:spPr>
          <a:xfrm>
            <a:off x="7629500" y="2669216"/>
            <a:ext cx="499336" cy="46166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x</a:t>
            </a:r>
            <a:r>
              <a:rPr lang="en-US" altLang="zh-TW" sz="2400" baseline="-25000" dirty="0">
                <a:solidFill>
                  <a:prstClr val="black"/>
                </a:solidFill>
                <a:latin typeface="Calibri" panose="020F0502020204030204"/>
              </a:rPr>
              <a:t>2</a:t>
            </a:r>
            <a:endParaRPr lang="zh-TW" altLang="en-US" sz="2400" baseline="-250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7" name="文字方塊 86"/>
          <p:cNvSpPr txBox="1"/>
          <p:nvPr/>
        </p:nvSpPr>
        <p:spPr>
          <a:xfrm>
            <a:off x="7618965" y="3367081"/>
            <a:ext cx="499336" cy="46166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x</a:t>
            </a:r>
            <a:r>
              <a:rPr lang="en-US" altLang="zh-TW" sz="2400" baseline="-25000" dirty="0">
                <a:solidFill>
                  <a:prstClr val="black"/>
                </a:solidFill>
                <a:latin typeface="Calibri" panose="020F0502020204030204"/>
              </a:rPr>
              <a:t>3</a:t>
            </a:r>
            <a:endParaRPr lang="zh-TW" altLang="en-US" sz="2400" baseline="-250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4480505" y="278622"/>
            <a:ext cx="4698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y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7" name="直線單箭頭接點 6"/>
          <p:cNvCxnSpPr>
            <a:stCxn id="82" idx="3"/>
            <a:endCxn id="71" idx="1"/>
          </p:cNvCxnSpPr>
          <p:nvPr/>
        </p:nvCxnSpPr>
        <p:spPr>
          <a:xfrm>
            <a:off x="2198988" y="386947"/>
            <a:ext cx="629684" cy="71542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線單箭頭接點 87"/>
          <p:cNvCxnSpPr>
            <a:endCxn id="71" idx="1"/>
          </p:cNvCxnSpPr>
          <p:nvPr/>
        </p:nvCxnSpPr>
        <p:spPr>
          <a:xfrm flipV="1">
            <a:off x="2189348" y="1102370"/>
            <a:ext cx="639325" cy="1735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線單箭頭接點 88"/>
          <p:cNvCxnSpPr>
            <a:endCxn id="71" idx="1"/>
          </p:cNvCxnSpPr>
          <p:nvPr/>
        </p:nvCxnSpPr>
        <p:spPr>
          <a:xfrm flipV="1">
            <a:off x="2198988" y="1102369"/>
            <a:ext cx="629684" cy="70832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線單箭頭接點 89"/>
          <p:cNvCxnSpPr/>
          <p:nvPr/>
        </p:nvCxnSpPr>
        <p:spPr>
          <a:xfrm>
            <a:off x="2193299" y="3107953"/>
            <a:ext cx="629684" cy="71542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線單箭頭接點 90"/>
          <p:cNvCxnSpPr/>
          <p:nvPr/>
        </p:nvCxnSpPr>
        <p:spPr>
          <a:xfrm flipV="1">
            <a:off x="2183659" y="3823376"/>
            <a:ext cx="639325" cy="1735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線單箭頭接點 91"/>
          <p:cNvCxnSpPr/>
          <p:nvPr/>
        </p:nvCxnSpPr>
        <p:spPr>
          <a:xfrm flipV="1">
            <a:off x="2193299" y="3823375"/>
            <a:ext cx="629684" cy="70832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線單箭頭接點 92"/>
          <p:cNvCxnSpPr>
            <a:stCxn id="85" idx="1"/>
            <a:endCxn id="75" idx="3"/>
          </p:cNvCxnSpPr>
          <p:nvPr/>
        </p:nvCxnSpPr>
        <p:spPr>
          <a:xfrm flipH="1">
            <a:off x="6868663" y="2202182"/>
            <a:ext cx="777095" cy="70551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線單箭頭接點 93"/>
          <p:cNvCxnSpPr>
            <a:stCxn id="86" idx="1"/>
          </p:cNvCxnSpPr>
          <p:nvPr/>
        </p:nvCxnSpPr>
        <p:spPr>
          <a:xfrm flipH="1">
            <a:off x="6866228" y="2900048"/>
            <a:ext cx="763273" cy="536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線單箭頭接點 94"/>
          <p:cNvCxnSpPr>
            <a:stCxn id="87" idx="1"/>
          </p:cNvCxnSpPr>
          <p:nvPr/>
        </p:nvCxnSpPr>
        <p:spPr>
          <a:xfrm flipH="1" flipV="1">
            <a:off x="6875867" y="2905416"/>
            <a:ext cx="743098" cy="69249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線單箭頭接點 95"/>
          <p:cNvCxnSpPr/>
          <p:nvPr/>
        </p:nvCxnSpPr>
        <p:spPr>
          <a:xfrm rot="5400000" flipH="1">
            <a:off x="4993184" y="5407604"/>
            <a:ext cx="629684" cy="71542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線單箭頭接點 96"/>
          <p:cNvCxnSpPr/>
          <p:nvPr/>
        </p:nvCxnSpPr>
        <p:spPr>
          <a:xfrm rot="5400000" flipH="1" flipV="1">
            <a:off x="4558409" y="5751818"/>
            <a:ext cx="639325" cy="1735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線單箭頭接點 97"/>
          <p:cNvCxnSpPr/>
          <p:nvPr/>
        </p:nvCxnSpPr>
        <p:spPr>
          <a:xfrm rot="5400000" flipH="1" flipV="1">
            <a:off x="4156785" y="5396994"/>
            <a:ext cx="629684" cy="70832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/>
          <p:cNvSpPr txBox="1"/>
          <p:nvPr/>
        </p:nvSpPr>
        <p:spPr>
          <a:xfrm>
            <a:off x="3878034" y="5654787"/>
            <a:ext cx="3238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altLang="zh-TW" sz="2400" b="1" dirty="0">
                <a:solidFill>
                  <a:srgbClr val="0000FF"/>
                </a:solidFill>
                <a:latin typeface="Calibri" panose="020F0502020204030204"/>
              </a:rPr>
              <a:t>1</a:t>
            </a:r>
            <a:endParaRPr lang="zh-TW" altLang="en-US" sz="2400" b="1" dirty="0">
              <a:solidFill>
                <a:srgbClr val="0000FF"/>
              </a:solidFill>
              <a:latin typeface="Calibri" panose="020F0502020204030204"/>
            </a:endParaRPr>
          </a:p>
        </p:txBody>
      </p:sp>
      <p:sp>
        <p:nvSpPr>
          <p:cNvPr id="99" name="文字方塊 98"/>
          <p:cNvSpPr txBox="1"/>
          <p:nvPr/>
        </p:nvSpPr>
        <p:spPr>
          <a:xfrm>
            <a:off x="4595241" y="5705241"/>
            <a:ext cx="3238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altLang="zh-TW" sz="2400" b="1" dirty="0">
                <a:solidFill>
                  <a:prstClr val="white">
                    <a:lumMod val="50000"/>
                  </a:prstClr>
                </a:solidFill>
                <a:latin typeface="Calibri" panose="020F0502020204030204"/>
              </a:rPr>
              <a:t>0</a:t>
            </a:r>
            <a:endParaRPr lang="zh-TW" altLang="en-US" sz="2400" b="1" dirty="0">
              <a:solidFill>
                <a:prstClr val="white">
                  <a:lumMod val="50000"/>
                </a:prstClr>
              </a:solidFill>
              <a:latin typeface="Calibri" panose="020F0502020204030204"/>
            </a:endParaRPr>
          </a:p>
        </p:txBody>
      </p:sp>
      <p:sp>
        <p:nvSpPr>
          <p:cNvPr id="100" name="文字方塊 99"/>
          <p:cNvSpPr txBox="1"/>
          <p:nvPr/>
        </p:nvSpPr>
        <p:spPr>
          <a:xfrm>
            <a:off x="5149971" y="5710410"/>
            <a:ext cx="3238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altLang="zh-TW" sz="2400" b="1" dirty="0">
                <a:solidFill>
                  <a:prstClr val="white">
                    <a:lumMod val="50000"/>
                  </a:prstClr>
                </a:solidFill>
                <a:latin typeface="Calibri" panose="020F0502020204030204"/>
              </a:rPr>
              <a:t>0</a:t>
            </a:r>
            <a:endParaRPr lang="zh-TW" altLang="en-US" sz="2400" b="1" dirty="0">
              <a:solidFill>
                <a:prstClr val="white">
                  <a:lumMod val="50000"/>
                </a:prstClr>
              </a:solidFill>
              <a:latin typeface="Calibri" panose="020F0502020204030204"/>
            </a:endParaRPr>
          </a:p>
        </p:txBody>
      </p:sp>
      <p:sp>
        <p:nvSpPr>
          <p:cNvPr id="101" name="文字方塊 100"/>
          <p:cNvSpPr txBox="1"/>
          <p:nvPr/>
        </p:nvSpPr>
        <p:spPr>
          <a:xfrm>
            <a:off x="2170268" y="1456531"/>
            <a:ext cx="6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altLang="zh-TW" sz="2400" b="1" dirty="0">
                <a:solidFill>
                  <a:srgbClr val="0000FF"/>
                </a:solidFill>
                <a:latin typeface="Calibri" panose="020F0502020204030204"/>
              </a:rPr>
              <a:t>100</a:t>
            </a:r>
            <a:endParaRPr lang="zh-TW" altLang="en-US" sz="2400" b="1" dirty="0">
              <a:solidFill>
                <a:srgbClr val="0000FF"/>
              </a:solidFill>
              <a:latin typeface="Calibri" panose="020F0502020204030204"/>
            </a:endParaRPr>
          </a:p>
        </p:txBody>
      </p:sp>
      <p:sp>
        <p:nvSpPr>
          <p:cNvPr id="102" name="文字方塊 101"/>
          <p:cNvSpPr txBox="1"/>
          <p:nvPr/>
        </p:nvSpPr>
        <p:spPr>
          <a:xfrm>
            <a:off x="7354248" y="1920357"/>
            <a:ext cx="3238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altLang="zh-TW" sz="2400" b="1" dirty="0">
                <a:solidFill>
                  <a:prstClr val="white">
                    <a:lumMod val="50000"/>
                  </a:prstClr>
                </a:solidFill>
                <a:latin typeface="Calibri" panose="020F0502020204030204"/>
              </a:rPr>
              <a:t>0</a:t>
            </a:r>
            <a:endParaRPr lang="zh-TW" altLang="en-US" sz="2400" b="1" dirty="0">
              <a:solidFill>
                <a:prstClr val="white">
                  <a:lumMod val="50000"/>
                </a:prstClr>
              </a:solidFill>
              <a:latin typeface="Calibri" panose="020F0502020204030204"/>
            </a:endParaRPr>
          </a:p>
        </p:txBody>
      </p:sp>
      <p:sp>
        <p:nvSpPr>
          <p:cNvPr id="103" name="文字方塊 102"/>
          <p:cNvSpPr txBox="1"/>
          <p:nvPr/>
        </p:nvSpPr>
        <p:spPr>
          <a:xfrm>
            <a:off x="7325340" y="3241344"/>
            <a:ext cx="2715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altLang="zh-TW" sz="2400" b="1" dirty="0">
                <a:solidFill>
                  <a:prstClr val="white">
                    <a:lumMod val="50000"/>
                  </a:prstClr>
                </a:solidFill>
                <a:latin typeface="Calibri" panose="020F0502020204030204"/>
              </a:rPr>
              <a:t>0</a:t>
            </a:r>
            <a:endParaRPr lang="zh-TW" altLang="en-US" sz="2400" b="1" dirty="0">
              <a:solidFill>
                <a:prstClr val="white">
                  <a:lumMod val="50000"/>
                </a:prstClr>
              </a:solidFill>
              <a:latin typeface="Calibri" panose="020F0502020204030204"/>
            </a:endParaRPr>
          </a:p>
        </p:txBody>
      </p:sp>
      <p:sp>
        <p:nvSpPr>
          <p:cNvPr id="104" name="文字方塊 103"/>
          <p:cNvSpPr txBox="1"/>
          <p:nvPr/>
        </p:nvSpPr>
        <p:spPr>
          <a:xfrm>
            <a:off x="6030358" y="6092795"/>
            <a:ext cx="499336" cy="46166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1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05" name="文字方塊 104"/>
          <p:cNvSpPr txBox="1"/>
          <p:nvPr/>
        </p:nvSpPr>
        <p:spPr>
          <a:xfrm>
            <a:off x="7629500" y="4018476"/>
            <a:ext cx="499336" cy="46166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1</a:t>
            </a:r>
            <a:endParaRPr lang="zh-TW" altLang="en-US" sz="2400" baseline="-250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06" name="文字方塊 105"/>
          <p:cNvSpPr txBox="1"/>
          <p:nvPr/>
        </p:nvSpPr>
        <p:spPr>
          <a:xfrm>
            <a:off x="1641832" y="4922736"/>
            <a:ext cx="499336" cy="46166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1</a:t>
            </a:r>
            <a:endParaRPr lang="zh-TW" altLang="en-US" sz="2400" baseline="-250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07" name="文字方塊 106"/>
          <p:cNvSpPr txBox="1"/>
          <p:nvPr/>
        </p:nvSpPr>
        <p:spPr>
          <a:xfrm>
            <a:off x="1668624" y="2213908"/>
            <a:ext cx="499336" cy="46166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1</a:t>
            </a:r>
            <a:endParaRPr lang="zh-TW" altLang="en-US" sz="2400" baseline="-25000" dirty="0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108" name="直線單箭頭接點 107"/>
          <p:cNvCxnSpPr>
            <a:stCxn id="104" idx="0"/>
          </p:cNvCxnSpPr>
          <p:nvPr/>
        </p:nvCxnSpPr>
        <p:spPr>
          <a:xfrm flipH="1" flipV="1">
            <a:off x="5080076" y="5450474"/>
            <a:ext cx="1199950" cy="64232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線單箭頭接點 108"/>
          <p:cNvCxnSpPr>
            <a:endCxn id="75" idx="3"/>
          </p:cNvCxnSpPr>
          <p:nvPr/>
        </p:nvCxnSpPr>
        <p:spPr>
          <a:xfrm flipH="1" flipV="1">
            <a:off x="6868663" y="2907695"/>
            <a:ext cx="750303" cy="13880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線單箭頭接點 109"/>
          <p:cNvCxnSpPr>
            <a:stCxn id="106" idx="3"/>
          </p:cNvCxnSpPr>
          <p:nvPr/>
        </p:nvCxnSpPr>
        <p:spPr>
          <a:xfrm flipV="1">
            <a:off x="2141168" y="3854018"/>
            <a:ext cx="677400" cy="129955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直線單箭頭接點 110"/>
          <p:cNvCxnSpPr>
            <a:stCxn id="107" idx="3"/>
          </p:cNvCxnSpPr>
          <p:nvPr/>
        </p:nvCxnSpPr>
        <p:spPr>
          <a:xfrm flipV="1">
            <a:off x="2167961" y="1081684"/>
            <a:ext cx="655023" cy="136305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文字方塊 112"/>
          <p:cNvSpPr txBox="1"/>
          <p:nvPr/>
        </p:nvSpPr>
        <p:spPr>
          <a:xfrm>
            <a:off x="5827515" y="5686921"/>
            <a:ext cx="3238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altLang="zh-TW" sz="2400" b="1" dirty="0">
                <a:solidFill>
                  <a:prstClr val="white">
                    <a:lumMod val="50000"/>
                  </a:prstClr>
                </a:solidFill>
                <a:latin typeface="Calibri" panose="020F0502020204030204"/>
              </a:rPr>
              <a:t>0</a:t>
            </a:r>
            <a:endParaRPr lang="zh-TW" altLang="en-US" sz="2400" b="1" dirty="0">
              <a:solidFill>
                <a:prstClr val="white">
                  <a:lumMod val="50000"/>
                </a:prstClr>
              </a:solidFill>
              <a:latin typeface="Calibri" panose="020F0502020204030204"/>
            </a:endParaRPr>
          </a:p>
        </p:txBody>
      </p:sp>
      <p:sp>
        <p:nvSpPr>
          <p:cNvPr id="114" name="文字方塊 113"/>
          <p:cNvSpPr txBox="1"/>
          <p:nvPr/>
        </p:nvSpPr>
        <p:spPr>
          <a:xfrm>
            <a:off x="2151704" y="2258797"/>
            <a:ext cx="6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altLang="zh-TW" sz="2400" b="1" dirty="0">
                <a:solidFill>
                  <a:srgbClr val="FF0000"/>
                </a:solidFill>
                <a:latin typeface="Calibri" panose="020F0502020204030204"/>
              </a:rPr>
              <a:t>-10</a:t>
            </a:r>
            <a:endParaRPr lang="zh-TW" altLang="en-US" sz="2400" b="1" dirty="0">
              <a:solidFill>
                <a:srgbClr val="FF0000"/>
              </a:solidFill>
              <a:latin typeface="Calibri" panose="020F0502020204030204"/>
            </a:endParaRPr>
          </a:p>
        </p:txBody>
      </p:sp>
      <p:sp>
        <p:nvSpPr>
          <p:cNvPr id="115" name="文字方塊 114"/>
          <p:cNvSpPr txBox="1"/>
          <p:nvPr/>
        </p:nvSpPr>
        <p:spPr>
          <a:xfrm>
            <a:off x="2179816" y="71692"/>
            <a:ext cx="6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altLang="zh-TW" sz="2400" b="1" dirty="0">
                <a:solidFill>
                  <a:prstClr val="white">
                    <a:lumMod val="50000"/>
                  </a:prstClr>
                </a:solidFill>
                <a:latin typeface="Calibri" panose="020F0502020204030204"/>
              </a:rPr>
              <a:t>0</a:t>
            </a:r>
            <a:endParaRPr lang="zh-TW" altLang="en-US" sz="2400" b="1" dirty="0">
              <a:solidFill>
                <a:prstClr val="white">
                  <a:lumMod val="50000"/>
                </a:prstClr>
              </a:solidFill>
              <a:latin typeface="Calibri" panose="020F0502020204030204"/>
            </a:endParaRPr>
          </a:p>
        </p:txBody>
      </p:sp>
      <p:sp>
        <p:nvSpPr>
          <p:cNvPr id="116" name="文字方塊 115"/>
          <p:cNvSpPr txBox="1"/>
          <p:nvPr/>
        </p:nvSpPr>
        <p:spPr>
          <a:xfrm>
            <a:off x="2189952" y="731143"/>
            <a:ext cx="6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altLang="zh-TW" sz="2400" b="1" dirty="0">
                <a:solidFill>
                  <a:prstClr val="white">
                    <a:lumMod val="50000"/>
                  </a:prstClr>
                </a:solidFill>
                <a:latin typeface="Calibri" panose="020F0502020204030204"/>
              </a:rPr>
              <a:t>0</a:t>
            </a:r>
            <a:endParaRPr lang="zh-TW" altLang="en-US" sz="2400" b="1" dirty="0">
              <a:solidFill>
                <a:prstClr val="white">
                  <a:lumMod val="50000"/>
                </a:prstClr>
              </a:solidFill>
              <a:latin typeface="Calibri" panose="020F0502020204030204"/>
            </a:endParaRPr>
          </a:p>
        </p:txBody>
      </p:sp>
      <p:sp>
        <p:nvSpPr>
          <p:cNvPr id="117" name="文字方塊 116"/>
          <p:cNvSpPr txBox="1"/>
          <p:nvPr/>
        </p:nvSpPr>
        <p:spPr>
          <a:xfrm>
            <a:off x="2080558" y="3486466"/>
            <a:ext cx="6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altLang="zh-TW" sz="2400" b="1" dirty="0">
                <a:solidFill>
                  <a:srgbClr val="0000FF"/>
                </a:solidFill>
                <a:latin typeface="Calibri" panose="020F0502020204030204"/>
              </a:rPr>
              <a:t>100</a:t>
            </a:r>
            <a:endParaRPr lang="zh-TW" altLang="en-US" sz="2400" b="1" dirty="0">
              <a:solidFill>
                <a:srgbClr val="0000FF"/>
              </a:solidFill>
              <a:latin typeface="Calibri" panose="020F0502020204030204"/>
            </a:endParaRPr>
          </a:p>
        </p:txBody>
      </p:sp>
      <p:sp>
        <p:nvSpPr>
          <p:cNvPr id="119" name="文字方塊 118"/>
          <p:cNvSpPr txBox="1"/>
          <p:nvPr/>
        </p:nvSpPr>
        <p:spPr>
          <a:xfrm>
            <a:off x="2136754" y="4956931"/>
            <a:ext cx="6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altLang="zh-TW" sz="2400" b="1" dirty="0">
                <a:solidFill>
                  <a:srgbClr val="FF0000"/>
                </a:solidFill>
                <a:latin typeface="Calibri" panose="020F0502020204030204"/>
              </a:rPr>
              <a:t>-10</a:t>
            </a:r>
            <a:endParaRPr lang="zh-TW" altLang="en-US" sz="2400" b="1" dirty="0">
              <a:solidFill>
                <a:srgbClr val="FF0000"/>
              </a:solidFill>
              <a:latin typeface="Calibri" panose="020F0502020204030204"/>
            </a:endParaRPr>
          </a:p>
        </p:txBody>
      </p:sp>
      <p:sp>
        <p:nvSpPr>
          <p:cNvPr id="120" name="文字方塊 119"/>
          <p:cNvSpPr txBox="1"/>
          <p:nvPr/>
        </p:nvSpPr>
        <p:spPr>
          <a:xfrm>
            <a:off x="2165474" y="2787326"/>
            <a:ext cx="6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altLang="zh-TW" sz="2400" b="1" dirty="0">
                <a:solidFill>
                  <a:prstClr val="white">
                    <a:lumMod val="50000"/>
                  </a:prstClr>
                </a:solidFill>
                <a:latin typeface="Calibri" panose="020F0502020204030204"/>
              </a:rPr>
              <a:t>0</a:t>
            </a:r>
            <a:endParaRPr lang="zh-TW" altLang="en-US" sz="2400" b="1" dirty="0">
              <a:solidFill>
                <a:prstClr val="white">
                  <a:lumMod val="50000"/>
                </a:prstClr>
              </a:solidFill>
              <a:latin typeface="Calibri" panose="020F0502020204030204"/>
            </a:endParaRPr>
          </a:p>
        </p:txBody>
      </p:sp>
      <p:sp>
        <p:nvSpPr>
          <p:cNvPr id="121" name="文字方塊 120"/>
          <p:cNvSpPr txBox="1"/>
          <p:nvPr/>
        </p:nvSpPr>
        <p:spPr>
          <a:xfrm>
            <a:off x="2179815" y="4198864"/>
            <a:ext cx="6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altLang="zh-TW" sz="2400" b="1" dirty="0">
                <a:solidFill>
                  <a:prstClr val="white">
                    <a:lumMod val="50000"/>
                  </a:prstClr>
                </a:solidFill>
                <a:latin typeface="Calibri" panose="020F0502020204030204"/>
              </a:rPr>
              <a:t>0</a:t>
            </a:r>
            <a:endParaRPr lang="zh-TW" altLang="en-US" sz="2400" b="1" dirty="0">
              <a:solidFill>
                <a:prstClr val="white">
                  <a:lumMod val="50000"/>
                </a:prstClr>
              </a:solidFill>
              <a:latin typeface="Calibri" panose="020F0502020204030204"/>
            </a:endParaRPr>
          </a:p>
        </p:txBody>
      </p:sp>
      <p:sp>
        <p:nvSpPr>
          <p:cNvPr id="122" name="文字方塊 121"/>
          <p:cNvSpPr txBox="1"/>
          <p:nvPr/>
        </p:nvSpPr>
        <p:spPr>
          <a:xfrm>
            <a:off x="7183297" y="3891561"/>
            <a:ext cx="6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altLang="zh-TW" sz="2400" b="1" dirty="0">
                <a:solidFill>
                  <a:srgbClr val="0000FF"/>
                </a:solidFill>
                <a:latin typeface="Calibri" panose="020F0502020204030204"/>
              </a:rPr>
              <a:t>10</a:t>
            </a:r>
            <a:endParaRPr lang="zh-TW" altLang="en-US" sz="2400" b="1" dirty="0">
              <a:solidFill>
                <a:srgbClr val="0000FF"/>
              </a:solidFill>
              <a:latin typeface="Calibri" panose="020F0502020204030204"/>
            </a:endParaRPr>
          </a:p>
        </p:txBody>
      </p:sp>
      <p:sp>
        <p:nvSpPr>
          <p:cNvPr id="123" name="文字方塊 122"/>
          <p:cNvSpPr txBox="1"/>
          <p:nvPr/>
        </p:nvSpPr>
        <p:spPr>
          <a:xfrm>
            <a:off x="6999699" y="2556493"/>
            <a:ext cx="9021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altLang="zh-TW" sz="2400" b="1" dirty="0">
                <a:solidFill>
                  <a:srgbClr val="0000FF"/>
                </a:solidFill>
                <a:latin typeface="Calibri" panose="020F0502020204030204"/>
              </a:rPr>
              <a:t>100</a:t>
            </a:r>
            <a:endParaRPr lang="zh-TW" altLang="en-US" sz="2400" b="1" dirty="0">
              <a:solidFill>
                <a:srgbClr val="0000FF"/>
              </a:solidFill>
              <a:latin typeface="Calibri" panose="020F0502020204030204"/>
            </a:endParaRPr>
          </a:p>
        </p:txBody>
      </p:sp>
      <p:cxnSp>
        <p:nvCxnSpPr>
          <p:cNvPr id="128" name="直線接點 127"/>
          <p:cNvCxnSpPr/>
          <p:nvPr/>
        </p:nvCxnSpPr>
        <p:spPr>
          <a:xfrm flipH="1">
            <a:off x="4757548" y="4586215"/>
            <a:ext cx="256453" cy="256453"/>
          </a:xfrm>
          <a:prstGeom prst="line">
            <a:avLst/>
          </a:prstGeom>
          <a:ln w="762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直線接點 131"/>
          <p:cNvCxnSpPr/>
          <p:nvPr/>
        </p:nvCxnSpPr>
        <p:spPr>
          <a:xfrm flipH="1">
            <a:off x="4767748" y="1830422"/>
            <a:ext cx="256453" cy="256453"/>
          </a:xfrm>
          <a:prstGeom prst="line">
            <a:avLst/>
          </a:prstGeom>
          <a:ln w="762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文字方塊 141"/>
          <p:cNvSpPr txBox="1"/>
          <p:nvPr/>
        </p:nvSpPr>
        <p:spPr>
          <a:xfrm>
            <a:off x="4714278" y="2679521"/>
            <a:ext cx="361092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defTabSz="457200"/>
            <a:r>
              <a:rPr lang="en-US" altLang="zh-TW" sz="2400" dirty="0">
                <a:solidFill>
                  <a:srgbClr val="FF0000"/>
                </a:solidFill>
                <a:latin typeface="Calibri" panose="020F0502020204030204"/>
              </a:rPr>
              <a:t>0</a:t>
            </a:r>
            <a:endParaRPr lang="zh-TW" altLang="en-US" sz="2400" dirty="0">
              <a:solidFill>
                <a:srgbClr val="FF0000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937839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4" grpId="0" animBg="1"/>
      <p:bldP spid="142" grpId="0" animBg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矩形 129"/>
          <p:cNvSpPr/>
          <p:nvPr/>
        </p:nvSpPr>
        <p:spPr>
          <a:xfrm>
            <a:off x="7941887" y="5210988"/>
            <a:ext cx="621081" cy="1332931"/>
          </a:xfrm>
          <a:prstGeom prst="rect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zh-TW" alt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34" name="矩形 133"/>
          <p:cNvSpPr/>
          <p:nvPr/>
        </p:nvSpPr>
        <p:spPr>
          <a:xfrm>
            <a:off x="7222740" y="5217279"/>
            <a:ext cx="621081" cy="1332931"/>
          </a:xfrm>
          <a:prstGeom prst="rect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zh-TW" altLang="en-US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52" name="圖片 5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1737" y="461347"/>
            <a:ext cx="3757175" cy="49333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字方塊 45"/>
              <p:cNvSpPr txBox="1"/>
              <p:nvPr/>
            </p:nvSpPr>
            <p:spPr>
              <a:xfrm>
                <a:off x="6805173" y="5231248"/>
                <a:ext cx="3649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4572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46" name="文字方塊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5173" y="5231248"/>
                <a:ext cx="364908" cy="369332"/>
              </a:xfrm>
              <a:prstGeom prst="rect">
                <a:avLst/>
              </a:prstGeom>
              <a:blipFill>
                <a:blip r:embed="rId3"/>
                <a:stretch>
                  <a:fillRect l="-10000" r="-8333" b="-131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字方塊 46"/>
              <p:cNvSpPr txBox="1"/>
              <p:nvPr/>
            </p:nvSpPr>
            <p:spPr>
              <a:xfrm>
                <a:off x="6805174" y="5651472"/>
                <a:ext cx="3720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4572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47" name="文字方塊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5174" y="5651472"/>
                <a:ext cx="372025" cy="369332"/>
              </a:xfrm>
              <a:prstGeom prst="rect">
                <a:avLst/>
              </a:prstGeom>
              <a:blipFill>
                <a:blip r:embed="rId4"/>
                <a:stretch>
                  <a:fillRect l="-9836" r="-8197" b="-131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字方塊 47"/>
              <p:cNvSpPr txBox="1"/>
              <p:nvPr/>
            </p:nvSpPr>
            <p:spPr>
              <a:xfrm>
                <a:off x="6813688" y="6107075"/>
                <a:ext cx="3720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4572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48" name="文字方塊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3688" y="6107075"/>
                <a:ext cx="372025" cy="369332"/>
              </a:xfrm>
              <a:prstGeom prst="rect">
                <a:avLst/>
              </a:prstGeom>
              <a:blipFill>
                <a:blip r:embed="rId5"/>
                <a:stretch>
                  <a:fillRect l="-11475" r="-8197" b="-1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字方塊 48"/>
              <p:cNvSpPr txBox="1"/>
              <p:nvPr/>
            </p:nvSpPr>
            <p:spPr>
              <a:xfrm>
                <a:off x="6891822" y="645159"/>
                <a:ext cx="2457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4572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TW" altLang="en-US" sz="240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49" name="文字方塊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1822" y="645159"/>
                <a:ext cx="245708" cy="369332"/>
              </a:xfrm>
              <a:prstGeom prst="rect">
                <a:avLst/>
              </a:prstGeom>
              <a:blipFill>
                <a:blip r:embed="rId6"/>
                <a:stretch>
                  <a:fillRect l="-30000" r="-30000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文字方塊 49"/>
          <p:cNvSpPr txBox="1"/>
          <p:nvPr/>
        </p:nvSpPr>
        <p:spPr>
          <a:xfrm>
            <a:off x="7290095" y="5258373"/>
            <a:ext cx="448574" cy="120032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3</a:t>
            </a:r>
          </a:p>
          <a:p>
            <a:pPr algn="ctr"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1</a:t>
            </a:r>
          </a:p>
          <a:p>
            <a:pPr algn="ctr"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0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1" name="文字方塊 50"/>
          <p:cNvSpPr txBox="1"/>
          <p:nvPr/>
        </p:nvSpPr>
        <p:spPr>
          <a:xfrm>
            <a:off x="7304647" y="569221"/>
            <a:ext cx="448574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0</a:t>
            </a:r>
          </a:p>
        </p:txBody>
      </p:sp>
      <p:sp>
        <p:nvSpPr>
          <p:cNvPr id="54" name="文字方塊 53"/>
          <p:cNvSpPr txBox="1"/>
          <p:nvPr/>
        </p:nvSpPr>
        <p:spPr>
          <a:xfrm>
            <a:off x="8016300" y="5254238"/>
            <a:ext cx="448574" cy="120032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4</a:t>
            </a:r>
          </a:p>
          <a:p>
            <a:pPr algn="ctr"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1</a:t>
            </a:r>
          </a:p>
          <a:p>
            <a:pPr algn="ctr"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0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5" name="文字方塊 54"/>
          <p:cNvSpPr txBox="1"/>
          <p:nvPr/>
        </p:nvSpPr>
        <p:spPr>
          <a:xfrm>
            <a:off x="7991461" y="570166"/>
            <a:ext cx="448574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0</a:t>
            </a:r>
          </a:p>
        </p:txBody>
      </p:sp>
      <p:sp>
        <p:nvSpPr>
          <p:cNvPr id="56" name="文字方塊 55"/>
          <p:cNvSpPr txBox="1"/>
          <p:nvPr/>
        </p:nvSpPr>
        <p:spPr>
          <a:xfrm>
            <a:off x="8697146" y="5268156"/>
            <a:ext cx="448574" cy="120032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2</a:t>
            </a:r>
          </a:p>
          <a:p>
            <a:pPr algn="ctr"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0</a:t>
            </a:r>
          </a:p>
          <a:p>
            <a:pPr algn="ctr"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0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7" name="文字方塊 56"/>
          <p:cNvSpPr txBox="1"/>
          <p:nvPr/>
        </p:nvSpPr>
        <p:spPr>
          <a:xfrm>
            <a:off x="8654208" y="590437"/>
            <a:ext cx="448574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0</a:t>
            </a:r>
          </a:p>
        </p:txBody>
      </p:sp>
      <p:sp>
        <p:nvSpPr>
          <p:cNvPr id="58" name="文字方塊 57"/>
          <p:cNvSpPr txBox="1"/>
          <p:nvPr/>
        </p:nvSpPr>
        <p:spPr>
          <a:xfrm>
            <a:off x="9352156" y="5277290"/>
            <a:ext cx="448574" cy="120032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1</a:t>
            </a:r>
          </a:p>
          <a:p>
            <a:pPr algn="ctr"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0</a:t>
            </a:r>
          </a:p>
          <a:p>
            <a:pPr algn="ctr"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1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9" name="文字方塊 58"/>
          <p:cNvSpPr txBox="1"/>
          <p:nvPr/>
        </p:nvSpPr>
        <p:spPr>
          <a:xfrm>
            <a:off x="9316955" y="580193"/>
            <a:ext cx="448574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7</a:t>
            </a:r>
          </a:p>
        </p:txBody>
      </p:sp>
      <p:sp>
        <p:nvSpPr>
          <p:cNvPr id="60" name="文字方塊 59"/>
          <p:cNvSpPr txBox="1"/>
          <p:nvPr/>
        </p:nvSpPr>
        <p:spPr>
          <a:xfrm>
            <a:off x="9999046" y="5278026"/>
            <a:ext cx="448574" cy="120032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3</a:t>
            </a:r>
          </a:p>
          <a:p>
            <a:pPr algn="ctr"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-1</a:t>
            </a:r>
          </a:p>
          <a:p>
            <a:pPr algn="ctr"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0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1" name="文字方塊 60"/>
          <p:cNvSpPr txBox="1"/>
          <p:nvPr/>
        </p:nvSpPr>
        <p:spPr>
          <a:xfrm>
            <a:off x="9957528" y="580193"/>
            <a:ext cx="448574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0</a:t>
            </a:r>
          </a:p>
        </p:txBody>
      </p:sp>
      <p:sp>
        <p:nvSpPr>
          <p:cNvPr id="62" name="矩形 61"/>
          <p:cNvSpPr/>
          <p:nvPr/>
        </p:nvSpPr>
        <p:spPr>
          <a:xfrm>
            <a:off x="7365471" y="5681510"/>
            <a:ext cx="319177" cy="349821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zh-TW" alt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8080999" y="5677375"/>
            <a:ext cx="319177" cy="349821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zh-TW" alt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4" name="矩形 63"/>
          <p:cNvSpPr/>
          <p:nvPr/>
        </p:nvSpPr>
        <p:spPr>
          <a:xfrm>
            <a:off x="9416855" y="6081073"/>
            <a:ext cx="319177" cy="349821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zh-TW" altLang="en-US">
              <a:solidFill>
                <a:srgbClr val="00B050"/>
              </a:solidFill>
              <a:latin typeface="Calibri" panose="020F0502020204030204"/>
            </a:endParaRPr>
          </a:p>
        </p:txBody>
      </p:sp>
      <p:sp>
        <p:nvSpPr>
          <p:cNvPr id="65" name="矩形 64"/>
          <p:cNvSpPr/>
          <p:nvPr/>
        </p:nvSpPr>
        <p:spPr>
          <a:xfrm>
            <a:off x="9381654" y="632556"/>
            <a:ext cx="319177" cy="34982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zh-TW" altLang="en-US">
              <a:solidFill>
                <a:srgbClr val="00B050"/>
              </a:solidFill>
              <a:latin typeface="Calibri" panose="020F0502020204030204"/>
            </a:endParaRPr>
          </a:p>
        </p:txBody>
      </p:sp>
      <p:sp>
        <p:nvSpPr>
          <p:cNvPr id="73" name="矩形 72"/>
          <p:cNvSpPr/>
          <p:nvPr/>
        </p:nvSpPr>
        <p:spPr>
          <a:xfrm>
            <a:off x="10070114" y="5707404"/>
            <a:ext cx="319177" cy="349821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zh-TW" altLang="en-US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3" name="群組 2"/>
          <p:cNvGrpSpPr/>
          <p:nvPr/>
        </p:nvGrpSpPr>
        <p:grpSpPr>
          <a:xfrm>
            <a:off x="4695074" y="5068599"/>
            <a:ext cx="399503" cy="461665"/>
            <a:chOff x="5891338" y="5744015"/>
            <a:chExt cx="399503" cy="461665"/>
          </a:xfrm>
        </p:grpSpPr>
        <p:sp>
          <p:nvSpPr>
            <p:cNvPr id="53" name="文字方塊 52"/>
            <p:cNvSpPr txBox="1"/>
            <p:nvPr/>
          </p:nvSpPr>
          <p:spPr>
            <a:xfrm>
              <a:off x="5935431" y="5837963"/>
              <a:ext cx="311316" cy="338554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 defTabSz="457200"/>
              <a:endParaRPr lang="zh-TW" altLang="en-US" sz="2400" baseline="-2500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" name="文字方塊 1"/>
            <p:cNvSpPr txBox="1"/>
            <p:nvPr/>
          </p:nvSpPr>
          <p:spPr>
            <a:xfrm>
              <a:off x="5891338" y="5744015"/>
              <a:ext cx="39950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7200"/>
              <a:r>
                <a:rPr lang="en-US" altLang="zh-TW" sz="2400" dirty="0">
                  <a:solidFill>
                    <a:prstClr val="black"/>
                  </a:solidFill>
                  <a:latin typeface="Calibri" panose="020F0502020204030204"/>
                </a:rPr>
                <a:t>+</a:t>
              </a:r>
              <a:endParaRPr lang="zh-TW" altLang="en-US" sz="240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66" name="群組 65"/>
          <p:cNvGrpSpPr/>
          <p:nvPr/>
        </p:nvGrpSpPr>
        <p:grpSpPr>
          <a:xfrm>
            <a:off x="2835537" y="3600479"/>
            <a:ext cx="399503" cy="461665"/>
            <a:chOff x="5891338" y="5744015"/>
            <a:chExt cx="399503" cy="461665"/>
          </a:xfrm>
        </p:grpSpPr>
        <p:sp>
          <p:nvSpPr>
            <p:cNvPr id="67" name="文字方塊 66"/>
            <p:cNvSpPr txBox="1"/>
            <p:nvPr/>
          </p:nvSpPr>
          <p:spPr>
            <a:xfrm>
              <a:off x="5935431" y="5837963"/>
              <a:ext cx="311316" cy="338554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 defTabSz="457200"/>
              <a:endParaRPr lang="zh-TW" altLang="en-US" sz="2400" baseline="-2500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8" name="文字方塊 67"/>
            <p:cNvSpPr txBox="1"/>
            <p:nvPr/>
          </p:nvSpPr>
          <p:spPr>
            <a:xfrm>
              <a:off x="5891338" y="5744015"/>
              <a:ext cx="39950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7200"/>
              <a:r>
                <a:rPr lang="en-US" altLang="zh-TW" sz="2400" dirty="0">
                  <a:solidFill>
                    <a:prstClr val="black"/>
                  </a:solidFill>
                  <a:latin typeface="Calibri" panose="020F0502020204030204"/>
                </a:rPr>
                <a:t>+</a:t>
              </a:r>
              <a:endParaRPr lang="zh-TW" altLang="en-US" sz="240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69" name="群組 68"/>
          <p:cNvGrpSpPr/>
          <p:nvPr/>
        </p:nvGrpSpPr>
        <p:grpSpPr>
          <a:xfrm>
            <a:off x="2828673" y="871537"/>
            <a:ext cx="399503" cy="461665"/>
            <a:chOff x="5891338" y="5744015"/>
            <a:chExt cx="399503" cy="461665"/>
          </a:xfrm>
        </p:grpSpPr>
        <p:sp>
          <p:nvSpPr>
            <p:cNvPr id="70" name="文字方塊 69"/>
            <p:cNvSpPr txBox="1"/>
            <p:nvPr/>
          </p:nvSpPr>
          <p:spPr>
            <a:xfrm>
              <a:off x="5935431" y="5837963"/>
              <a:ext cx="311316" cy="338554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 defTabSz="457200"/>
              <a:endParaRPr lang="zh-TW" altLang="en-US" sz="2400" baseline="-2500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71" name="文字方塊 70"/>
            <p:cNvSpPr txBox="1"/>
            <p:nvPr/>
          </p:nvSpPr>
          <p:spPr>
            <a:xfrm>
              <a:off x="5891338" y="5744015"/>
              <a:ext cx="39950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7200"/>
              <a:r>
                <a:rPr lang="en-US" altLang="zh-TW" sz="2400" dirty="0">
                  <a:solidFill>
                    <a:prstClr val="black"/>
                  </a:solidFill>
                  <a:latin typeface="Calibri" panose="020F0502020204030204"/>
                </a:rPr>
                <a:t>+</a:t>
              </a:r>
              <a:endParaRPr lang="zh-TW" altLang="en-US" sz="240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72" name="群組 71"/>
          <p:cNvGrpSpPr/>
          <p:nvPr/>
        </p:nvGrpSpPr>
        <p:grpSpPr>
          <a:xfrm>
            <a:off x="6469160" y="2676862"/>
            <a:ext cx="399503" cy="461665"/>
            <a:chOff x="5891338" y="5744015"/>
            <a:chExt cx="399503" cy="461665"/>
          </a:xfrm>
        </p:grpSpPr>
        <p:sp>
          <p:nvSpPr>
            <p:cNvPr id="74" name="文字方塊 73"/>
            <p:cNvSpPr txBox="1"/>
            <p:nvPr/>
          </p:nvSpPr>
          <p:spPr>
            <a:xfrm>
              <a:off x="5935431" y="5837963"/>
              <a:ext cx="311316" cy="338554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 defTabSz="457200"/>
              <a:endParaRPr lang="zh-TW" altLang="en-US" sz="2400" baseline="-2500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75" name="文字方塊 74"/>
            <p:cNvSpPr txBox="1"/>
            <p:nvPr/>
          </p:nvSpPr>
          <p:spPr>
            <a:xfrm>
              <a:off x="5891338" y="5744015"/>
              <a:ext cx="39950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7200"/>
              <a:r>
                <a:rPr lang="en-US" altLang="zh-TW" sz="2400" dirty="0">
                  <a:solidFill>
                    <a:prstClr val="black"/>
                  </a:solidFill>
                  <a:latin typeface="Calibri" panose="020F0502020204030204"/>
                </a:rPr>
                <a:t>+</a:t>
              </a:r>
              <a:endParaRPr lang="zh-TW" altLang="en-US" sz="240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sp>
        <p:nvSpPr>
          <p:cNvPr id="76" name="文字方塊 75"/>
          <p:cNvSpPr txBox="1"/>
          <p:nvPr/>
        </p:nvSpPr>
        <p:spPr>
          <a:xfrm>
            <a:off x="3843677" y="6088545"/>
            <a:ext cx="483079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3</a:t>
            </a:r>
            <a:endParaRPr lang="zh-TW" altLang="en-US" sz="2400" baseline="-250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7" name="文字方塊 76"/>
          <p:cNvSpPr txBox="1"/>
          <p:nvPr/>
        </p:nvSpPr>
        <p:spPr>
          <a:xfrm>
            <a:off x="4595240" y="6088547"/>
            <a:ext cx="499336" cy="46166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1</a:t>
            </a:r>
            <a:endParaRPr lang="zh-TW" altLang="en-US" sz="2400" baseline="-250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8" name="文字方塊 77"/>
          <p:cNvSpPr txBox="1"/>
          <p:nvPr/>
        </p:nvSpPr>
        <p:spPr>
          <a:xfrm>
            <a:off x="5340496" y="6088547"/>
            <a:ext cx="499336" cy="46166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0</a:t>
            </a:r>
            <a:endParaRPr lang="zh-TW" altLang="en-US" sz="2400" baseline="-250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9" name="文字方塊 78"/>
          <p:cNvSpPr txBox="1"/>
          <p:nvPr/>
        </p:nvSpPr>
        <p:spPr>
          <a:xfrm>
            <a:off x="1668625" y="2900048"/>
            <a:ext cx="483079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3</a:t>
            </a:r>
            <a:endParaRPr lang="zh-TW" altLang="en-US" sz="2400" baseline="-250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0" name="文字方塊 79"/>
          <p:cNvSpPr txBox="1"/>
          <p:nvPr/>
        </p:nvSpPr>
        <p:spPr>
          <a:xfrm>
            <a:off x="1652367" y="3597915"/>
            <a:ext cx="499336" cy="46166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1</a:t>
            </a:r>
            <a:endParaRPr lang="zh-TW" altLang="en-US" sz="2400" baseline="-250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1" name="文字方塊 80"/>
          <p:cNvSpPr txBox="1"/>
          <p:nvPr/>
        </p:nvSpPr>
        <p:spPr>
          <a:xfrm>
            <a:off x="1641832" y="4295780"/>
            <a:ext cx="499336" cy="46166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0</a:t>
            </a:r>
            <a:endParaRPr lang="zh-TW" altLang="en-US" sz="2400" baseline="-250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2" name="文字方塊 81"/>
          <p:cNvSpPr txBox="1"/>
          <p:nvPr/>
        </p:nvSpPr>
        <p:spPr>
          <a:xfrm>
            <a:off x="1715910" y="156114"/>
            <a:ext cx="483079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3</a:t>
            </a:r>
            <a:endParaRPr lang="zh-TW" altLang="en-US" sz="2400" baseline="-250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3" name="文字方塊 82"/>
          <p:cNvSpPr txBox="1"/>
          <p:nvPr/>
        </p:nvSpPr>
        <p:spPr>
          <a:xfrm>
            <a:off x="1699652" y="853981"/>
            <a:ext cx="499336" cy="46166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1</a:t>
            </a:r>
            <a:endParaRPr lang="zh-TW" altLang="en-US" sz="2400" baseline="-250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4" name="文字方塊 83"/>
          <p:cNvSpPr txBox="1"/>
          <p:nvPr/>
        </p:nvSpPr>
        <p:spPr>
          <a:xfrm>
            <a:off x="1689117" y="1551846"/>
            <a:ext cx="499336" cy="46166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0</a:t>
            </a:r>
            <a:endParaRPr lang="zh-TW" altLang="en-US" sz="2400" baseline="-250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5" name="文字方塊 84"/>
          <p:cNvSpPr txBox="1"/>
          <p:nvPr/>
        </p:nvSpPr>
        <p:spPr>
          <a:xfrm>
            <a:off x="7645758" y="1971349"/>
            <a:ext cx="483079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3</a:t>
            </a:r>
            <a:endParaRPr lang="zh-TW" altLang="en-US" sz="2400" baseline="-250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6" name="文字方塊 85"/>
          <p:cNvSpPr txBox="1"/>
          <p:nvPr/>
        </p:nvSpPr>
        <p:spPr>
          <a:xfrm>
            <a:off x="7629500" y="2669216"/>
            <a:ext cx="499336" cy="46166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1</a:t>
            </a:r>
            <a:endParaRPr lang="zh-TW" altLang="en-US" sz="2400" baseline="-250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7" name="文字方塊 86"/>
          <p:cNvSpPr txBox="1"/>
          <p:nvPr/>
        </p:nvSpPr>
        <p:spPr>
          <a:xfrm>
            <a:off x="7618965" y="3367081"/>
            <a:ext cx="499336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0</a:t>
            </a:r>
            <a:endParaRPr lang="zh-TW" altLang="en-US" sz="2400" baseline="-250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4480505" y="278622"/>
            <a:ext cx="4698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y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7" name="直線單箭頭接點 6"/>
          <p:cNvCxnSpPr>
            <a:stCxn id="82" idx="3"/>
            <a:endCxn id="71" idx="1"/>
          </p:cNvCxnSpPr>
          <p:nvPr/>
        </p:nvCxnSpPr>
        <p:spPr>
          <a:xfrm>
            <a:off x="2198988" y="386947"/>
            <a:ext cx="629684" cy="71542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線單箭頭接點 87"/>
          <p:cNvCxnSpPr>
            <a:endCxn id="71" idx="1"/>
          </p:cNvCxnSpPr>
          <p:nvPr/>
        </p:nvCxnSpPr>
        <p:spPr>
          <a:xfrm flipV="1">
            <a:off x="2189348" y="1102370"/>
            <a:ext cx="639325" cy="1735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線單箭頭接點 88"/>
          <p:cNvCxnSpPr>
            <a:endCxn id="71" idx="1"/>
          </p:cNvCxnSpPr>
          <p:nvPr/>
        </p:nvCxnSpPr>
        <p:spPr>
          <a:xfrm flipV="1">
            <a:off x="2198988" y="1102369"/>
            <a:ext cx="629684" cy="70832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線單箭頭接點 89"/>
          <p:cNvCxnSpPr/>
          <p:nvPr/>
        </p:nvCxnSpPr>
        <p:spPr>
          <a:xfrm>
            <a:off x="2193299" y="3107953"/>
            <a:ext cx="629684" cy="71542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線單箭頭接點 90"/>
          <p:cNvCxnSpPr/>
          <p:nvPr/>
        </p:nvCxnSpPr>
        <p:spPr>
          <a:xfrm flipV="1">
            <a:off x="2183659" y="3823376"/>
            <a:ext cx="639325" cy="1735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線單箭頭接點 91"/>
          <p:cNvCxnSpPr/>
          <p:nvPr/>
        </p:nvCxnSpPr>
        <p:spPr>
          <a:xfrm flipV="1">
            <a:off x="2193299" y="3823375"/>
            <a:ext cx="629684" cy="70832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線單箭頭接點 92"/>
          <p:cNvCxnSpPr>
            <a:stCxn id="85" idx="1"/>
            <a:endCxn id="75" idx="3"/>
          </p:cNvCxnSpPr>
          <p:nvPr/>
        </p:nvCxnSpPr>
        <p:spPr>
          <a:xfrm flipH="1">
            <a:off x="6868663" y="2202182"/>
            <a:ext cx="777095" cy="70551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線單箭頭接點 93"/>
          <p:cNvCxnSpPr>
            <a:stCxn id="86" idx="1"/>
          </p:cNvCxnSpPr>
          <p:nvPr/>
        </p:nvCxnSpPr>
        <p:spPr>
          <a:xfrm flipH="1">
            <a:off x="6866228" y="2900048"/>
            <a:ext cx="763273" cy="536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線單箭頭接點 94"/>
          <p:cNvCxnSpPr>
            <a:stCxn id="87" idx="1"/>
          </p:cNvCxnSpPr>
          <p:nvPr/>
        </p:nvCxnSpPr>
        <p:spPr>
          <a:xfrm flipH="1" flipV="1">
            <a:off x="6875867" y="2905417"/>
            <a:ext cx="743098" cy="69249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線單箭頭接點 95"/>
          <p:cNvCxnSpPr/>
          <p:nvPr/>
        </p:nvCxnSpPr>
        <p:spPr>
          <a:xfrm rot="5400000" flipH="1">
            <a:off x="4993184" y="5407604"/>
            <a:ext cx="629684" cy="71542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線單箭頭接點 96"/>
          <p:cNvCxnSpPr/>
          <p:nvPr/>
        </p:nvCxnSpPr>
        <p:spPr>
          <a:xfrm rot="5400000" flipH="1" flipV="1">
            <a:off x="4558409" y="5751818"/>
            <a:ext cx="639325" cy="1735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線單箭頭接點 97"/>
          <p:cNvCxnSpPr/>
          <p:nvPr/>
        </p:nvCxnSpPr>
        <p:spPr>
          <a:xfrm rot="5400000" flipH="1" flipV="1">
            <a:off x="4156785" y="5396994"/>
            <a:ext cx="629684" cy="70832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/>
          <p:cNvSpPr txBox="1"/>
          <p:nvPr/>
        </p:nvSpPr>
        <p:spPr>
          <a:xfrm>
            <a:off x="3878034" y="5654787"/>
            <a:ext cx="3238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altLang="zh-TW" sz="2400" b="1" dirty="0">
                <a:solidFill>
                  <a:srgbClr val="0000FF"/>
                </a:solidFill>
                <a:latin typeface="Calibri" panose="020F0502020204030204"/>
              </a:rPr>
              <a:t>1</a:t>
            </a:r>
            <a:endParaRPr lang="zh-TW" altLang="en-US" sz="2400" b="1" dirty="0">
              <a:solidFill>
                <a:srgbClr val="0000FF"/>
              </a:solidFill>
              <a:latin typeface="Calibri" panose="020F0502020204030204"/>
            </a:endParaRPr>
          </a:p>
        </p:txBody>
      </p:sp>
      <p:sp>
        <p:nvSpPr>
          <p:cNvPr id="99" name="文字方塊 98"/>
          <p:cNvSpPr txBox="1"/>
          <p:nvPr/>
        </p:nvSpPr>
        <p:spPr>
          <a:xfrm>
            <a:off x="4595241" y="5705241"/>
            <a:ext cx="3238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altLang="zh-TW" sz="2400" b="1" dirty="0">
                <a:solidFill>
                  <a:prstClr val="white">
                    <a:lumMod val="50000"/>
                  </a:prstClr>
                </a:solidFill>
                <a:latin typeface="Calibri" panose="020F0502020204030204"/>
              </a:rPr>
              <a:t>0</a:t>
            </a:r>
            <a:endParaRPr lang="zh-TW" altLang="en-US" sz="2400" b="1" dirty="0">
              <a:solidFill>
                <a:prstClr val="white">
                  <a:lumMod val="50000"/>
                </a:prstClr>
              </a:solidFill>
              <a:latin typeface="Calibri" panose="020F0502020204030204"/>
            </a:endParaRPr>
          </a:p>
        </p:txBody>
      </p:sp>
      <p:sp>
        <p:nvSpPr>
          <p:cNvPr id="100" name="文字方塊 99"/>
          <p:cNvSpPr txBox="1"/>
          <p:nvPr/>
        </p:nvSpPr>
        <p:spPr>
          <a:xfrm>
            <a:off x="5149971" y="5710410"/>
            <a:ext cx="3238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altLang="zh-TW" sz="2400" b="1" dirty="0">
                <a:solidFill>
                  <a:prstClr val="white">
                    <a:lumMod val="50000"/>
                  </a:prstClr>
                </a:solidFill>
                <a:latin typeface="Calibri" panose="020F0502020204030204"/>
              </a:rPr>
              <a:t>0</a:t>
            </a:r>
            <a:endParaRPr lang="zh-TW" altLang="en-US" sz="2400" b="1" dirty="0">
              <a:solidFill>
                <a:prstClr val="white">
                  <a:lumMod val="50000"/>
                </a:prstClr>
              </a:solidFill>
              <a:latin typeface="Calibri" panose="020F0502020204030204"/>
            </a:endParaRPr>
          </a:p>
        </p:txBody>
      </p:sp>
      <p:sp>
        <p:nvSpPr>
          <p:cNvPr id="101" name="文字方塊 100"/>
          <p:cNvSpPr txBox="1"/>
          <p:nvPr/>
        </p:nvSpPr>
        <p:spPr>
          <a:xfrm>
            <a:off x="2170268" y="1456531"/>
            <a:ext cx="6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altLang="zh-TW" sz="2400" b="1" dirty="0">
                <a:solidFill>
                  <a:srgbClr val="0000FF"/>
                </a:solidFill>
                <a:latin typeface="Calibri" panose="020F0502020204030204"/>
              </a:rPr>
              <a:t>100</a:t>
            </a:r>
            <a:endParaRPr lang="zh-TW" altLang="en-US" sz="2400" b="1" dirty="0">
              <a:solidFill>
                <a:srgbClr val="0000FF"/>
              </a:solidFill>
              <a:latin typeface="Calibri" panose="020F0502020204030204"/>
            </a:endParaRPr>
          </a:p>
        </p:txBody>
      </p:sp>
      <p:sp>
        <p:nvSpPr>
          <p:cNvPr id="102" name="文字方塊 101"/>
          <p:cNvSpPr txBox="1"/>
          <p:nvPr/>
        </p:nvSpPr>
        <p:spPr>
          <a:xfrm>
            <a:off x="7354248" y="1920357"/>
            <a:ext cx="3238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altLang="zh-TW" sz="2400" b="1" dirty="0">
                <a:solidFill>
                  <a:prstClr val="white">
                    <a:lumMod val="50000"/>
                  </a:prstClr>
                </a:solidFill>
                <a:latin typeface="Calibri" panose="020F0502020204030204"/>
              </a:rPr>
              <a:t>0</a:t>
            </a:r>
            <a:endParaRPr lang="zh-TW" altLang="en-US" sz="2400" b="1" dirty="0">
              <a:solidFill>
                <a:prstClr val="white">
                  <a:lumMod val="50000"/>
                </a:prstClr>
              </a:solidFill>
              <a:latin typeface="Calibri" panose="020F0502020204030204"/>
            </a:endParaRPr>
          </a:p>
        </p:txBody>
      </p:sp>
      <p:sp>
        <p:nvSpPr>
          <p:cNvPr id="103" name="文字方塊 102"/>
          <p:cNvSpPr txBox="1"/>
          <p:nvPr/>
        </p:nvSpPr>
        <p:spPr>
          <a:xfrm>
            <a:off x="7325340" y="3241344"/>
            <a:ext cx="2715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altLang="zh-TW" sz="2400" b="1" dirty="0">
                <a:solidFill>
                  <a:prstClr val="white">
                    <a:lumMod val="50000"/>
                  </a:prstClr>
                </a:solidFill>
                <a:latin typeface="Calibri" panose="020F0502020204030204"/>
              </a:rPr>
              <a:t>0</a:t>
            </a:r>
            <a:endParaRPr lang="zh-TW" altLang="en-US" sz="2400" b="1" dirty="0">
              <a:solidFill>
                <a:prstClr val="white">
                  <a:lumMod val="50000"/>
                </a:prstClr>
              </a:solidFill>
              <a:latin typeface="Calibri" panose="020F0502020204030204"/>
            </a:endParaRPr>
          </a:p>
        </p:txBody>
      </p:sp>
      <p:sp>
        <p:nvSpPr>
          <p:cNvPr id="104" name="文字方塊 103"/>
          <p:cNvSpPr txBox="1"/>
          <p:nvPr/>
        </p:nvSpPr>
        <p:spPr>
          <a:xfrm>
            <a:off x="6030358" y="6092795"/>
            <a:ext cx="499336" cy="46166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1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05" name="文字方塊 104"/>
          <p:cNvSpPr txBox="1"/>
          <p:nvPr/>
        </p:nvSpPr>
        <p:spPr>
          <a:xfrm>
            <a:off x="7629500" y="4018476"/>
            <a:ext cx="499336" cy="46166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1</a:t>
            </a:r>
            <a:endParaRPr lang="zh-TW" altLang="en-US" sz="2400" baseline="-250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06" name="文字方塊 105"/>
          <p:cNvSpPr txBox="1"/>
          <p:nvPr/>
        </p:nvSpPr>
        <p:spPr>
          <a:xfrm>
            <a:off x="1641832" y="4922736"/>
            <a:ext cx="499336" cy="46166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1</a:t>
            </a:r>
            <a:endParaRPr lang="zh-TW" altLang="en-US" sz="2400" baseline="-250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07" name="文字方塊 106"/>
          <p:cNvSpPr txBox="1"/>
          <p:nvPr/>
        </p:nvSpPr>
        <p:spPr>
          <a:xfrm>
            <a:off x="1668624" y="2213908"/>
            <a:ext cx="499336" cy="46166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1</a:t>
            </a:r>
            <a:endParaRPr lang="zh-TW" altLang="en-US" sz="2400" baseline="-25000" dirty="0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108" name="直線單箭頭接點 107"/>
          <p:cNvCxnSpPr>
            <a:stCxn id="104" idx="0"/>
          </p:cNvCxnSpPr>
          <p:nvPr/>
        </p:nvCxnSpPr>
        <p:spPr>
          <a:xfrm flipH="1" flipV="1">
            <a:off x="5080076" y="5450474"/>
            <a:ext cx="1199950" cy="64232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線單箭頭接點 108"/>
          <p:cNvCxnSpPr>
            <a:endCxn id="75" idx="3"/>
          </p:cNvCxnSpPr>
          <p:nvPr/>
        </p:nvCxnSpPr>
        <p:spPr>
          <a:xfrm flipH="1" flipV="1">
            <a:off x="6868663" y="2907695"/>
            <a:ext cx="750303" cy="13880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線單箭頭接點 109"/>
          <p:cNvCxnSpPr>
            <a:stCxn id="106" idx="3"/>
          </p:cNvCxnSpPr>
          <p:nvPr/>
        </p:nvCxnSpPr>
        <p:spPr>
          <a:xfrm flipV="1">
            <a:off x="2141168" y="3854018"/>
            <a:ext cx="677400" cy="129955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直線單箭頭接點 110"/>
          <p:cNvCxnSpPr>
            <a:stCxn id="107" idx="3"/>
          </p:cNvCxnSpPr>
          <p:nvPr/>
        </p:nvCxnSpPr>
        <p:spPr>
          <a:xfrm flipV="1">
            <a:off x="2167961" y="1081684"/>
            <a:ext cx="655023" cy="136305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文字方塊 112"/>
          <p:cNvSpPr txBox="1"/>
          <p:nvPr/>
        </p:nvSpPr>
        <p:spPr>
          <a:xfrm>
            <a:off x="5827515" y="5686921"/>
            <a:ext cx="3238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altLang="zh-TW" sz="2400" b="1" dirty="0">
                <a:solidFill>
                  <a:prstClr val="white">
                    <a:lumMod val="50000"/>
                  </a:prstClr>
                </a:solidFill>
                <a:latin typeface="Calibri" panose="020F0502020204030204"/>
              </a:rPr>
              <a:t>0</a:t>
            </a:r>
            <a:endParaRPr lang="zh-TW" altLang="en-US" sz="2400" b="1" dirty="0">
              <a:solidFill>
                <a:prstClr val="white">
                  <a:lumMod val="50000"/>
                </a:prstClr>
              </a:solidFill>
              <a:latin typeface="Calibri" panose="020F0502020204030204"/>
            </a:endParaRPr>
          </a:p>
        </p:txBody>
      </p:sp>
      <p:sp>
        <p:nvSpPr>
          <p:cNvPr id="114" name="文字方塊 113"/>
          <p:cNvSpPr txBox="1"/>
          <p:nvPr/>
        </p:nvSpPr>
        <p:spPr>
          <a:xfrm>
            <a:off x="2151704" y="2258797"/>
            <a:ext cx="6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altLang="zh-TW" sz="2400" b="1" dirty="0">
                <a:solidFill>
                  <a:srgbClr val="FF0000"/>
                </a:solidFill>
                <a:latin typeface="Calibri" panose="020F0502020204030204"/>
              </a:rPr>
              <a:t>-10</a:t>
            </a:r>
            <a:endParaRPr lang="zh-TW" altLang="en-US" sz="2400" b="1" dirty="0">
              <a:solidFill>
                <a:srgbClr val="FF0000"/>
              </a:solidFill>
              <a:latin typeface="Calibri" panose="020F0502020204030204"/>
            </a:endParaRPr>
          </a:p>
        </p:txBody>
      </p:sp>
      <p:sp>
        <p:nvSpPr>
          <p:cNvPr id="115" name="文字方塊 114"/>
          <p:cNvSpPr txBox="1"/>
          <p:nvPr/>
        </p:nvSpPr>
        <p:spPr>
          <a:xfrm>
            <a:off x="2179816" y="71692"/>
            <a:ext cx="6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altLang="zh-TW" sz="2400" b="1" dirty="0">
                <a:solidFill>
                  <a:prstClr val="white">
                    <a:lumMod val="50000"/>
                  </a:prstClr>
                </a:solidFill>
                <a:latin typeface="Calibri" panose="020F0502020204030204"/>
              </a:rPr>
              <a:t>0</a:t>
            </a:r>
            <a:endParaRPr lang="zh-TW" altLang="en-US" sz="2400" b="1" dirty="0">
              <a:solidFill>
                <a:prstClr val="white">
                  <a:lumMod val="50000"/>
                </a:prstClr>
              </a:solidFill>
              <a:latin typeface="Calibri" panose="020F0502020204030204"/>
            </a:endParaRPr>
          </a:p>
        </p:txBody>
      </p:sp>
      <p:sp>
        <p:nvSpPr>
          <p:cNvPr id="116" name="文字方塊 115"/>
          <p:cNvSpPr txBox="1"/>
          <p:nvPr/>
        </p:nvSpPr>
        <p:spPr>
          <a:xfrm>
            <a:off x="2189952" y="731143"/>
            <a:ext cx="6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altLang="zh-TW" sz="2400" b="1" dirty="0">
                <a:solidFill>
                  <a:prstClr val="white">
                    <a:lumMod val="50000"/>
                  </a:prstClr>
                </a:solidFill>
                <a:latin typeface="Calibri" panose="020F0502020204030204"/>
              </a:rPr>
              <a:t>0</a:t>
            </a:r>
            <a:endParaRPr lang="zh-TW" altLang="en-US" sz="2400" b="1" dirty="0">
              <a:solidFill>
                <a:prstClr val="white">
                  <a:lumMod val="50000"/>
                </a:prstClr>
              </a:solidFill>
              <a:latin typeface="Calibri" panose="020F0502020204030204"/>
            </a:endParaRPr>
          </a:p>
        </p:txBody>
      </p:sp>
      <p:sp>
        <p:nvSpPr>
          <p:cNvPr id="117" name="文字方塊 116"/>
          <p:cNvSpPr txBox="1"/>
          <p:nvPr/>
        </p:nvSpPr>
        <p:spPr>
          <a:xfrm>
            <a:off x="2080558" y="3486466"/>
            <a:ext cx="6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altLang="zh-TW" sz="2400" b="1" dirty="0">
                <a:solidFill>
                  <a:srgbClr val="0000FF"/>
                </a:solidFill>
                <a:latin typeface="Calibri" panose="020F0502020204030204"/>
              </a:rPr>
              <a:t>100</a:t>
            </a:r>
            <a:endParaRPr lang="zh-TW" altLang="en-US" sz="2400" b="1" dirty="0">
              <a:solidFill>
                <a:srgbClr val="0000FF"/>
              </a:solidFill>
              <a:latin typeface="Calibri" panose="020F0502020204030204"/>
            </a:endParaRPr>
          </a:p>
        </p:txBody>
      </p:sp>
      <p:sp>
        <p:nvSpPr>
          <p:cNvPr id="119" name="文字方塊 118"/>
          <p:cNvSpPr txBox="1"/>
          <p:nvPr/>
        </p:nvSpPr>
        <p:spPr>
          <a:xfrm>
            <a:off x="2136754" y="4956931"/>
            <a:ext cx="6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altLang="zh-TW" sz="2400" b="1" dirty="0">
                <a:solidFill>
                  <a:srgbClr val="FF0000"/>
                </a:solidFill>
                <a:latin typeface="Calibri" panose="020F0502020204030204"/>
              </a:rPr>
              <a:t>-10</a:t>
            </a:r>
            <a:endParaRPr lang="zh-TW" altLang="en-US" sz="2400" b="1" dirty="0">
              <a:solidFill>
                <a:srgbClr val="FF0000"/>
              </a:solidFill>
              <a:latin typeface="Calibri" panose="020F0502020204030204"/>
            </a:endParaRPr>
          </a:p>
        </p:txBody>
      </p:sp>
      <p:sp>
        <p:nvSpPr>
          <p:cNvPr id="120" name="文字方塊 119"/>
          <p:cNvSpPr txBox="1"/>
          <p:nvPr/>
        </p:nvSpPr>
        <p:spPr>
          <a:xfrm>
            <a:off x="2165474" y="2787326"/>
            <a:ext cx="6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altLang="zh-TW" sz="2400" b="1" dirty="0">
                <a:solidFill>
                  <a:prstClr val="white">
                    <a:lumMod val="50000"/>
                  </a:prstClr>
                </a:solidFill>
                <a:latin typeface="Calibri" panose="020F0502020204030204"/>
              </a:rPr>
              <a:t>0</a:t>
            </a:r>
            <a:endParaRPr lang="zh-TW" altLang="en-US" sz="2400" b="1" dirty="0">
              <a:solidFill>
                <a:prstClr val="white">
                  <a:lumMod val="50000"/>
                </a:prstClr>
              </a:solidFill>
              <a:latin typeface="Calibri" panose="020F0502020204030204"/>
            </a:endParaRPr>
          </a:p>
        </p:txBody>
      </p:sp>
      <p:sp>
        <p:nvSpPr>
          <p:cNvPr id="121" name="文字方塊 120"/>
          <p:cNvSpPr txBox="1"/>
          <p:nvPr/>
        </p:nvSpPr>
        <p:spPr>
          <a:xfrm>
            <a:off x="2179815" y="4198864"/>
            <a:ext cx="6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altLang="zh-TW" sz="2400" b="1" dirty="0">
                <a:solidFill>
                  <a:prstClr val="white">
                    <a:lumMod val="50000"/>
                  </a:prstClr>
                </a:solidFill>
                <a:latin typeface="Calibri" panose="020F0502020204030204"/>
              </a:rPr>
              <a:t>0</a:t>
            </a:r>
            <a:endParaRPr lang="zh-TW" altLang="en-US" sz="2400" b="1" dirty="0">
              <a:solidFill>
                <a:prstClr val="white">
                  <a:lumMod val="50000"/>
                </a:prstClr>
              </a:solidFill>
              <a:latin typeface="Calibri" panose="020F0502020204030204"/>
            </a:endParaRPr>
          </a:p>
        </p:txBody>
      </p:sp>
      <p:sp>
        <p:nvSpPr>
          <p:cNvPr id="122" name="文字方塊 121"/>
          <p:cNvSpPr txBox="1"/>
          <p:nvPr/>
        </p:nvSpPr>
        <p:spPr>
          <a:xfrm>
            <a:off x="7183297" y="3891561"/>
            <a:ext cx="6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altLang="zh-TW" sz="2400" b="1" dirty="0">
                <a:solidFill>
                  <a:srgbClr val="0000FF"/>
                </a:solidFill>
                <a:latin typeface="Calibri" panose="020F0502020204030204"/>
              </a:rPr>
              <a:t>10</a:t>
            </a:r>
            <a:endParaRPr lang="zh-TW" altLang="en-US" sz="2400" b="1" dirty="0">
              <a:solidFill>
                <a:srgbClr val="0000FF"/>
              </a:solidFill>
              <a:latin typeface="Calibri" panose="020F0502020204030204"/>
            </a:endParaRPr>
          </a:p>
        </p:txBody>
      </p:sp>
      <p:sp>
        <p:nvSpPr>
          <p:cNvPr id="123" name="文字方塊 122"/>
          <p:cNvSpPr txBox="1"/>
          <p:nvPr/>
        </p:nvSpPr>
        <p:spPr>
          <a:xfrm>
            <a:off x="6999699" y="2556493"/>
            <a:ext cx="9021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altLang="zh-TW" sz="2400" b="1" dirty="0">
                <a:solidFill>
                  <a:srgbClr val="0000FF"/>
                </a:solidFill>
                <a:latin typeface="Calibri" panose="020F0502020204030204"/>
              </a:rPr>
              <a:t>100</a:t>
            </a:r>
            <a:endParaRPr lang="zh-TW" altLang="en-US" sz="2400" b="1" dirty="0">
              <a:solidFill>
                <a:srgbClr val="0000FF"/>
              </a:solidFill>
              <a:latin typeface="Calibri" panose="020F0502020204030204"/>
            </a:endParaRPr>
          </a:p>
        </p:txBody>
      </p:sp>
      <p:cxnSp>
        <p:nvCxnSpPr>
          <p:cNvPr id="128" name="直線接點 127"/>
          <p:cNvCxnSpPr/>
          <p:nvPr/>
        </p:nvCxnSpPr>
        <p:spPr>
          <a:xfrm flipH="1">
            <a:off x="4757548" y="4586215"/>
            <a:ext cx="256453" cy="256453"/>
          </a:xfrm>
          <a:prstGeom prst="line">
            <a:avLst/>
          </a:prstGeom>
          <a:ln w="762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直線接點 131"/>
          <p:cNvCxnSpPr/>
          <p:nvPr/>
        </p:nvCxnSpPr>
        <p:spPr>
          <a:xfrm flipH="1">
            <a:off x="4767748" y="1830422"/>
            <a:ext cx="256453" cy="256453"/>
          </a:xfrm>
          <a:prstGeom prst="line">
            <a:avLst/>
          </a:prstGeom>
          <a:ln w="762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文字方塊 135"/>
          <p:cNvSpPr txBox="1"/>
          <p:nvPr/>
        </p:nvSpPr>
        <p:spPr>
          <a:xfrm>
            <a:off x="4869394" y="4042129"/>
            <a:ext cx="531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altLang="zh-TW" sz="2400" dirty="0">
                <a:solidFill>
                  <a:srgbClr val="FF0000"/>
                </a:solidFill>
                <a:latin typeface="Calibri" panose="020F0502020204030204"/>
              </a:rPr>
              <a:t>3</a:t>
            </a:r>
            <a:endParaRPr lang="zh-TW" altLang="en-US" sz="2400" dirty="0">
              <a:solidFill>
                <a:srgbClr val="FF0000"/>
              </a:solidFill>
              <a:latin typeface="Calibri" panose="020F0502020204030204"/>
            </a:endParaRPr>
          </a:p>
        </p:txBody>
      </p:sp>
      <p:sp>
        <p:nvSpPr>
          <p:cNvPr id="137" name="文字方塊 136"/>
          <p:cNvSpPr txBox="1"/>
          <p:nvPr/>
        </p:nvSpPr>
        <p:spPr>
          <a:xfrm>
            <a:off x="3819353" y="3419571"/>
            <a:ext cx="531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altLang="zh-TW" sz="2400" dirty="0">
                <a:solidFill>
                  <a:srgbClr val="FF0000"/>
                </a:solidFill>
                <a:latin typeface="Calibri" panose="020F0502020204030204"/>
              </a:rPr>
              <a:t>≈1</a:t>
            </a:r>
            <a:endParaRPr lang="zh-TW" altLang="en-US" sz="2400" dirty="0">
              <a:solidFill>
                <a:srgbClr val="FF0000"/>
              </a:solidFill>
              <a:latin typeface="Calibri" panose="020F0502020204030204"/>
            </a:endParaRPr>
          </a:p>
        </p:txBody>
      </p:sp>
      <p:sp>
        <p:nvSpPr>
          <p:cNvPr id="138" name="文字方塊 137"/>
          <p:cNvSpPr txBox="1"/>
          <p:nvPr/>
        </p:nvSpPr>
        <p:spPr>
          <a:xfrm>
            <a:off x="4878071" y="3446000"/>
            <a:ext cx="531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altLang="zh-TW" sz="2400" dirty="0">
                <a:solidFill>
                  <a:srgbClr val="FF0000"/>
                </a:solidFill>
                <a:latin typeface="Calibri" panose="020F0502020204030204"/>
              </a:rPr>
              <a:t>3</a:t>
            </a:r>
            <a:endParaRPr lang="zh-TW" altLang="en-US" sz="2400" dirty="0">
              <a:solidFill>
                <a:srgbClr val="FF0000"/>
              </a:solidFill>
              <a:latin typeface="Calibri" panose="020F0502020204030204"/>
            </a:endParaRPr>
          </a:p>
        </p:txBody>
      </p:sp>
      <p:sp>
        <p:nvSpPr>
          <p:cNvPr id="141" name="文字方塊 140"/>
          <p:cNvSpPr txBox="1"/>
          <p:nvPr/>
        </p:nvSpPr>
        <p:spPr>
          <a:xfrm>
            <a:off x="5414189" y="2882351"/>
            <a:ext cx="531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altLang="zh-TW" sz="2400" dirty="0">
                <a:solidFill>
                  <a:srgbClr val="FF0000"/>
                </a:solidFill>
                <a:latin typeface="Calibri" panose="020F0502020204030204"/>
              </a:rPr>
              <a:t>≈1</a:t>
            </a:r>
            <a:endParaRPr lang="zh-TW" altLang="en-US" sz="2400" dirty="0">
              <a:solidFill>
                <a:srgbClr val="FF0000"/>
              </a:solidFill>
              <a:latin typeface="Calibri" panose="020F0502020204030204"/>
            </a:endParaRPr>
          </a:p>
        </p:txBody>
      </p:sp>
      <p:sp>
        <p:nvSpPr>
          <p:cNvPr id="142" name="文字方塊 141"/>
          <p:cNvSpPr txBox="1"/>
          <p:nvPr/>
        </p:nvSpPr>
        <p:spPr>
          <a:xfrm>
            <a:off x="4725022" y="2663781"/>
            <a:ext cx="361092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defTabSz="457200"/>
            <a:r>
              <a:rPr lang="en-US" altLang="zh-TW" sz="2400" dirty="0">
                <a:solidFill>
                  <a:srgbClr val="FF0000"/>
                </a:solidFill>
                <a:latin typeface="Calibri" panose="020F0502020204030204"/>
              </a:rPr>
              <a:t>0</a:t>
            </a:r>
            <a:endParaRPr lang="zh-TW" altLang="en-US" sz="2400" dirty="0">
              <a:solidFill>
                <a:srgbClr val="FF0000"/>
              </a:solidFill>
              <a:latin typeface="Calibri" panose="020F0502020204030204"/>
            </a:endParaRPr>
          </a:p>
        </p:txBody>
      </p:sp>
      <p:sp>
        <p:nvSpPr>
          <p:cNvPr id="143" name="文字方塊 142"/>
          <p:cNvSpPr txBox="1"/>
          <p:nvPr/>
        </p:nvSpPr>
        <p:spPr>
          <a:xfrm>
            <a:off x="4718983" y="2670860"/>
            <a:ext cx="361092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defTabSz="457200"/>
            <a:r>
              <a:rPr lang="en-US" altLang="zh-TW" sz="2400" dirty="0">
                <a:solidFill>
                  <a:srgbClr val="FF0000"/>
                </a:solidFill>
                <a:latin typeface="Calibri" panose="020F0502020204030204"/>
              </a:rPr>
              <a:t>3</a:t>
            </a:r>
            <a:endParaRPr lang="zh-TW" altLang="en-US" sz="2400" dirty="0">
              <a:solidFill>
                <a:srgbClr val="FF0000"/>
              </a:solidFill>
              <a:latin typeface="Calibri" panose="020F0502020204030204"/>
            </a:endParaRPr>
          </a:p>
        </p:txBody>
      </p:sp>
      <p:sp>
        <p:nvSpPr>
          <p:cNvPr id="144" name="文字方塊 143"/>
          <p:cNvSpPr txBox="1"/>
          <p:nvPr/>
        </p:nvSpPr>
        <p:spPr>
          <a:xfrm>
            <a:off x="4919099" y="1233869"/>
            <a:ext cx="361092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defTabSz="457200"/>
            <a:r>
              <a:rPr lang="en-US" altLang="zh-TW" sz="2400" dirty="0">
                <a:solidFill>
                  <a:srgbClr val="FF0000"/>
                </a:solidFill>
                <a:latin typeface="Calibri" panose="020F0502020204030204"/>
              </a:rPr>
              <a:t>3</a:t>
            </a:r>
            <a:endParaRPr lang="zh-TW" altLang="en-US" sz="2400" dirty="0">
              <a:solidFill>
                <a:srgbClr val="FF0000"/>
              </a:solidFill>
              <a:latin typeface="Calibri" panose="020F0502020204030204"/>
            </a:endParaRPr>
          </a:p>
        </p:txBody>
      </p:sp>
      <p:sp>
        <p:nvSpPr>
          <p:cNvPr id="145" name="文字方塊 144"/>
          <p:cNvSpPr txBox="1"/>
          <p:nvPr/>
        </p:nvSpPr>
        <p:spPr>
          <a:xfrm>
            <a:off x="3624516" y="1247962"/>
            <a:ext cx="531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altLang="zh-TW" sz="2400" dirty="0">
                <a:solidFill>
                  <a:srgbClr val="FF0000"/>
                </a:solidFill>
                <a:latin typeface="Calibri" panose="020F0502020204030204"/>
              </a:rPr>
              <a:t>≈0</a:t>
            </a:r>
            <a:endParaRPr lang="zh-TW" altLang="en-US" sz="2400" dirty="0">
              <a:solidFill>
                <a:srgbClr val="FF0000"/>
              </a:solidFill>
              <a:latin typeface="Calibri" panose="020F0502020204030204"/>
            </a:endParaRPr>
          </a:p>
        </p:txBody>
      </p:sp>
      <p:sp>
        <p:nvSpPr>
          <p:cNvPr id="146" name="文字方塊 145"/>
          <p:cNvSpPr txBox="1"/>
          <p:nvPr/>
        </p:nvSpPr>
        <p:spPr>
          <a:xfrm>
            <a:off x="4814214" y="115022"/>
            <a:ext cx="531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altLang="zh-TW" sz="2400" dirty="0">
                <a:solidFill>
                  <a:srgbClr val="FF0000"/>
                </a:solidFill>
                <a:latin typeface="Calibri" panose="020F0502020204030204"/>
              </a:rPr>
              <a:t>≈0</a:t>
            </a:r>
            <a:endParaRPr lang="zh-TW" altLang="en-US" sz="2400" dirty="0">
              <a:solidFill>
                <a:srgbClr val="FF0000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99859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0" grpId="0" animBg="1"/>
      <p:bldP spid="134" grpId="0" animBg="1"/>
      <p:bldP spid="136" grpId="0"/>
      <p:bldP spid="136" grpId="1"/>
      <p:bldP spid="137" grpId="0"/>
      <p:bldP spid="137" grpId="1"/>
      <p:bldP spid="138" grpId="0"/>
      <p:bldP spid="138" grpId="1"/>
      <p:bldP spid="141" grpId="0"/>
      <p:bldP spid="141" grpId="1"/>
      <p:bldP spid="143" grpId="0" animBg="1"/>
      <p:bldP spid="144" grpId="0" animBg="1"/>
      <p:bldP spid="144" grpId="1" animBg="1"/>
      <p:bldP spid="145" grpId="0"/>
      <p:bldP spid="145" grpId="1"/>
      <p:bldP spid="146" grpId="0"/>
      <p:bldP spid="146" grpId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矩形 150"/>
          <p:cNvSpPr/>
          <p:nvPr/>
        </p:nvSpPr>
        <p:spPr>
          <a:xfrm>
            <a:off x="8625012" y="5217279"/>
            <a:ext cx="621081" cy="1332931"/>
          </a:xfrm>
          <a:prstGeom prst="rect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zh-TW" alt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34" name="矩形 133"/>
          <p:cNvSpPr/>
          <p:nvPr/>
        </p:nvSpPr>
        <p:spPr>
          <a:xfrm>
            <a:off x="7934132" y="5217279"/>
            <a:ext cx="621081" cy="1332931"/>
          </a:xfrm>
          <a:prstGeom prst="rect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zh-TW" altLang="en-US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52" name="圖片 5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1737" y="461347"/>
            <a:ext cx="3757175" cy="49333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字方塊 45"/>
              <p:cNvSpPr txBox="1"/>
              <p:nvPr/>
            </p:nvSpPr>
            <p:spPr>
              <a:xfrm>
                <a:off x="6805173" y="5231248"/>
                <a:ext cx="3649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4572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46" name="文字方塊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5173" y="5231248"/>
                <a:ext cx="364908" cy="369332"/>
              </a:xfrm>
              <a:prstGeom prst="rect">
                <a:avLst/>
              </a:prstGeom>
              <a:blipFill>
                <a:blip r:embed="rId3"/>
                <a:stretch>
                  <a:fillRect l="-10000" r="-8333" b="-131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字方塊 46"/>
              <p:cNvSpPr txBox="1"/>
              <p:nvPr/>
            </p:nvSpPr>
            <p:spPr>
              <a:xfrm>
                <a:off x="6805174" y="5651472"/>
                <a:ext cx="3720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4572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47" name="文字方塊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5174" y="5651472"/>
                <a:ext cx="372025" cy="369332"/>
              </a:xfrm>
              <a:prstGeom prst="rect">
                <a:avLst/>
              </a:prstGeom>
              <a:blipFill>
                <a:blip r:embed="rId4"/>
                <a:stretch>
                  <a:fillRect l="-9836" r="-8197" b="-131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字方塊 47"/>
              <p:cNvSpPr txBox="1"/>
              <p:nvPr/>
            </p:nvSpPr>
            <p:spPr>
              <a:xfrm>
                <a:off x="6813688" y="6107075"/>
                <a:ext cx="3720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4572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48" name="文字方塊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3688" y="6107075"/>
                <a:ext cx="372025" cy="369332"/>
              </a:xfrm>
              <a:prstGeom prst="rect">
                <a:avLst/>
              </a:prstGeom>
              <a:blipFill>
                <a:blip r:embed="rId5"/>
                <a:stretch>
                  <a:fillRect l="-11475" r="-8197" b="-1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字方塊 48"/>
              <p:cNvSpPr txBox="1"/>
              <p:nvPr/>
            </p:nvSpPr>
            <p:spPr>
              <a:xfrm>
                <a:off x="6891822" y="645159"/>
                <a:ext cx="2457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4572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TW" altLang="en-US" sz="240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49" name="文字方塊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1822" y="645159"/>
                <a:ext cx="245708" cy="369332"/>
              </a:xfrm>
              <a:prstGeom prst="rect">
                <a:avLst/>
              </a:prstGeom>
              <a:blipFill>
                <a:blip r:embed="rId6"/>
                <a:stretch>
                  <a:fillRect l="-30000" r="-30000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文字方塊 49"/>
          <p:cNvSpPr txBox="1"/>
          <p:nvPr/>
        </p:nvSpPr>
        <p:spPr>
          <a:xfrm>
            <a:off x="7290095" y="5258373"/>
            <a:ext cx="448574" cy="120032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3</a:t>
            </a:r>
          </a:p>
          <a:p>
            <a:pPr algn="ctr"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1</a:t>
            </a:r>
          </a:p>
          <a:p>
            <a:pPr algn="ctr"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0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1" name="文字方塊 50"/>
          <p:cNvSpPr txBox="1"/>
          <p:nvPr/>
        </p:nvSpPr>
        <p:spPr>
          <a:xfrm>
            <a:off x="7304647" y="569221"/>
            <a:ext cx="448574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0</a:t>
            </a:r>
          </a:p>
        </p:txBody>
      </p:sp>
      <p:sp>
        <p:nvSpPr>
          <p:cNvPr id="54" name="文字方塊 53"/>
          <p:cNvSpPr txBox="1"/>
          <p:nvPr/>
        </p:nvSpPr>
        <p:spPr>
          <a:xfrm>
            <a:off x="8016300" y="5254238"/>
            <a:ext cx="448574" cy="120032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4</a:t>
            </a:r>
          </a:p>
          <a:p>
            <a:pPr algn="ctr"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1</a:t>
            </a:r>
          </a:p>
          <a:p>
            <a:pPr algn="ctr"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0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5" name="文字方塊 54"/>
          <p:cNvSpPr txBox="1"/>
          <p:nvPr/>
        </p:nvSpPr>
        <p:spPr>
          <a:xfrm>
            <a:off x="7991461" y="570166"/>
            <a:ext cx="448574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0</a:t>
            </a:r>
          </a:p>
        </p:txBody>
      </p:sp>
      <p:sp>
        <p:nvSpPr>
          <p:cNvPr id="56" name="文字方塊 55"/>
          <p:cNvSpPr txBox="1"/>
          <p:nvPr/>
        </p:nvSpPr>
        <p:spPr>
          <a:xfrm>
            <a:off x="8697146" y="5268156"/>
            <a:ext cx="448574" cy="120032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2</a:t>
            </a:r>
          </a:p>
          <a:p>
            <a:pPr algn="ctr"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0</a:t>
            </a:r>
          </a:p>
          <a:p>
            <a:pPr algn="ctr"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0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7" name="文字方塊 56"/>
          <p:cNvSpPr txBox="1"/>
          <p:nvPr/>
        </p:nvSpPr>
        <p:spPr>
          <a:xfrm>
            <a:off x="8654208" y="590437"/>
            <a:ext cx="448574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0</a:t>
            </a:r>
          </a:p>
        </p:txBody>
      </p:sp>
      <p:sp>
        <p:nvSpPr>
          <p:cNvPr id="58" name="文字方塊 57"/>
          <p:cNvSpPr txBox="1"/>
          <p:nvPr/>
        </p:nvSpPr>
        <p:spPr>
          <a:xfrm>
            <a:off x="9352156" y="5277290"/>
            <a:ext cx="448574" cy="120032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1</a:t>
            </a:r>
          </a:p>
          <a:p>
            <a:pPr algn="ctr"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0</a:t>
            </a:r>
          </a:p>
          <a:p>
            <a:pPr algn="ctr"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1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9" name="文字方塊 58"/>
          <p:cNvSpPr txBox="1"/>
          <p:nvPr/>
        </p:nvSpPr>
        <p:spPr>
          <a:xfrm>
            <a:off x="9316955" y="580193"/>
            <a:ext cx="448574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7</a:t>
            </a:r>
          </a:p>
        </p:txBody>
      </p:sp>
      <p:sp>
        <p:nvSpPr>
          <p:cNvPr id="60" name="文字方塊 59"/>
          <p:cNvSpPr txBox="1"/>
          <p:nvPr/>
        </p:nvSpPr>
        <p:spPr>
          <a:xfrm>
            <a:off x="9999046" y="5278026"/>
            <a:ext cx="448574" cy="120032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3</a:t>
            </a:r>
          </a:p>
          <a:p>
            <a:pPr algn="ctr"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-1</a:t>
            </a:r>
          </a:p>
          <a:p>
            <a:pPr algn="ctr"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0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1" name="文字方塊 60"/>
          <p:cNvSpPr txBox="1"/>
          <p:nvPr/>
        </p:nvSpPr>
        <p:spPr>
          <a:xfrm>
            <a:off x="9957528" y="580193"/>
            <a:ext cx="448574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0</a:t>
            </a:r>
          </a:p>
        </p:txBody>
      </p:sp>
      <p:sp>
        <p:nvSpPr>
          <p:cNvPr id="62" name="矩形 61"/>
          <p:cNvSpPr/>
          <p:nvPr/>
        </p:nvSpPr>
        <p:spPr>
          <a:xfrm>
            <a:off x="7365471" y="5681510"/>
            <a:ext cx="319177" cy="349821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zh-TW" alt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8080999" y="5677375"/>
            <a:ext cx="319177" cy="349821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zh-TW" alt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4" name="矩形 63"/>
          <p:cNvSpPr/>
          <p:nvPr/>
        </p:nvSpPr>
        <p:spPr>
          <a:xfrm>
            <a:off x="9416855" y="6081073"/>
            <a:ext cx="319177" cy="349821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zh-TW" altLang="en-US">
              <a:solidFill>
                <a:srgbClr val="00B050"/>
              </a:solidFill>
              <a:latin typeface="Calibri" panose="020F0502020204030204"/>
            </a:endParaRPr>
          </a:p>
        </p:txBody>
      </p:sp>
      <p:sp>
        <p:nvSpPr>
          <p:cNvPr id="65" name="矩形 64"/>
          <p:cNvSpPr/>
          <p:nvPr/>
        </p:nvSpPr>
        <p:spPr>
          <a:xfrm>
            <a:off x="9381654" y="632556"/>
            <a:ext cx="319177" cy="34982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zh-TW" altLang="en-US">
              <a:solidFill>
                <a:srgbClr val="00B050"/>
              </a:solidFill>
              <a:latin typeface="Calibri" panose="020F0502020204030204"/>
            </a:endParaRPr>
          </a:p>
        </p:txBody>
      </p:sp>
      <p:sp>
        <p:nvSpPr>
          <p:cNvPr id="73" name="矩形 72"/>
          <p:cNvSpPr/>
          <p:nvPr/>
        </p:nvSpPr>
        <p:spPr>
          <a:xfrm>
            <a:off x="10070114" y="5707404"/>
            <a:ext cx="319177" cy="349821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zh-TW" altLang="en-US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3" name="群組 2"/>
          <p:cNvGrpSpPr/>
          <p:nvPr/>
        </p:nvGrpSpPr>
        <p:grpSpPr>
          <a:xfrm>
            <a:off x="4695074" y="5068599"/>
            <a:ext cx="399503" cy="461665"/>
            <a:chOff x="5891338" y="5744015"/>
            <a:chExt cx="399503" cy="461665"/>
          </a:xfrm>
        </p:grpSpPr>
        <p:sp>
          <p:nvSpPr>
            <p:cNvPr id="53" name="文字方塊 52"/>
            <p:cNvSpPr txBox="1"/>
            <p:nvPr/>
          </p:nvSpPr>
          <p:spPr>
            <a:xfrm>
              <a:off x="5935431" y="5837963"/>
              <a:ext cx="311316" cy="338554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 defTabSz="457200"/>
              <a:endParaRPr lang="zh-TW" altLang="en-US" sz="2400" baseline="-2500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" name="文字方塊 1"/>
            <p:cNvSpPr txBox="1"/>
            <p:nvPr/>
          </p:nvSpPr>
          <p:spPr>
            <a:xfrm>
              <a:off x="5891338" y="5744015"/>
              <a:ext cx="39950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7200"/>
              <a:r>
                <a:rPr lang="en-US" altLang="zh-TW" sz="2400" dirty="0">
                  <a:solidFill>
                    <a:prstClr val="black"/>
                  </a:solidFill>
                  <a:latin typeface="Calibri" panose="020F0502020204030204"/>
                </a:rPr>
                <a:t>+</a:t>
              </a:r>
              <a:endParaRPr lang="zh-TW" altLang="en-US" sz="240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66" name="群組 65"/>
          <p:cNvGrpSpPr/>
          <p:nvPr/>
        </p:nvGrpSpPr>
        <p:grpSpPr>
          <a:xfrm>
            <a:off x="2835537" y="3600479"/>
            <a:ext cx="399503" cy="461665"/>
            <a:chOff x="5891338" y="5744015"/>
            <a:chExt cx="399503" cy="461665"/>
          </a:xfrm>
        </p:grpSpPr>
        <p:sp>
          <p:nvSpPr>
            <p:cNvPr id="67" name="文字方塊 66"/>
            <p:cNvSpPr txBox="1"/>
            <p:nvPr/>
          </p:nvSpPr>
          <p:spPr>
            <a:xfrm>
              <a:off x="5935431" y="5837963"/>
              <a:ext cx="311316" cy="338554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 defTabSz="457200"/>
              <a:endParaRPr lang="zh-TW" altLang="en-US" sz="2400" baseline="-2500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8" name="文字方塊 67"/>
            <p:cNvSpPr txBox="1"/>
            <p:nvPr/>
          </p:nvSpPr>
          <p:spPr>
            <a:xfrm>
              <a:off x="5891338" y="5744015"/>
              <a:ext cx="39950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7200"/>
              <a:r>
                <a:rPr lang="en-US" altLang="zh-TW" sz="2400" dirty="0">
                  <a:solidFill>
                    <a:prstClr val="black"/>
                  </a:solidFill>
                  <a:latin typeface="Calibri" panose="020F0502020204030204"/>
                </a:rPr>
                <a:t>+</a:t>
              </a:r>
              <a:endParaRPr lang="zh-TW" altLang="en-US" sz="240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69" name="群組 68"/>
          <p:cNvGrpSpPr/>
          <p:nvPr/>
        </p:nvGrpSpPr>
        <p:grpSpPr>
          <a:xfrm>
            <a:off x="2828673" y="871537"/>
            <a:ext cx="399503" cy="461665"/>
            <a:chOff x="5891338" y="5744015"/>
            <a:chExt cx="399503" cy="461665"/>
          </a:xfrm>
        </p:grpSpPr>
        <p:sp>
          <p:nvSpPr>
            <p:cNvPr id="70" name="文字方塊 69"/>
            <p:cNvSpPr txBox="1"/>
            <p:nvPr/>
          </p:nvSpPr>
          <p:spPr>
            <a:xfrm>
              <a:off x="5935431" y="5837963"/>
              <a:ext cx="311316" cy="338554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 defTabSz="457200"/>
              <a:endParaRPr lang="zh-TW" altLang="en-US" sz="2400" baseline="-2500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71" name="文字方塊 70"/>
            <p:cNvSpPr txBox="1"/>
            <p:nvPr/>
          </p:nvSpPr>
          <p:spPr>
            <a:xfrm>
              <a:off x="5891338" y="5744015"/>
              <a:ext cx="39950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7200"/>
              <a:r>
                <a:rPr lang="en-US" altLang="zh-TW" sz="2400" dirty="0">
                  <a:solidFill>
                    <a:prstClr val="black"/>
                  </a:solidFill>
                  <a:latin typeface="Calibri" panose="020F0502020204030204"/>
                </a:rPr>
                <a:t>+</a:t>
              </a:r>
              <a:endParaRPr lang="zh-TW" altLang="en-US" sz="240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72" name="群組 71"/>
          <p:cNvGrpSpPr/>
          <p:nvPr/>
        </p:nvGrpSpPr>
        <p:grpSpPr>
          <a:xfrm>
            <a:off x="6469160" y="2676862"/>
            <a:ext cx="399503" cy="461665"/>
            <a:chOff x="5891338" y="5744015"/>
            <a:chExt cx="399503" cy="461665"/>
          </a:xfrm>
        </p:grpSpPr>
        <p:sp>
          <p:nvSpPr>
            <p:cNvPr id="74" name="文字方塊 73"/>
            <p:cNvSpPr txBox="1"/>
            <p:nvPr/>
          </p:nvSpPr>
          <p:spPr>
            <a:xfrm>
              <a:off x="5935431" y="5837963"/>
              <a:ext cx="311316" cy="338554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 defTabSz="457200"/>
              <a:endParaRPr lang="zh-TW" altLang="en-US" sz="2400" baseline="-2500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75" name="文字方塊 74"/>
            <p:cNvSpPr txBox="1"/>
            <p:nvPr/>
          </p:nvSpPr>
          <p:spPr>
            <a:xfrm>
              <a:off x="5891338" y="5744015"/>
              <a:ext cx="39950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7200"/>
              <a:r>
                <a:rPr lang="en-US" altLang="zh-TW" sz="2400" dirty="0">
                  <a:solidFill>
                    <a:prstClr val="black"/>
                  </a:solidFill>
                  <a:latin typeface="Calibri" panose="020F0502020204030204"/>
                </a:rPr>
                <a:t>+</a:t>
              </a:r>
              <a:endParaRPr lang="zh-TW" altLang="en-US" sz="240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sp>
        <p:nvSpPr>
          <p:cNvPr id="76" name="文字方塊 75"/>
          <p:cNvSpPr txBox="1"/>
          <p:nvPr/>
        </p:nvSpPr>
        <p:spPr>
          <a:xfrm>
            <a:off x="3843677" y="6088545"/>
            <a:ext cx="483079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4</a:t>
            </a:r>
            <a:endParaRPr lang="zh-TW" altLang="en-US" sz="2400" baseline="-250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7" name="文字方塊 76"/>
          <p:cNvSpPr txBox="1"/>
          <p:nvPr/>
        </p:nvSpPr>
        <p:spPr>
          <a:xfrm>
            <a:off x="4595240" y="6088547"/>
            <a:ext cx="499336" cy="46166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1</a:t>
            </a:r>
            <a:endParaRPr lang="zh-TW" altLang="en-US" sz="2400" baseline="-250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8" name="文字方塊 77"/>
          <p:cNvSpPr txBox="1"/>
          <p:nvPr/>
        </p:nvSpPr>
        <p:spPr>
          <a:xfrm>
            <a:off x="5340496" y="6088547"/>
            <a:ext cx="499336" cy="46166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0</a:t>
            </a:r>
            <a:endParaRPr lang="zh-TW" altLang="en-US" sz="2400" baseline="-250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9" name="文字方塊 78"/>
          <p:cNvSpPr txBox="1"/>
          <p:nvPr/>
        </p:nvSpPr>
        <p:spPr>
          <a:xfrm>
            <a:off x="1668625" y="2900048"/>
            <a:ext cx="483079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4</a:t>
            </a:r>
            <a:endParaRPr lang="zh-TW" altLang="en-US" sz="2400" baseline="-250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0" name="文字方塊 79"/>
          <p:cNvSpPr txBox="1"/>
          <p:nvPr/>
        </p:nvSpPr>
        <p:spPr>
          <a:xfrm>
            <a:off x="1652367" y="3597915"/>
            <a:ext cx="499336" cy="46166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1</a:t>
            </a:r>
            <a:endParaRPr lang="zh-TW" altLang="en-US" sz="2400" baseline="-250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1" name="文字方塊 80"/>
          <p:cNvSpPr txBox="1"/>
          <p:nvPr/>
        </p:nvSpPr>
        <p:spPr>
          <a:xfrm>
            <a:off x="1641832" y="4295780"/>
            <a:ext cx="499336" cy="46166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0</a:t>
            </a:r>
            <a:endParaRPr lang="zh-TW" altLang="en-US" sz="2400" baseline="-250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2" name="文字方塊 81"/>
          <p:cNvSpPr txBox="1"/>
          <p:nvPr/>
        </p:nvSpPr>
        <p:spPr>
          <a:xfrm>
            <a:off x="1715910" y="156114"/>
            <a:ext cx="483079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4</a:t>
            </a:r>
            <a:endParaRPr lang="zh-TW" altLang="en-US" sz="2400" baseline="-250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3" name="文字方塊 82"/>
          <p:cNvSpPr txBox="1"/>
          <p:nvPr/>
        </p:nvSpPr>
        <p:spPr>
          <a:xfrm>
            <a:off x="1699652" y="853981"/>
            <a:ext cx="499336" cy="46166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1</a:t>
            </a:r>
            <a:endParaRPr lang="zh-TW" altLang="en-US" sz="2400" baseline="-250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4" name="文字方塊 83"/>
          <p:cNvSpPr txBox="1"/>
          <p:nvPr/>
        </p:nvSpPr>
        <p:spPr>
          <a:xfrm>
            <a:off x="1689117" y="1551846"/>
            <a:ext cx="499336" cy="46166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0</a:t>
            </a:r>
            <a:endParaRPr lang="zh-TW" altLang="en-US" sz="2400" baseline="-250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5" name="文字方塊 84"/>
          <p:cNvSpPr txBox="1"/>
          <p:nvPr/>
        </p:nvSpPr>
        <p:spPr>
          <a:xfrm>
            <a:off x="7645758" y="1971349"/>
            <a:ext cx="483079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4</a:t>
            </a:r>
            <a:endParaRPr lang="zh-TW" altLang="en-US" sz="2400" baseline="-250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6" name="文字方塊 85"/>
          <p:cNvSpPr txBox="1"/>
          <p:nvPr/>
        </p:nvSpPr>
        <p:spPr>
          <a:xfrm>
            <a:off x="7629500" y="2669216"/>
            <a:ext cx="499336" cy="46166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1</a:t>
            </a:r>
            <a:endParaRPr lang="zh-TW" altLang="en-US" sz="2400" baseline="-250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7" name="文字方塊 86"/>
          <p:cNvSpPr txBox="1"/>
          <p:nvPr/>
        </p:nvSpPr>
        <p:spPr>
          <a:xfrm>
            <a:off x="7618965" y="3367081"/>
            <a:ext cx="499336" cy="46166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0</a:t>
            </a:r>
            <a:endParaRPr lang="zh-TW" altLang="en-US" sz="2400" baseline="-250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4480505" y="278622"/>
            <a:ext cx="4698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y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7" name="直線單箭頭接點 6"/>
          <p:cNvCxnSpPr>
            <a:stCxn id="82" idx="3"/>
            <a:endCxn id="71" idx="1"/>
          </p:cNvCxnSpPr>
          <p:nvPr/>
        </p:nvCxnSpPr>
        <p:spPr>
          <a:xfrm>
            <a:off x="2198988" y="386947"/>
            <a:ext cx="629684" cy="71542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線單箭頭接點 87"/>
          <p:cNvCxnSpPr>
            <a:endCxn id="71" idx="1"/>
          </p:cNvCxnSpPr>
          <p:nvPr/>
        </p:nvCxnSpPr>
        <p:spPr>
          <a:xfrm flipV="1">
            <a:off x="2189348" y="1102370"/>
            <a:ext cx="639325" cy="1735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線單箭頭接點 88"/>
          <p:cNvCxnSpPr>
            <a:endCxn id="71" idx="1"/>
          </p:cNvCxnSpPr>
          <p:nvPr/>
        </p:nvCxnSpPr>
        <p:spPr>
          <a:xfrm flipV="1">
            <a:off x="2198988" y="1102369"/>
            <a:ext cx="629684" cy="70832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線單箭頭接點 89"/>
          <p:cNvCxnSpPr/>
          <p:nvPr/>
        </p:nvCxnSpPr>
        <p:spPr>
          <a:xfrm>
            <a:off x="2193299" y="3107953"/>
            <a:ext cx="629684" cy="71542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線單箭頭接點 90"/>
          <p:cNvCxnSpPr/>
          <p:nvPr/>
        </p:nvCxnSpPr>
        <p:spPr>
          <a:xfrm flipV="1">
            <a:off x="2183659" y="3823376"/>
            <a:ext cx="639325" cy="1735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線單箭頭接點 91"/>
          <p:cNvCxnSpPr/>
          <p:nvPr/>
        </p:nvCxnSpPr>
        <p:spPr>
          <a:xfrm flipV="1">
            <a:off x="2193299" y="3823375"/>
            <a:ext cx="629684" cy="70832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線單箭頭接點 92"/>
          <p:cNvCxnSpPr>
            <a:stCxn id="85" idx="1"/>
            <a:endCxn id="75" idx="3"/>
          </p:cNvCxnSpPr>
          <p:nvPr/>
        </p:nvCxnSpPr>
        <p:spPr>
          <a:xfrm flipH="1">
            <a:off x="6868663" y="2202182"/>
            <a:ext cx="777095" cy="70551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線單箭頭接點 93"/>
          <p:cNvCxnSpPr>
            <a:stCxn id="86" idx="1"/>
          </p:cNvCxnSpPr>
          <p:nvPr/>
        </p:nvCxnSpPr>
        <p:spPr>
          <a:xfrm flipH="1">
            <a:off x="6866228" y="2900048"/>
            <a:ext cx="763273" cy="536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線單箭頭接點 94"/>
          <p:cNvCxnSpPr>
            <a:stCxn id="87" idx="1"/>
          </p:cNvCxnSpPr>
          <p:nvPr/>
        </p:nvCxnSpPr>
        <p:spPr>
          <a:xfrm flipH="1" flipV="1">
            <a:off x="6875867" y="2905416"/>
            <a:ext cx="743098" cy="69249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線單箭頭接點 95"/>
          <p:cNvCxnSpPr/>
          <p:nvPr/>
        </p:nvCxnSpPr>
        <p:spPr>
          <a:xfrm rot="5400000" flipH="1">
            <a:off x="4993184" y="5407604"/>
            <a:ext cx="629684" cy="71542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線單箭頭接點 96"/>
          <p:cNvCxnSpPr/>
          <p:nvPr/>
        </p:nvCxnSpPr>
        <p:spPr>
          <a:xfrm rot="5400000" flipH="1" flipV="1">
            <a:off x="4558409" y="5751818"/>
            <a:ext cx="639325" cy="1735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線單箭頭接點 97"/>
          <p:cNvCxnSpPr/>
          <p:nvPr/>
        </p:nvCxnSpPr>
        <p:spPr>
          <a:xfrm rot="5400000" flipH="1" flipV="1">
            <a:off x="4156785" y="5396994"/>
            <a:ext cx="629684" cy="70832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文字方塊 103"/>
          <p:cNvSpPr txBox="1"/>
          <p:nvPr/>
        </p:nvSpPr>
        <p:spPr>
          <a:xfrm>
            <a:off x="6030358" y="6092795"/>
            <a:ext cx="499336" cy="46166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1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05" name="文字方塊 104"/>
          <p:cNvSpPr txBox="1"/>
          <p:nvPr/>
        </p:nvSpPr>
        <p:spPr>
          <a:xfrm>
            <a:off x="7629500" y="4018476"/>
            <a:ext cx="499336" cy="46166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1</a:t>
            </a:r>
            <a:endParaRPr lang="zh-TW" altLang="en-US" sz="2400" baseline="-250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06" name="文字方塊 105"/>
          <p:cNvSpPr txBox="1"/>
          <p:nvPr/>
        </p:nvSpPr>
        <p:spPr>
          <a:xfrm>
            <a:off x="1641832" y="4922736"/>
            <a:ext cx="499336" cy="46166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1</a:t>
            </a:r>
            <a:endParaRPr lang="zh-TW" altLang="en-US" sz="2400" baseline="-250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07" name="文字方塊 106"/>
          <p:cNvSpPr txBox="1"/>
          <p:nvPr/>
        </p:nvSpPr>
        <p:spPr>
          <a:xfrm>
            <a:off x="1668624" y="2213908"/>
            <a:ext cx="499336" cy="46166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1</a:t>
            </a:r>
            <a:endParaRPr lang="zh-TW" altLang="en-US" sz="2400" baseline="-25000" dirty="0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108" name="直線單箭頭接點 107"/>
          <p:cNvCxnSpPr>
            <a:stCxn id="104" idx="0"/>
          </p:cNvCxnSpPr>
          <p:nvPr/>
        </p:nvCxnSpPr>
        <p:spPr>
          <a:xfrm flipH="1" flipV="1">
            <a:off x="5080076" y="5450474"/>
            <a:ext cx="1199950" cy="64232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線單箭頭接點 108"/>
          <p:cNvCxnSpPr>
            <a:endCxn id="75" idx="3"/>
          </p:cNvCxnSpPr>
          <p:nvPr/>
        </p:nvCxnSpPr>
        <p:spPr>
          <a:xfrm flipH="1" flipV="1">
            <a:off x="6868663" y="2907695"/>
            <a:ext cx="750303" cy="13880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線單箭頭接點 109"/>
          <p:cNvCxnSpPr>
            <a:stCxn id="106" idx="3"/>
          </p:cNvCxnSpPr>
          <p:nvPr/>
        </p:nvCxnSpPr>
        <p:spPr>
          <a:xfrm flipV="1">
            <a:off x="2141168" y="3854018"/>
            <a:ext cx="677400" cy="129955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直線單箭頭接點 110"/>
          <p:cNvCxnSpPr>
            <a:stCxn id="107" idx="3"/>
          </p:cNvCxnSpPr>
          <p:nvPr/>
        </p:nvCxnSpPr>
        <p:spPr>
          <a:xfrm flipV="1">
            <a:off x="2167961" y="1081684"/>
            <a:ext cx="655023" cy="136305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直線接點 127"/>
          <p:cNvCxnSpPr/>
          <p:nvPr/>
        </p:nvCxnSpPr>
        <p:spPr>
          <a:xfrm flipH="1">
            <a:off x="4757548" y="4586215"/>
            <a:ext cx="256453" cy="256453"/>
          </a:xfrm>
          <a:prstGeom prst="line">
            <a:avLst/>
          </a:prstGeom>
          <a:ln w="762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直線接點 131"/>
          <p:cNvCxnSpPr/>
          <p:nvPr/>
        </p:nvCxnSpPr>
        <p:spPr>
          <a:xfrm flipH="1">
            <a:off x="4767748" y="1830422"/>
            <a:ext cx="256453" cy="256453"/>
          </a:xfrm>
          <a:prstGeom prst="line">
            <a:avLst/>
          </a:prstGeom>
          <a:ln w="762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文字方塊 135"/>
          <p:cNvSpPr txBox="1"/>
          <p:nvPr/>
        </p:nvSpPr>
        <p:spPr>
          <a:xfrm>
            <a:off x="4869394" y="4042129"/>
            <a:ext cx="531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altLang="zh-TW" sz="2400" dirty="0">
                <a:solidFill>
                  <a:srgbClr val="FF0000"/>
                </a:solidFill>
                <a:latin typeface="Calibri" panose="020F0502020204030204"/>
              </a:rPr>
              <a:t>4</a:t>
            </a:r>
            <a:endParaRPr lang="zh-TW" altLang="en-US" sz="2400" dirty="0">
              <a:solidFill>
                <a:srgbClr val="FF0000"/>
              </a:solidFill>
              <a:latin typeface="Calibri" panose="020F0502020204030204"/>
            </a:endParaRPr>
          </a:p>
        </p:txBody>
      </p:sp>
      <p:sp>
        <p:nvSpPr>
          <p:cNvPr id="137" name="文字方塊 136"/>
          <p:cNvSpPr txBox="1"/>
          <p:nvPr/>
        </p:nvSpPr>
        <p:spPr>
          <a:xfrm>
            <a:off x="3819353" y="3419571"/>
            <a:ext cx="531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altLang="zh-TW" sz="2400" dirty="0">
                <a:solidFill>
                  <a:srgbClr val="FF0000"/>
                </a:solidFill>
                <a:latin typeface="Calibri" panose="020F0502020204030204"/>
              </a:rPr>
              <a:t>≈1</a:t>
            </a:r>
            <a:endParaRPr lang="zh-TW" altLang="en-US" sz="2400" dirty="0">
              <a:solidFill>
                <a:srgbClr val="FF0000"/>
              </a:solidFill>
              <a:latin typeface="Calibri" panose="020F0502020204030204"/>
            </a:endParaRPr>
          </a:p>
        </p:txBody>
      </p:sp>
      <p:sp>
        <p:nvSpPr>
          <p:cNvPr id="138" name="文字方塊 137"/>
          <p:cNvSpPr txBox="1"/>
          <p:nvPr/>
        </p:nvSpPr>
        <p:spPr>
          <a:xfrm>
            <a:off x="4878071" y="3446000"/>
            <a:ext cx="531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altLang="zh-TW" sz="2400" dirty="0">
                <a:solidFill>
                  <a:srgbClr val="FF0000"/>
                </a:solidFill>
                <a:latin typeface="Calibri" panose="020F0502020204030204"/>
              </a:rPr>
              <a:t>4</a:t>
            </a:r>
            <a:endParaRPr lang="zh-TW" altLang="en-US" sz="2400" dirty="0">
              <a:solidFill>
                <a:srgbClr val="FF0000"/>
              </a:solidFill>
              <a:latin typeface="Calibri" panose="020F0502020204030204"/>
            </a:endParaRPr>
          </a:p>
        </p:txBody>
      </p:sp>
      <p:sp>
        <p:nvSpPr>
          <p:cNvPr id="141" name="文字方塊 140"/>
          <p:cNvSpPr txBox="1"/>
          <p:nvPr/>
        </p:nvSpPr>
        <p:spPr>
          <a:xfrm>
            <a:off x="5356672" y="2885975"/>
            <a:ext cx="531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altLang="zh-TW" sz="2400" dirty="0">
                <a:solidFill>
                  <a:srgbClr val="FF0000"/>
                </a:solidFill>
                <a:latin typeface="Calibri" panose="020F0502020204030204"/>
              </a:rPr>
              <a:t>≈1</a:t>
            </a:r>
            <a:endParaRPr lang="zh-TW" altLang="en-US" sz="2400" dirty="0">
              <a:solidFill>
                <a:srgbClr val="FF0000"/>
              </a:solidFill>
              <a:latin typeface="Calibri" panose="020F0502020204030204"/>
            </a:endParaRPr>
          </a:p>
        </p:txBody>
      </p:sp>
      <p:sp>
        <p:nvSpPr>
          <p:cNvPr id="142" name="文字方塊 141"/>
          <p:cNvSpPr txBox="1"/>
          <p:nvPr/>
        </p:nvSpPr>
        <p:spPr>
          <a:xfrm>
            <a:off x="4725022" y="2663781"/>
            <a:ext cx="361092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defTabSz="457200"/>
            <a:r>
              <a:rPr lang="en-US" altLang="zh-TW" sz="2400" dirty="0">
                <a:solidFill>
                  <a:srgbClr val="FF0000"/>
                </a:solidFill>
                <a:latin typeface="Calibri" panose="020F0502020204030204"/>
              </a:rPr>
              <a:t>3</a:t>
            </a:r>
            <a:endParaRPr lang="zh-TW" altLang="en-US" sz="2400" dirty="0">
              <a:solidFill>
                <a:srgbClr val="FF0000"/>
              </a:solidFill>
              <a:latin typeface="Calibri" panose="020F0502020204030204"/>
            </a:endParaRPr>
          </a:p>
        </p:txBody>
      </p:sp>
      <p:sp>
        <p:nvSpPr>
          <p:cNvPr id="143" name="文字方塊 142"/>
          <p:cNvSpPr txBox="1"/>
          <p:nvPr/>
        </p:nvSpPr>
        <p:spPr>
          <a:xfrm>
            <a:off x="4732227" y="2649622"/>
            <a:ext cx="361092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defTabSz="457200"/>
            <a:r>
              <a:rPr lang="en-US" altLang="zh-TW" sz="2400" dirty="0">
                <a:solidFill>
                  <a:srgbClr val="FF0000"/>
                </a:solidFill>
                <a:latin typeface="Calibri" panose="020F0502020204030204"/>
              </a:rPr>
              <a:t>7</a:t>
            </a:r>
            <a:endParaRPr lang="zh-TW" altLang="en-US" sz="2400" dirty="0">
              <a:solidFill>
                <a:srgbClr val="FF0000"/>
              </a:solidFill>
              <a:latin typeface="Calibri" panose="020F0502020204030204"/>
            </a:endParaRPr>
          </a:p>
        </p:txBody>
      </p:sp>
      <p:sp>
        <p:nvSpPr>
          <p:cNvPr id="144" name="文字方塊 143"/>
          <p:cNvSpPr txBox="1"/>
          <p:nvPr/>
        </p:nvSpPr>
        <p:spPr>
          <a:xfrm>
            <a:off x="4919099" y="1233869"/>
            <a:ext cx="361092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defTabSz="457200"/>
            <a:r>
              <a:rPr lang="en-US" altLang="zh-TW" sz="2400" dirty="0">
                <a:solidFill>
                  <a:srgbClr val="FF0000"/>
                </a:solidFill>
                <a:latin typeface="Calibri" panose="020F0502020204030204"/>
              </a:rPr>
              <a:t>7</a:t>
            </a:r>
            <a:endParaRPr lang="zh-TW" altLang="en-US" sz="2400" dirty="0">
              <a:solidFill>
                <a:srgbClr val="FF0000"/>
              </a:solidFill>
              <a:latin typeface="Calibri" panose="020F0502020204030204"/>
            </a:endParaRPr>
          </a:p>
        </p:txBody>
      </p:sp>
      <p:sp>
        <p:nvSpPr>
          <p:cNvPr id="145" name="文字方塊 144"/>
          <p:cNvSpPr txBox="1"/>
          <p:nvPr/>
        </p:nvSpPr>
        <p:spPr>
          <a:xfrm>
            <a:off x="3624516" y="1247962"/>
            <a:ext cx="531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altLang="zh-TW" sz="2400" dirty="0">
                <a:solidFill>
                  <a:srgbClr val="FF0000"/>
                </a:solidFill>
                <a:latin typeface="Calibri" panose="020F0502020204030204"/>
              </a:rPr>
              <a:t>≈0</a:t>
            </a:r>
            <a:endParaRPr lang="zh-TW" altLang="en-US" sz="2400" dirty="0">
              <a:solidFill>
                <a:srgbClr val="FF0000"/>
              </a:solidFill>
              <a:latin typeface="Calibri" panose="020F0502020204030204"/>
            </a:endParaRPr>
          </a:p>
        </p:txBody>
      </p:sp>
      <p:sp>
        <p:nvSpPr>
          <p:cNvPr id="146" name="文字方塊 145"/>
          <p:cNvSpPr txBox="1"/>
          <p:nvPr/>
        </p:nvSpPr>
        <p:spPr>
          <a:xfrm>
            <a:off x="4814214" y="115022"/>
            <a:ext cx="531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altLang="zh-TW" sz="2400" dirty="0">
                <a:solidFill>
                  <a:srgbClr val="FF0000"/>
                </a:solidFill>
                <a:latin typeface="Calibri" panose="020F0502020204030204"/>
              </a:rPr>
              <a:t>≈0</a:t>
            </a:r>
            <a:endParaRPr lang="zh-TW" altLang="en-US" sz="2400" dirty="0">
              <a:solidFill>
                <a:srgbClr val="FF0000"/>
              </a:solidFill>
              <a:latin typeface="Calibri" panose="020F0502020204030204"/>
            </a:endParaRPr>
          </a:p>
        </p:txBody>
      </p:sp>
      <p:sp>
        <p:nvSpPr>
          <p:cNvPr id="112" name="文字方塊 111"/>
          <p:cNvSpPr txBox="1"/>
          <p:nvPr/>
        </p:nvSpPr>
        <p:spPr>
          <a:xfrm>
            <a:off x="3878034" y="5654787"/>
            <a:ext cx="3238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altLang="zh-TW" sz="2400" b="1" dirty="0">
                <a:solidFill>
                  <a:srgbClr val="0000FF"/>
                </a:solidFill>
                <a:latin typeface="Calibri" panose="020F0502020204030204"/>
              </a:rPr>
              <a:t>1</a:t>
            </a:r>
            <a:endParaRPr lang="zh-TW" altLang="en-US" sz="2400" b="1" dirty="0">
              <a:solidFill>
                <a:srgbClr val="0000FF"/>
              </a:solidFill>
              <a:latin typeface="Calibri" panose="020F0502020204030204"/>
            </a:endParaRPr>
          </a:p>
        </p:txBody>
      </p:sp>
      <p:sp>
        <p:nvSpPr>
          <p:cNvPr id="118" name="文字方塊 117"/>
          <p:cNvSpPr txBox="1"/>
          <p:nvPr/>
        </p:nvSpPr>
        <p:spPr>
          <a:xfrm>
            <a:off x="4595241" y="5705241"/>
            <a:ext cx="3238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altLang="zh-TW" sz="2400" b="1" dirty="0">
                <a:solidFill>
                  <a:prstClr val="white">
                    <a:lumMod val="50000"/>
                  </a:prstClr>
                </a:solidFill>
                <a:latin typeface="Calibri" panose="020F0502020204030204"/>
              </a:rPr>
              <a:t>0</a:t>
            </a:r>
            <a:endParaRPr lang="zh-TW" altLang="en-US" sz="2400" b="1" dirty="0">
              <a:solidFill>
                <a:prstClr val="white">
                  <a:lumMod val="50000"/>
                </a:prstClr>
              </a:solidFill>
              <a:latin typeface="Calibri" panose="020F0502020204030204"/>
            </a:endParaRPr>
          </a:p>
        </p:txBody>
      </p:sp>
      <p:sp>
        <p:nvSpPr>
          <p:cNvPr id="124" name="文字方塊 123"/>
          <p:cNvSpPr txBox="1"/>
          <p:nvPr/>
        </p:nvSpPr>
        <p:spPr>
          <a:xfrm>
            <a:off x="5149971" y="5710410"/>
            <a:ext cx="3238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altLang="zh-TW" sz="2400" b="1" dirty="0">
                <a:solidFill>
                  <a:prstClr val="white">
                    <a:lumMod val="50000"/>
                  </a:prstClr>
                </a:solidFill>
                <a:latin typeface="Calibri" panose="020F0502020204030204"/>
              </a:rPr>
              <a:t>0</a:t>
            </a:r>
            <a:endParaRPr lang="zh-TW" altLang="en-US" sz="2400" b="1" dirty="0">
              <a:solidFill>
                <a:prstClr val="white">
                  <a:lumMod val="50000"/>
                </a:prstClr>
              </a:solidFill>
              <a:latin typeface="Calibri" panose="020F0502020204030204"/>
            </a:endParaRPr>
          </a:p>
        </p:txBody>
      </p:sp>
      <p:sp>
        <p:nvSpPr>
          <p:cNvPr id="125" name="文字方塊 124"/>
          <p:cNvSpPr txBox="1"/>
          <p:nvPr/>
        </p:nvSpPr>
        <p:spPr>
          <a:xfrm>
            <a:off x="2170268" y="1456531"/>
            <a:ext cx="6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altLang="zh-TW" sz="2400" b="1" dirty="0">
                <a:solidFill>
                  <a:srgbClr val="0000FF"/>
                </a:solidFill>
                <a:latin typeface="Calibri" panose="020F0502020204030204"/>
              </a:rPr>
              <a:t>100</a:t>
            </a:r>
            <a:endParaRPr lang="zh-TW" altLang="en-US" sz="2400" b="1" dirty="0">
              <a:solidFill>
                <a:srgbClr val="0000FF"/>
              </a:solidFill>
              <a:latin typeface="Calibri" panose="020F0502020204030204"/>
            </a:endParaRPr>
          </a:p>
        </p:txBody>
      </p:sp>
      <p:sp>
        <p:nvSpPr>
          <p:cNvPr id="126" name="文字方塊 125"/>
          <p:cNvSpPr txBox="1"/>
          <p:nvPr/>
        </p:nvSpPr>
        <p:spPr>
          <a:xfrm>
            <a:off x="7354248" y="1920357"/>
            <a:ext cx="3238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altLang="zh-TW" sz="2400" b="1" dirty="0">
                <a:solidFill>
                  <a:prstClr val="white">
                    <a:lumMod val="50000"/>
                  </a:prstClr>
                </a:solidFill>
                <a:latin typeface="Calibri" panose="020F0502020204030204"/>
              </a:rPr>
              <a:t>0</a:t>
            </a:r>
            <a:endParaRPr lang="zh-TW" altLang="en-US" sz="2400" b="1" dirty="0">
              <a:solidFill>
                <a:prstClr val="white">
                  <a:lumMod val="50000"/>
                </a:prstClr>
              </a:solidFill>
              <a:latin typeface="Calibri" panose="020F0502020204030204"/>
            </a:endParaRPr>
          </a:p>
        </p:txBody>
      </p:sp>
      <p:sp>
        <p:nvSpPr>
          <p:cNvPr id="127" name="文字方塊 126"/>
          <p:cNvSpPr txBox="1"/>
          <p:nvPr/>
        </p:nvSpPr>
        <p:spPr>
          <a:xfrm>
            <a:off x="7325340" y="3241344"/>
            <a:ext cx="2715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altLang="zh-TW" sz="2400" b="1" dirty="0">
                <a:solidFill>
                  <a:prstClr val="white">
                    <a:lumMod val="50000"/>
                  </a:prstClr>
                </a:solidFill>
                <a:latin typeface="Calibri" panose="020F0502020204030204"/>
              </a:rPr>
              <a:t>0</a:t>
            </a:r>
            <a:endParaRPr lang="zh-TW" altLang="en-US" sz="2400" b="1" dirty="0">
              <a:solidFill>
                <a:prstClr val="white">
                  <a:lumMod val="50000"/>
                </a:prstClr>
              </a:solidFill>
              <a:latin typeface="Calibri" panose="020F0502020204030204"/>
            </a:endParaRPr>
          </a:p>
        </p:txBody>
      </p:sp>
      <p:sp>
        <p:nvSpPr>
          <p:cNvPr id="129" name="文字方塊 128"/>
          <p:cNvSpPr txBox="1"/>
          <p:nvPr/>
        </p:nvSpPr>
        <p:spPr>
          <a:xfrm>
            <a:off x="5827515" y="5686921"/>
            <a:ext cx="3238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altLang="zh-TW" sz="2400" b="1" dirty="0">
                <a:solidFill>
                  <a:prstClr val="white">
                    <a:lumMod val="50000"/>
                  </a:prstClr>
                </a:solidFill>
                <a:latin typeface="Calibri" panose="020F0502020204030204"/>
              </a:rPr>
              <a:t>0</a:t>
            </a:r>
            <a:endParaRPr lang="zh-TW" altLang="en-US" sz="2400" b="1" dirty="0">
              <a:solidFill>
                <a:prstClr val="white">
                  <a:lumMod val="50000"/>
                </a:prstClr>
              </a:solidFill>
              <a:latin typeface="Calibri" panose="020F0502020204030204"/>
            </a:endParaRPr>
          </a:p>
        </p:txBody>
      </p:sp>
      <p:sp>
        <p:nvSpPr>
          <p:cNvPr id="130" name="文字方塊 129"/>
          <p:cNvSpPr txBox="1"/>
          <p:nvPr/>
        </p:nvSpPr>
        <p:spPr>
          <a:xfrm>
            <a:off x="2151704" y="2258797"/>
            <a:ext cx="6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altLang="zh-TW" sz="2400" b="1" dirty="0">
                <a:solidFill>
                  <a:srgbClr val="FF0000"/>
                </a:solidFill>
                <a:latin typeface="Calibri" panose="020F0502020204030204"/>
              </a:rPr>
              <a:t>-10</a:t>
            </a:r>
            <a:endParaRPr lang="zh-TW" altLang="en-US" sz="2400" b="1" dirty="0">
              <a:solidFill>
                <a:srgbClr val="FF0000"/>
              </a:solidFill>
              <a:latin typeface="Calibri" panose="020F0502020204030204"/>
            </a:endParaRPr>
          </a:p>
        </p:txBody>
      </p:sp>
      <p:sp>
        <p:nvSpPr>
          <p:cNvPr id="131" name="文字方塊 130"/>
          <p:cNvSpPr txBox="1"/>
          <p:nvPr/>
        </p:nvSpPr>
        <p:spPr>
          <a:xfrm>
            <a:off x="2179816" y="71692"/>
            <a:ext cx="6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altLang="zh-TW" sz="2400" b="1" dirty="0">
                <a:solidFill>
                  <a:prstClr val="white">
                    <a:lumMod val="50000"/>
                  </a:prstClr>
                </a:solidFill>
                <a:latin typeface="Calibri" panose="020F0502020204030204"/>
              </a:rPr>
              <a:t>0</a:t>
            </a:r>
            <a:endParaRPr lang="zh-TW" altLang="en-US" sz="2400" b="1" dirty="0">
              <a:solidFill>
                <a:prstClr val="white">
                  <a:lumMod val="50000"/>
                </a:prstClr>
              </a:solidFill>
              <a:latin typeface="Calibri" panose="020F0502020204030204"/>
            </a:endParaRPr>
          </a:p>
        </p:txBody>
      </p:sp>
      <p:sp>
        <p:nvSpPr>
          <p:cNvPr id="133" name="文字方塊 132"/>
          <p:cNvSpPr txBox="1"/>
          <p:nvPr/>
        </p:nvSpPr>
        <p:spPr>
          <a:xfrm>
            <a:off x="2189952" y="731143"/>
            <a:ext cx="6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altLang="zh-TW" sz="2400" b="1" dirty="0">
                <a:solidFill>
                  <a:prstClr val="white">
                    <a:lumMod val="50000"/>
                  </a:prstClr>
                </a:solidFill>
                <a:latin typeface="Calibri" panose="020F0502020204030204"/>
              </a:rPr>
              <a:t>0</a:t>
            </a:r>
            <a:endParaRPr lang="zh-TW" altLang="en-US" sz="2400" b="1" dirty="0">
              <a:solidFill>
                <a:prstClr val="white">
                  <a:lumMod val="50000"/>
                </a:prstClr>
              </a:solidFill>
              <a:latin typeface="Calibri" panose="020F0502020204030204"/>
            </a:endParaRPr>
          </a:p>
        </p:txBody>
      </p:sp>
      <p:sp>
        <p:nvSpPr>
          <p:cNvPr id="135" name="文字方塊 134"/>
          <p:cNvSpPr txBox="1"/>
          <p:nvPr/>
        </p:nvSpPr>
        <p:spPr>
          <a:xfrm>
            <a:off x="2080558" y="3486466"/>
            <a:ext cx="6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altLang="zh-TW" sz="2400" b="1" dirty="0">
                <a:solidFill>
                  <a:srgbClr val="0000FF"/>
                </a:solidFill>
                <a:latin typeface="Calibri" panose="020F0502020204030204"/>
              </a:rPr>
              <a:t>100</a:t>
            </a:r>
            <a:endParaRPr lang="zh-TW" altLang="en-US" sz="2400" b="1" dirty="0">
              <a:solidFill>
                <a:srgbClr val="0000FF"/>
              </a:solidFill>
              <a:latin typeface="Calibri" panose="020F0502020204030204"/>
            </a:endParaRPr>
          </a:p>
        </p:txBody>
      </p:sp>
      <p:sp>
        <p:nvSpPr>
          <p:cNvPr id="139" name="文字方塊 138"/>
          <p:cNvSpPr txBox="1"/>
          <p:nvPr/>
        </p:nvSpPr>
        <p:spPr>
          <a:xfrm>
            <a:off x="2136754" y="4956931"/>
            <a:ext cx="6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altLang="zh-TW" sz="2400" b="1" dirty="0">
                <a:solidFill>
                  <a:srgbClr val="FF0000"/>
                </a:solidFill>
                <a:latin typeface="Calibri" panose="020F0502020204030204"/>
              </a:rPr>
              <a:t>-10</a:t>
            </a:r>
            <a:endParaRPr lang="zh-TW" altLang="en-US" sz="2400" b="1" dirty="0">
              <a:solidFill>
                <a:srgbClr val="FF0000"/>
              </a:solidFill>
              <a:latin typeface="Calibri" panose="020F0502020204030204"/>
            </a:endParaRPr>
          </a:p>
        </p:txBody>
      </p:sp>
      <p:sp>
        <p:nvSpPr>
          <p:cNvPr id="140" name="文字方塊 139"/>
          <p:cNvSpPr txBox="1"/>
          <p:nvPr/>
        </p:nvSpPr>
        <p:spPr>
          <a:xfrm>
            <a:off x="2165474" y="2787326"/>
            <a:ext cx="6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altLang="zh-TW" sz="2400" b="1" dirty="0">
                <a:solidFill>
                  <a:prstClr val="white">
                    <a:lumMod val="50000"/>
                  </a:prstClr>
                </a:solidFill>
                <a:latin typeface="Calibri" panose="020F0502020204030204"/>
              </a:rPr>
              <a:t>0</a:t>
            </a:r>
            <a:endParaRPr lang="zh-TW" altLang="en-US" sz="2400" b="1" dirty="0">
              <a:solidFill>
                <a:prstClr val="white">
                  <a:lumMod val="50000"/>
                </a:prstClr>
              </a:solidFill>
              <a:latin typeface="Calibri" panose="020F0502020204030204"/>
            </a:endParaRPr>
          </a:p>
        </p:txBody>
      </p:sp>
      <p:sp>
        <p:nvSpPr>
          <p:cNvPr id="147" name="文字方塊 146"/>
          <p:cNvSpPr txBox="1"/>
          <p:nvPr/>
        </p:nvSpPr>
        <p:spPr>
          <a:xfrm>
            <a:off x="2179815" y="4198864"/>
            <a:ext cx="6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altLang="zh-TW" sz="2400" b="1" dirty="0">
                <a:solidFill>
                  <a:prstClr val="white">
                    <a:lumMod val="50000"/>
                  </a:prstClr>
                </a:solidFill>
                <a:latin typeface="Calibri" panose="020F0502020204030204"/>
              </a:rPr>
              <a:t>0</a:t>
            </a:r>
            <a:endParaRPr lang="zh-TW" altLang="en-US" sz="2400" b="1" dirty="0">
              <a:solidFill>
                <a:prstClr val="white">
                  <a:lumMod val="50000"/>
                </a:prstClr>
              </a:solidFill>
              <a:latin typeface="Calibri" panose="020F0502020204030204"/>
            </a:endParaRPr>
          </a:p>
        </p:txBody>
      </p:sp>
      <p:sp>
        <p:nvSpPr>
          <p:cNvPr id="148" name="文字方塊 147"/>
          <p:cNvSpPr txBox="1"/>
          <p:nvPr/>
        </p:nvSpPr>
        <p:spPr>
          <a:xfrm>
            <a:off x="7183297" y="3891561"/>
            <a:ext cx="6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altLang="zh-TW" sz="2400" b="1" dirty="0">
                <a:solidFill>
                  <a:srgbClr val="0000FF"/>
                </a:solidFill>
                <a:latin typeface="Calibri" panose="020F0502020204030204"/>
              </a:rPr>
              <a:t>10</a:t>
            </a:r>
            <a:endParaRPr lang="zh-TW" altLang="en-US" sz="2400" b="1" dirty="0">
              <a:solidFill>
                <a:srgbClr val="0000FF"/>
              </a:solidFill>
              <a:latin typeface="Calibri" panose="020F0502020204030204"/>
            </a:endParaRPr>
          </a:p>
        </p:txBody>
      </p:sp>
      <p:sp>
        <p:nvSpPr>
          <p:cNvPr id="149" name="文字方塊 148"/>
          <p:cNvSpPr txBox="1"/>
          <p:nvPr/>
        </p:nvSpPr>
        <p:spPr>
          <a:xfrm>
            <a:off x="6999699" y="2556493"/>
            <a:ext cx="9021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altLang="zh-TW" sz="2400" b="1" dirty="0">
                <a:solidFill>
                  <a:srgbClr val="0000FF"/>
                </a:solidFill>
                <a:latin typeface="Calibri" panose="020F0502020204030204"/>
              </a:rPr>
              <a:t>100</a:t>
            </a:r>
            <a:endParaRPr lang="zh-TW" altLang="en-US" sz="2400" b="1" dirty="0">
              <a:solidFill>
                <a:srgbClr val="0000FF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687967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1" grpId="0" animBg="1"/>
      <p:bldP spid="134" grpId="0" animBg="1"/>
      <p:bldP spid="136" grpId="0"/>
      <p:bldP spid="136" grpId="1"/>
      <p:bldP spid="137" grpId="0"/>
      <p:bldP spid="137" grpId="1"/>
      <p:bldP spid="138" grpId="0"/>
      <p:bldP spid="138" grpId="1"/>
      <p:bldP spid="141" grpId="0"/>
      <p:bldP spid="141" grpId="1"/>
      <p:bldP spid="143" grpId="0" animBg="1"/>
      <p:bldP spid="144" grpId="0" animBg="1"/>
      <p:bldP spid="144" grpId="1" animBg="1"/>
      <p:bldP spid="145" grpId="0"/>
      <p:bldP spid="145" grpId="1"/>
      <p:bldP spid="146" grpId="0"/>
      <p:bldP spid="146" grpId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矩形 148"/>
          <p:cNvSpPr/>
          <p:nvPr/>
        </p:nvSpPr>
        <p:spPr>
          <a:xfrm>
            <a:off x="9277594" y="5217279"/>
            <a:ext cx="621081" cy="1332931"/>
          </a:xfrm>
          <a:prstGeom prst="rect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zh-TW" alt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34" name="矩形 133"/>
          <p:cNvSpPr/>
          <p:nvPr/>
        </p:nvSpPr>
        <p:spPr>
          <a:xfrm>
            <a:off x="8625012" y="5217279"/>
            <a:ext cx="621081" cy="1332931"/>
          </a:xfrm>
          <a:prstGeom prst="rect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zh-TW" altLang="en-US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52" name="圖片 5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1737" y="461347"/>
            <a:ext cx="3757175" cy="49333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字方塊 45"/>
              <p:cNvSpPr txBox="1"/>
              <p:nvPr/>
            </p:nvSpPr>
            <p:spPr>
              <a:xfrm>
                <a:off x="6805173" y="5231248"/>
                <a:ext cx="3649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4572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46" name="文字方塊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5173" y="5231248"/>
                <a:ext cx="364908" cy="369332"/>
              </a:xfrm>
              <a:prstGeom prst="rect">
                <a:avLst/>
              </a:prstGeom>
              <a:blipFill>
                <a:blip r:embed="rId3"/>
                <a:stretch>
                  <a:fillRect l="-10000" r="-8333" b="-131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字方塊 46"/>
              <p:cNvSpPr txBox="1"/>
              <p:nvPr/>
            </p:nvSpPr>
            <p:spPr>
              <a:xfrm>
                <a:off x="6805174" y="5651472"/>
                <a:ext cx="3720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4572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47" name="文字方塊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5174" y="5651472"/>
                <a:ext cx="372025" cy="369332"/>
              </a:xfrm>
              <a:prstGeom prst="rect">
                <a:avLst/>
              </a:prstGeom>
              <a:blipFill>
                <a:blip r:embed="rId4"/>
                <a:stretch>
                  <a:fillRect l="-9836" r="-8197" b="-131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字方塊 47"/>
              <p:cNvSpPr txBox="1"/>
              <p:nvPr/>
            </p:nvSpPr>
            <p:spPr>
              <a:xfrm>
                <a:off x="6813688" y="6107075"/>
                <a:ext cx="3720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4572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48" name="文字方塊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3688" y="6107075"/>
                <a:ext cx="372025" cy="369332"/>
              </a:xfrm>
              <a:prstGeom prst="rect">
                <a:avLst/>
              </a:prstGeom>
              <a:blipFill>
                <a:blip r:embed="rId5"/>
                <a:stretch>
                  <a:fillRect l="-11475" r="-8197" b="-1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字方塊 48"/>
              <p:cNvSpPr txBox="1"/>
              <p:nvPr/>
            </p:nvSpPr>
            <p:spPr>
              <a:xfrm>
                <a:off x="6891822" y="645159"/>
                <a:ext cx="2457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4572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TW" altLang="en-US" sz="240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49" name="文字方塊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1822" y="645159"/>
                <a:ext cx="245708" cy="369332"/>
              </a:xfrm>
              <a:prstGeom prst="rect">
                <a:avLst/>
              </a:prstGeom>
              <a:blipFill>
                <a:blip r:embed="rId6"/>
                <a:stretch>
                  <a:fillRect l="-30000" r="-30000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文字方塊 49"/>
          <p:cNvSpPr txBox="1"/>
          <p:nvPr/>
        </p:nvSpPr>
        <p:spPr>
          <a:xfrm>
            <a:off x="7290095" y="5258373"/>
            <a:ext cx="448574" cy="120032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3</a:t>
            </a:r>
          </a:p>
          <a:p>
            <a:pPr algn="ctr"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1</a:t>
            </a:r>
          </a:p>
          <a:p>
            <a:pPr algn="ctr"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0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1" name="文字方塊 50"/>
          <p:cNvSpPr txBox="1"/>
          <p:nvPr/>
        </p:nvSpPr>
        <p:spPr>
          <a:xfrm>
            <a:off x="7304647" y="569221"/>
            <a:ext cx="448574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0</a:t>
            </a:r>
          </a:p>
        </p:txBody>
      </p:sp>
      <p:sp>
        <p:nvSpPr>
          <p:cNvPr id="54" name="文字方塊 53"/>
          <p:cNvSpPr txBox="1"/>
          <p:nvPr/>
        </p:nvSpPr>
        <p:spPr>
          <a:xfrm>
            <a:off x="8016300" y="5254238"/>
            <a:ext cx="448574" cy="120032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4</a:t>
            </a:r>
          </a:p>
          <a:p>
            <a:pPr algn="ctr"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1</a:t>
            </a:r>
          </a:p>
          <a:p>
            <a:pPr algn="ctr"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0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5" name="文字方塊 54"/>
          <p:cNvSpPr txBox="1"/>
          <p:nvPr/>
        </p:nvSpPr>
        <p:spPr>
          <a:xfrm>
            <a:off x="7991461" y="570166"/>
            <a:ext cx="448574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0</a:t>
            </a:r>
          </a:p>
        </p:txBody>
      </p:sp>
      <p:sp>
        <p:nvSpPr>
          <p:cNvPr id="56" name="文字方塊 55"/>
          <p:cNvSpPr txBox="1"/>
          <p:nvPr/>
        </p:nvSpPr>
        <p:spPr>
          <a:xfrm>
            <a:off x="8697146" y="5268156"/>
            <a:ext cx="448574" cy="120032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2</a:t>
            </a:r>
          </a:p>
          <a:p>
            <a:pPr algn="ctr"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0</a:t>
            </a:r>
          </a:p>
          <a:p>
            <a:pPr algn="ctr"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0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7" name="文字方塊 56"/>
          <p:cNvSpPr txBox="1"/>
          <p:nvPr/>
        </p:nvSpPr>
        <p:spPr>
          <a:xfrm>
            <a:off x="8654208" y="590437"/>
            <a:ext cx="448574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0</a:t>
            </a:r>
          </a:p>
        </p:txBody>
      </p:sp>
      <p:sp>
        <p:nvSpPr>
          <p:cNvPr id="58" name="文字方塊 57"/>
          <p:cNvSpPr txBox="1"/>
          <p:nvPr/>
        </p:nvSpPr>
        <p:spPr>
          <a:xfrm>
            <a:off x="9352156" y="5277290"/>
            <a:ext cx="448574" cy="120032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1</a:t>
            </a:r>
          </a:p>
          <a:p>
            <a:pPr algn="ctr"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0</a:t>
            </a:r>
          </a:p>
          <a:p>
            <a:pPr algn="ctr"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1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9" name="文字方塊 58"/>
          <p:cNvSpPr txBox="1"/>
          <p:nvPr/>
        </p:nvSpPr>
        <p:spPr>
          <a:xfrm>
            <a:off x="9316955" y="580193"/>
            <a:ext cx="448574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7</a:t>
            </a:r>
          </a:p>
        </p:txBody>
      </p:sp>
      <p:sp>
        <p:nvSpPr>
          <p:cNvPr id="60" name="文字方塊 59"/>
          <p:cNvSpPr txBox="1"/>
          <p:nvPr/>
        </p:nvSpPr>
        <p:spPr>
          <a:xfrm>
            <a:off x="9999046" y="5278026"/>
            <a:ext cx="448574" cy="120032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3</a:t>
            </a:r>
          </a:p>
          <a:p>
            <a:pPr algn="ctr"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-1</a:t>
            </a:r>
          </a:p>
          <a:p>
            <a:pPr algn="ctr"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0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1" name="文字方塊 60"/>
          <p:cNvSpPr txBox="1"/>
          <p:nvPr/>
        </p:nvSpPr>
        <p:spPr>
          <a:xfrm>
            <a:off x="9957528" y="580193"/>
            <a:ext cx="448574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0</a:t>
            </a:r>
          </a:p>
        </p:txBody>
      </p:sp>
      <p:sp>
        <p:nvSpPr>
          <p:cNvPr id="62" name="矩形 61"/>
          <p:cNvSpPr/>
          <p:nvPr/>
        </p:nvSpPr>
        <p:spPr>
          <a:xfrm>
            <a:off x="7365471" y="5681510"/>
            <a:ext cx="319177" cy="349821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zh-TW" alt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8080999" y="5677375"/>
            <a:ext cx="319177" cy="349821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zh-TW" alt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4" name="矩形 63"/>
          <p:cNvSpPr/>
          <p:nvPr/>
        </p:nvSpPr>
        <p:spPr>
          <a:xfrm>
            <a:off x="9416855" y="6081073"/>
            <a:ext cx="319177" cy="349821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zh-TW" altLang="en-US">
              <a:solidFill>
                <a:srgbClr val="00B050"/>
              </a:solidFill>
              <a:latin typeface="Calibri" panose="020F0502020204030204"/>
            </a:endParaRPr>
          </a:p>
        </p:txBody>
      </p:sp>
      <p:sp>
        <p:nvSpPr>
          <p:cNvPr id="65" name="矩形 64"/>
          <p:cNvSpPr/>
          <p:nvPr/>
        </p:nvSpPr>
        <p:spPr>
          <a:xfrm>
            <a:off x="9381654" y="632556"/>
            <a:ext cx="319177" cy="34982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zh-TW" altLang="en-US">
              <a:solidFill>
                <a:srgbClr val="00B050"/>
              </a:solidFill>
              <a:latin typeface="Calibri" panose="020F0502020204030204"/>
            </a:endParaRPr>
          </a:p>
        </p:txBody>
      </p:sp>
      <p:sp>
        <p:nvSpPr>
          <p:cNvPr id="73" name="矩形 72"/>
          <p:cNvSpPr/>
          <p:nvPr/>
        </p:nvSpPr>
        <p:spPr>
          <a:xfrm>
            <a:off x="10070114" y="5707404"/>
            <a:ext cx="319177" cy="349821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zh-TW" altLang="en-US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3" name="群組 2"/>
          <p:cNvGrpSpPr/>
          <p:nvPr/>
        </p:nvGrpSpPr>
        <p:grpSpPr>
          <a:xfrm>
            <a:off x="4695074" y="5068599"/>
            <a:ext cx="399503" cy="461665"/>
            <a:chOff x="5891338" y="5744015"/>
            <a:chExt cx="399503" cy="461665"/>
          </a:xfrm>
        </p:grpSpPr>
        <p:sp>
          <p:nvSpPr>
            <p:cNvPr id="53" name="文字方塊 52"/>
            <p:cNvSpPr txBox="1"/>
            <p:nvPr/>
          </p:nvSpPr>
          <p:spPr>
            <a:xfrm>
              <a:off x="5935431" y="5837963"/>
              <a:ext cx="311316" cy="338554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 defTabSz="457200"/>
              <a:endParaRPr lang="zh-TW" altLang="en-US" sz="2400" baseline="-2500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" name="文字方塊 1"/>
            <p:cNvSpPr txBox="1"/>
            <p:nvPr/>
          </p:nvSpPr>
          <p:spPr>
            <a:xfrm>
              <a:off x="5891338" y="5744015"/>
              <a:ext cx="39950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7200"/>
              <a:r>
                <a:rPr lang="en-US" altLang="zh-TW" sz="2400" dirty="0">
                  <a:solidFill>
                    <a:prstClr val="black"/>
                  </a:solidFill>
                  <a:latin typeface="Calibri" panose="020F0502020204030204"/>
                </a:rPr>
                <a:t>+</a:t>
              </a:r>
              <a:endParaRPr lang="zh-TW" altLang="en-US" sz="240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66" name="群組 65"/>
          <p:cNvGrpSpPr/>
          <p:nvPr/>
        </p:nvGrpSpPr>
        <p:grpSpPr>
          <a:xfrm>
            <a:off x="2835537" y="3600479"/>
            <a:ext cx="399503" cy="461665"/>
            <a:chOff x="5891338" y="5744015"/>
            <a:chExt cx="399503" cy="461665"/>
          </a:xfrm>
        </p:grpSpPr>
        <p:sp>
          <p:nvSpPr>
            <p:cNvPr id="67" name="文字方塊 66"/>
            <p:cNvSpPr txBox="1"/>
            <p:nvPr/>
          </p:nvSpPr>
          <p:spPr>
            <a:xfrm>
              <a:off x="5935431" y="5837963"/>
              <a:ext cx="311316" cy="338554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 defTabSz="457200"/>
              <a:endParaRPr lang="zh-TW" altLang="en-US" sz="2400" baseline="-2500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8" name="文字方塊 67"/>
            <p:cNvSpPr txBox="1"/>
            <p:nvPr/>
          </p:nvSpPr>
          <p:spPr>
            <a:xfrm>
              <a:off x="5891338" y="5744015"/>
              <a:ext cx="39950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7200"/>
              <a:r>
                <a:rPr lang="en-US" altLang="zh-TW" sz="2400" dirty="0">
                  <a:solidFill>
                    <a:prstClr val="black"/>
                  </a:solidFill>
                  <a:latin typeface="Calibri" panose="020F0502020204030204"/>
                </a:rPr>
                <a:t>+</a:t>
              </a:r>
              <a:endParaRPr lang="zh-TW" altLang="en-US" sz="240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69" name="群組 68"/>
          <p:cNvGrpSpPr/>
          <p:nvPr/>
        </p:nvGrpSpPr>
        <p:grpSpPr>
          <a:xfrm>
            <a:off x="2828673" y="871537"/>
            <a:ext cx="399503" cy="461665"/>
            <a:chOff x="5891338" y="5744015"/>
            <a:chExt cx="399503" cy="461665"/>
          </a:xfrm>
        </p:grpSpPr>
        <p:sp>
          <p:nvSpPr>
            <p:cNvPr id="70" name="文字方塊 69"/>
            <p:cNvSpPr txBox="1"/>
            <p:nvPr/>
          </p:nvSpPr>
          <p:spPr>
            <a:xfrm>
              <a:off x="5935431" y="5837963"/>
              <a:ext cx="311316" cy="338554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 defTabSz="457200"/>
              <a:endParaRPr lang="zh-TW" altLang="en-US" sz="2400" baseline="-2500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71" name="文字方塊 70"/>
            <p:cNvSpPr txBox="1"/>
            <p:nvPr/>
          </p:nvSpPr>
          <p:spPr>
            <a:xfrm>
              <a:off x="5891338" y="5744015"/>
              <a:ext cx="39950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7200"/>
              <a:r>
                <a:rPr lang="en-US" altLang="zh-TW" sz="2400" dirty="0">
                  <a:solidFill>
                    <a:prstClr val="black"/>
                  </a:solidFill>
                  <a:latin typeface="Calibri" panose="020F0502020204030204"/>
                </a:rPr>
                <a:t>+</a:t>
              </a:r>
              <a:endParaRPr lang="zh-TW" altLang="en-US" sz="240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72" name="群組 71"/>
          <p:cNvGrpSpPr/>
          <p:nvPr/>
        </p:nvGrpSpPr>
        <p:grpSpPr>
          <a:xfrm>
            <a:off x="6469160" y="2676862"/>
            <a:ext cx="399503" cy="461665"/>
            <a:chOff x="5891338" y="5744015"/>
            <a:chExt cx="399503" cy="461665"/>
          </a:xfrm>
        </p:grpSpPr>
        <p:sp>
          <p:nvSpPr>
            <p:cNvPr id="74" name="文字方塊 73"/>
            <p:cNvSpPr txBox="1"/>
            <p:nvPr/>
          </p:nvSpPr>
          <p:spPr>
            <a:xfrm>
              <a:off x="5935431" y="5837963"/>
              <a:ext cx="311316" cy="338554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 defTabSz="457200"/>
              <a:endParaRPr lang="zh-TW" altLang="en-US" sz="2400" baseline="-2500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75" name="文字方塊 74"/>
            <p:cNvSpPr txBox="1"/>
            <p:nvPr/>
          </p:nvSpPr>
          <p:spPr>
            <a:xfrm>
              <a:off x="5891338" y="5744015"/>
              <a:ext cx="39950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7200"/>
              <a:r>
                <a:rPr lang="en-US" altLang="zh-TW" sz="2400" dirty="0">
                  <a:solidFill>
                    <a:prstClr val="black"/>
                  </a:solidFill>
                  <a:latin typeface="Calibri" panose="020F0502020204030204"/>
                </a:rPr>
                <a:t>+</a:t>
              </a:r>
              <a:endParaRPr lang="zh-TW" altLang="en-US" sz="240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sp>
        <p:nvSpPr>
          <p:cNvPr id="76" name="文字方塊 75"/>
          <p:cNvSpPr txBox="1"/>
          <p:nvPr/>
        </p:nvSpPr>
        <p:spPr>
          <a:xfrm>
            <a:off x="3843677" y="6088545"/>
            <a:ext cx="483079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2</a:t>
            </a:r>
            <a:endParaRPr lang="zh-TW" altLang="en-US" sz="2400" baseline="-250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7" name="文字方塊 76"/>
          <p:cNvSpPr txBox="1"/>
          <p:nvPr/>
        </p:nvSpPr>
        <p:spPr>
          <a:xfrm>
            <a:off x="4595240" y="6088547"/>
            <a:ext cx="499336" cy="46166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0</a:t>
            </a:r>
            <a:endParaRPr lang="zh-TW" altLang="en-US" sz="2400" baseline="-250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8" name="文字方塊 77"/>
          <p:cNvSpPr txBox="1"/>
          <p:nvPr/>
        </p:nvSpPr>
        <p:spPr>
          <a:xfrm>
            <a:off x="5340496" y="6088547"/>
            <a:ext cx="499336" cy="46166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0</a:t>
            </a:r>
            <a:endParaRPr lang="zh-TW" altLang="en-US" sz="2400" baseline="-250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9" name="文字方塊 78"/>
          <p:cNvSpPr txBox="1"/>
          <p:nvPr/>
        </p:nvSpPr>
        <p:spPr>
          <a:xfrm>
            <a:off x="1668625" y="2900048"/>
            <a:ext cx="483079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2</a:t>
            </a:r>
            <a:endParaRPr lang="zh-TW" altLang="en-US" sz="2400" baseline="-250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0" name="文字方塊 79"/>
          <p:cNvSpPr txBox="1"/>
          <p:nvPr/>
        </p:nvSpPr>
        <p:spPr>
          <a:xfrm>
            <a:off x="1652367" y="3597915"/>
            <a:ext cx="499336" cy="46166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0</a:t>
            </a:r>
            <a:endParaRPr lang="zh-TW" altLang="en-US" sz="2400" baseline="-250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1" name="文字方塊 80"/>
          <p:cNvSpPr txBox="1"/>
          <p:nvPr/>
        </p:nvSpPr>
        <p:spPr>
          <a:xfrm>
            <a:off x="1641832" y="4295780"/>
            <a:ext cx="499336" cy="46166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0</a:t>
            </a:r>
            <a:endParaRPr lang="zh-TW" altLang="en-US" sz="2400" baseline="-250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2" name="文字方塊 81"/>
          <p:cNvSpPr txBox="1"/>
          <p:nvPr/>
        </p:nvSpPr>
        <p:spPr>
          <a:xfrm>
            <a:off x="1715910" y="156114"/>
            <a:ext cx="483079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2</a:t>
            </a:r>
            <a:endParaRPr lang="zh-TW" altLang="en-US" sz="2400" baseline="-250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3" name="文字方塊 82"/>
          <p:cNvSpPr txBox="1"/>
          <p:nvPr/>
        </p:nvSpPr>
        <p:spPr>
          <a:xfrm>
            <a:off x="1699652" y="853981"/>
            <a:ext cx="499336" cy="46166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0</a:t>
            </a:r>
            <a:endParaRPr lang="zh-TW" altLang="en-US" sz="2400" baseline="-250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4" name="文字方塊 83"/>
          <p:cNvSpPr txBox="1"/>
          <p:nvPr/>
        </p:nvSpPr>
        <p:spPr>
          <a:xfrm>
            <a:off x="1689117" y="1551846"/>
            <a:ext cx="499336" cy="46166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0</a:t>
            </a:r>
            <a:endParaRPr lang="zh-TW" altLang="en-US" sz="2400" baseline="-250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5" name="文字方塊 84"/>
          <p:cNvSpPr txBox="1"/>
          <p:nvPr/>
        </p:nvSpPr>
        <p:spPr>
          <a:xfrm>
            <a:off x="7645758" y="1971349"/>
            <a:ext cx="483079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2</a:t>
            </a:r>
            <a:endParaRPr lang="zh-TW" altLang="en-US" sz="2400" baseline="-250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6" name="文字方塊 85"/>
          <p:cNvSpPr txBox="1"/>
          <p:nvPr/>
        </p:nvSpPr>
        <p:spPr>
          <a:xfrm>
            <a:off x="7629500" y="2669216"/>
            <a:ext cx="499336" cy="46166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0</a:t>
            </a:r>
            <a:endParaRPr lang="zh-TW" altLang="en-US" sz="2400" baseline="-250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7" name="文字方塊 86"/>
          <p:cNvSpPr txBox="1"/>
          <p:nvPr/>
        </p:nvSpPr>
        <p:spPr>
          <a:xfrm>
            <a:off x="7618965" y="3367081"/>
            <a:ext cx="499336" cy="46166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0</a:t>
            </a:r>
            <a:endParaRPr lang="zh-TW" altLang="en-US" sz="2400" baseline="-250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4480505" y="278622"/>
            <a:ext cx="4698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y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7" name="直線單箭頭接點 6"/>
          <p:cNvCxnSpPr>
            <a:stCxn id="82" idx="3"/>
            <a:endCxn id="71" idx="1"/>
          </p:cNvCxnSpPr>
          <p:nvPr/>
        </p:nvCxnSpPr>
        <p:spPr>
          <a:xfrm>
            <a:off x="2198988" y="386947"/>
            <a:ext cx="629684" cy="71542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線單箭頭接點 87"/>
          <p:cNvCxnSpPr>
            <a:endCxn id="71" idx="1"/>
          </p:cNvCxnSpPr>
          <p:nvPr/>
        </p:nvCxnSpPr>
        <p:spPr>
          <a:xfrm flipV="1">
            <a:off x="2189348" y="1102370"/>
            <a:ext cx="639325" cy="1735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線單箭頭接點 88"/>
          <p:cNvCxnSpPr>
            <a:endCxn id="71" idx="1"/>
          </p:cNvCxnSpPr>
          <p:nvPr/>
        </p:nvCxnSpPr>
        <p:spPr>
          <a:xfrm flipV="1">
            <a:off x="2198988" y="1102369"/>
            <a:ext cx="629684" cy="70832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線單箭頭接點 89"/>
          <p:cNvCxnSpPr/>
          <p:nvPr/>
        </p:nvCxnSpPr>
        <p:spPr>
          <a:xfrm>
            <a:off x="2193299" y="3107953"/>
            <a:ext cx="629684" cy="71542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線單箭頭接點 90"/>
          <p:cNvCxnSpPr/>
          <p:nvPr/>
        </p:nvCxnSpPr>
        <p:spPr>
          <a:xfrm flipV="1">
            <a:off x="2183659" y="3823376"/>
            <a:ext cx="639325" cy="1735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線單箭頭接點 91"/>
          <p:cNvCxnSpPr/>
          <p:nvPr/>
        </p:nvCxnSpPr>
        <p:spPr>
          <a:xfrm flipV="1">
            <a:off x="2193299" y="3823375"/>
            <a:ext cx="629684" cy="70832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線單箭頭接點 92"/>
          <p:cNvCxnSpPr>
            <a:stCxn id="85" idx="1"/>
            <a:endCxn id="75" idx="3"/>
          </p:cNvCxnSpPr>
          <p:nvPr/>
        </p:nvCxnSpPr>
        <p:spPr>
          <a:xfrm flipH="1">
            <a:off x="6868663" y="2202182"/>
            <a:ext cx="777095" cy="70551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線單箭頭接點 93"/>
          <p:cNvCxnSpPr>
            <a:stCxn id="86" idx="1"/>
          </p:cNvCxnSpPr>
          <p:nvPr/>
        </p:nvCxnSpPr>
        <p:spPr>
          <a:xfrm flipH="1">
            <a:off x="6866228" y="2900048"/>
            <a:ext cx="763273" cy="536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線單箭頭接點 94"/>
          <p:cNvCxnSpPr>
            <a:stCxn id="87" idx="1"/>
          </p:cNvCxnSpPr>
          <p:nvPr/>
        </p:nvCxnSpPr>
        <p:spPr>
          <a:xfrm flipH="1" flipV="1">
            <a:off x="6875867" y="2905416"/>
            <a:ext cx="743098" cy="69249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線單箭頭接點 95"/>
          <p:cNvCxnSpPr/>
          <p:nvPr/>
        </p:nvCxnSpPr>
        <p:spPr>
          <a:xfrm rot="5400000" flipH="1">
            <a:off x="4993184" y="5407604"/>
            <a:ext cx="629684" cy="71542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線單箭頭接點 96"/>
          <p:cNvCxnSpPr/>
          <p:nvPr/>
        </p:nvCxnSpPr>
        <p:spPr>
          <a:xfrm rot="5400000" flipH="1" flipV="1">
            <a:off x="4558409" y="5751818"/>
            <a:ext cx="639325" cy="1735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線單箭頭接點 97"/>
          <p:cNvCxnSpPr/>
          <p:nvPr/>
        </p:nvCxnSpPr>
        <p:spPr>
          <a:xfrm rot="5400000" flipH="1" flipV="1">
            <a:off x="4156785" y="5396994"/>
            <a:ext cx="629684" cy="70832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文字方塊 103"/>
          <p:cNvSpPr txBox="1"/>
          <p:nvPr/>
        </p:nvSpPr>
        <p:spPr>
          <a:xfrm>
            <a:off x="6030358" y="6092795"/>
            <a:ext cx="499336" cy="46166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1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05" name="文字方塊 104"/>
          <p:cNvSpPr txBox="1"/>
          <p:nvPr/>
        </p:nvSpPr>
        <p:spPr>
          <a:xfrm>
            <a:off x="7629500" y="4018476"/>
            <a:ext cx="499336" cy="46166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1</a:t>
            </a:r>
            <a:endParaRPr lang="zh-TW" altLang="en-US" sz="2400" baseline="-250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06" name="文字方塊 105"/>
          <p:cNvSpPr txBox="1"/>
          <p:nvPr/>
        </p:nvSpPr>
        <p:spPr>
          <a:xfrm>
            <a:off x="1641832" y="4922736"/>
            <a:ext cx="499336" cy="46166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1</a:t>
            </a:r>
            <a:endParaRPr lang="zh-TW" altLang="en-US" sz="2400" baseline="-250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07" name="文字方塊 106"/>
          <p:cNvSpPr txBox="1"/>
          <p:nvPr/>
        </p:nvSpPr>
        <p:spPr>
          <a:xfrm>
            <a:off x="1668624" y="2213908"/>
            <a:ext cx="499336" cy="46166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1</a:t>
            </a:r>
            <a:endParaRPr lang="zh-TW" altLang="en-US" sz="2400" baseline="-25000" dirty="0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108" name="直線單箭頭接點 107"/>
          <p:cNvCxnSpPr>
            <a:stCxn id="104" idx="0"/>
          </p:cNvCxnSpPr>
          <p:nvPr/>
        </p:nvCxnSpPr>
        <p:spPr>
          <a:xfrm flipH="1" flipV="1">
            <a:off x="5080076" y="5450474"/>
            <a:ext cx="1199950" cy="64232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線單箭頭接點 108"/>
          <p:cNvCxnSpPr>
            <a:endCxn id="75" idx="3"/>
          </p:cNvCxnSpPr>
          <p:nvPr/>
        </p:nvCxnSpPr>
        <p:spPr>
          <a:xfrm flipH="1" flipV="1">
            <a:off x="6868663" y="2907695"/>
            <a:ext cx="750303" cy="13880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線單箭頭接點 109"/>
          <p:cNvCxnSpPr>
            <a:stCxn id="106" idx="3"/>
          </p:cNvCxnSpPr>
          <p:nvPr/>
        </p:nvCxnSpPr>
        <p:spPr>
          <a:xfrm flipV="1">
            <a:off x="2141168" y="3854018"/>
            <a:ext cx="677400" cy="129955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直線單箭頭接點 110"/>
          <p:cNvCxnSpPr>
            <a:stCxn id="107" idx="3"/>
          </p:cNvCxnSpPr>
          <p:nvPr/>
        </p:nvCxnSpPr>
        <p:spPr>
          <a:xfrm flipV="1">
            <a:off x="2167961" y="1081684"/>
            <a:ext cx="655023" cy="136305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直線接點 127"/>
          <p:cNvCxnSpPr/>
          <p:nvPr/>
        </p:nvCxnSpPr>
        <p:spPr>
          <a:xfrm flipH="1">
            <a:off x="4757548" y="4586215"/>
            <a:ext cx="256453" cy="256453"/>
          </a:xfrm>
          <a:prstGeom prst="line">
            <a:avLst/>
          </a:prstGeom>
          <a:ln w="762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直線接點 131"/>
          <p:cNvCxnSpPr/>
          <p:nvPr/>
        </p:nvCxnSpPr>
        <p:spPr>
          <a:xfrm flipH="1">
            <a:off x="4767748" y="1830422"/>
            <a:ext cx="256453" cy="256453"/>
          </a:xfrm>
          <a:prstGeom prst="line">
            <a:avLst/>
          </a:prstGeom>
          <a:ln w="762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文字方塊 135"/>
          <p:cNvSpPr txBox="1"/>
          <p:nvPr/>
        </p:nvSpPr>
        <p:spPr>
          <a:xfrm>
            <a:off x="4869394" y="4042129"/>
            <a:ext cx="531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altLang="zh-TW" sz="2400" dirty="0">
                <a:solidFill>
                  <a:srgbClr val="FF0000"/>
                </a:solidFill>
                <a:latin typeface="Calibri" panose="020F0502020204030204"/>
              </a:rPr>
              <a:t>2</a:t>
            </a:r>
            <a:endParaRPr lang="zh-TW" altLang="en-US" sz="2400" dirty="0">
              <a:solidFill>
                <a:srgbClr val="FF0000"/>
              </a:solidFill>
              <a:latin typeface="Calibri" panose="020F0502020204030204"/>
            </a:endParaRPr>
          </a:p>
        </p:txBody>
      </p:sp>
      <p:sp>
        <p:nvSpPr>
          <p:cNvPr id="137" name="文字方塊 136"/>
          <p:cNvSpPr txBox="1"/>
          <p:nvPr/>
        </p:nvSpPr>
        <p:spPr>
          <a:xfrm>
            <a:off x="3819353" y="3419571"/>
            <a:ext cx="531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altLang="zh-TW" sz="2400" dirty="0">
                <a:solidFill>
                  <a:srgbClr val="FF0000"/>
                </a:solidFill>
                <a:latin typeface="Calibri" panose="020F0502020204030204"/>
              </a:rPr>
              <a:t>≈0</a:t>
            </a:r>
            <a:endParaRPr lang="zh-TW" altLang="en-US" sz="2400" dirty="0">
              <a:solidFill>
                <a:srgbClr val="FF0000"/>
              </a:solidFill>
              <a:latin typeface="Calibri" panose="020F0502020204030204"/>
            </a:endParaRPr>
          </a:p>
        </p:txBody>
      </p:sp>
      <p:sp>
        <p:nvSpPr>
          <p:cNvPr id="138" name="文字方塊 137"/>
          <p:cNvSpPr txBox="1"/>
          <p:nvPr/>
        </p:nvSpPr>
        <p:spPr>
          <a:xfrm>
            <a:off x="4878071" y="3446000"/>
            <a:ext cx="531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altLang="zh-TW" sz="2400" dirty="0">
                <a:solidFill>
                  <a:srgbClr val="FF0000"/>
                </a:solidFill>
                <a:latin typeface="Calibri" panose="020F0502020204030204"/>
              </a:rPr>
              <a:t>0</a:t>
            </a:r>
            <a:endParaRPr lang="zh-TW" altLang="en-US" sz="2400" dirty="0">
              <a:solidFill>
                <a:srgbClr val="FF0000"/>
              </a:solidFill>
              <a:latin typeface="Calibri" panose="020F0502020204030204"/>
            </a:endParaRPr>
          </a:p>
        </p:txBody>
      </p:sp>
      <p:sp>
        <p:nvSpPr>
          <p:cNvPr id="141" name="文字方塊 140"/>
          <p:cNvSpPr txBox="1"/>
          <p:nvPr/>
        </p:nvSpPr>
        <p:spPr>
          <a:xfrm>
            <a:off x="5356672" y="2885975"/>
            <a:ext cx="531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altLang="zh-TW" sz="2400" dirty="0">
                <a:solidFill>
                  <a:srgbClr val="FF0000"/>
                </a:solidFill>
                <a:latin typeface="Calibri" panose="020F0502020204030204"/>
              </a:rPr>
              <a:t>≈1</a:t>
            </a:r>
            <a:endParaRPr lang="zh-TW" altLang="en-US" sz="2400" dirty="0">
              <a:solidFill>
                <a:srgbClr val="FF0000"/>
              </a:solidFill>
              <a:latin typeface="Calibri" panose="020F0502020204030204"/>
            </a:endParaRPr>
          </a:p>
        </p:txBody>
      </p:sp>
      <p:sp>
        <p:nvSpPr>
          <p:cNvPr id="142" name="文字方塊 141"/>
          <p:cNvSpPr txBox="1"/>
          <p:nvPr/>
        </p:nvSpPr>
        <p:spPr>
          <a:xfrm>
            <a:off x="4725022" y="2663781"/>
            <a:ext cx="361092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defTabSz="457200"/>
            <a:r>
              <a:rPr lang="en-US" altLang="zh-TW" sz="2400" dirty="0">
                <a:solidFill>
                  <a:srgbClr val="FF0000"/>
                </a:solidFill>
                <a:latin typeface="Calibri" panose="020F0502020204030204"/>
              </a:rPr>
              <a:t>7</a:t>
            </a:r>
            <a:endParaRPr lang="zh-TW" altLang="en-US" sz="2400" dirty="0">
              <a:solidFill>
                <a:srgbClr val="FF0000"/>
              </a:solidFill>
              <a:latin typeface="Calibri" panose="020F0502020204030204"/>
            </a:endParaRPr>
          </a:p>
        </p:txBody>
      </p:sp>
      <p:sp>
        <p:nvSpPr>
          <p:cNvPr id="144" name="文字方塊 143"/>
          <p:cNvSpPr txBox="1"/>
          <p:nvPr/>
        </p:nvSpPr>
        <p:spPr>
          <a:xfrm>
            <a:off x="4919099" y="1233869"/>
            <a:ext cx="361092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defTabSz="457200"/>
            <a:r>
              <a:rPr lang="en-US" altLang="zh-TW" sz="2400" dirty="0">
                <a:solidFill>
                  <a:srgbClr val="FF0000"/>
                </a:solidFill>
                <a:latin typeface="Calibri" panose="020F0502020204030204"/>
              </a:rPr>
              <a:t>7</a:t>
            </a:r>
            <a:endParaRPr lang="zh-TW" altLang="en-US" sz="2400" dirty="0">
              <a:solidFill>
                <a:srgbClr val="FF0000"/>
              </a:solidFill>
              <a:latin typeface="Calibri" panose="020F0502020204030204"/>
            </a:endParaRPr>
          </a:p>
        </p:txBody>
      </p:sp>
      <p:sp>
        <p:nvSpPr>
          <p:cNvPr id="145" name="文字方塊 144"/>
          <p:cNvSpPr txBox="1"/>
          <p:nvPr/>
        </p:nvSpPr>
        <p:spPr>
          <a:xfrm>
            <a:off x="3624516" y="1247962"/>
            <a:ext cx="531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altLang="zh-TW" sz="2400" dirty="0">
                <a:solidFill>
                  <a:srgbClr val="FF0000"/>
                </a:solidFill>
                <a:latin typeface="Calibri" panose="020F0502020204030204"/>
              </a:rPr>
              <a:t>≈0</a:t>
            </a:r>
            <a:endParaRPr lang="zh-TW" altLang="en-US" sz="2400" dirty="0">
              <a:solidFill>
                <a:srgbClr val="FF0000"/>
              </a:solidFill>
              <a:latin typeface="Calibri" panose="020F0502020204030204"/>
            </a:endParaRPr>
          </a:p>
        </p:txBody>
      </p:sp>
      <p:sp>
        <p:nvSpPr>
          <p:cNvPr id="146" name="文字方塊 145"/>
          <p:cNvSpPr txBox="1"/>
          <p:nvPr/>
        </p:nvSpPr>
        <p:spPr>
          <a:xfrm>
            <a:off x="4814214" y="115022"/>
            <a:ext cx="531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altLang="zh-TW" sz="2400" dirty="0">
                <a:solidFill>
                  <a:srgbClr val="FF0000"/>
                </a:solidFill>
                <a:latin typeface="Calibri" panose="020F0502020204030204"/>
              </a:rPr>
              <a:t>≈0</a:t>
            </a:r>
            <a:endParaRPr lang="zh-TW" altLang="en-US" sz="2400" dirty="0">
              <a:solidFill>
                <a:srgbClr val="FF0000"/>
              </a:solidFill>
              <a:latin typeface="Calibri" panose="020F0502020204030204"/>
            </a:endParaRPr>
          </a:p>
        </p:txBody>
      </p:sp>
      <p:sp>
        <p:nvSpPr>
          <p:cNvPr id="112" name="文字方塊 111"/>
          <p:cNvSpPr txBox="1"/>
          <p:nvPr/>
        </p:nvSpPr>
        <p:spPr>
          <a:xfrm>
            <a:off x="3878034" y="5654787"/>
            <a:ext cx="3238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altLang="zh-TW" sz="2400" b="1" dirty="0">
                <a:solidFill>
                  <a:srgbClr val="0000FF"/>
                </a:solidFill>
                <a:latin typeface="Calibri" panose="020F0502020204030204"/>
              </a:rPr>
              <a:t>1</a:t>
            </a:r>
            <a:endParaRPr lang="zh-TW" altLang="en-US" sz="2400" b="1" dirty="0">
              <a:solidFill>
                <a:srgbClr val="0000FF"/>
              </a:solidFill>
              <a:latin typeface="Calibri" panose="020F0502020204030204"/>
            </a:endParaRPr>
          </a:p>
        </p:txBody>
      </p:sp>
      <p:sp>
        <p:nvSpPr>
          <p:cNvPr id="118" name="文字方塊 117"/>
          <p:cNvSpPr txBox="1"/>
          <p:nvPr/>
        </p:nvSpPr>
        <p:spPr>
          <a:xfrm>
            <a:off x="4595241" y="5705241"/>
            <a:ext cx="3238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altLang="zh-TW" sz="2400" b="1" dirty="0">
                <a:solidFill>
                  <a:prstClr val="white">
                    <a:lumMod val="50000"/>
                  </a:prstClr>
                </a:solidFill>
                <a:latin typeface="Calibri" panose="020F0502020204030204"/>
              </a:rPr>
              <a:t>0</a:t>
            </a:r>
            <a:endParaRPr lang="zh-TW" altLang="en-US" sz="2400" b="1" dirty="0">
              <a:solidFill>
                <a:prstClr val="white">
                  <a:lumMod val="50000"/>
                </a:prstClr>
              </a:solidFill>
              <a:latin typeface="Calibri" panose="020F0502020204030204"/>
            </a:endParaRPr>
          </a:p>
        </p:txBody>
      </p:sp>
      <p:sp>
        <p:nvSpPr>
          <p:cNvPr id="124" name="文字方塊 123"/>
          <p:cNvSpPr txBox="1"/>
          <p:nvPr/>
        </p:nvSpPr>
        <p:spPr>
          <a:xfrm>
            <a:off x="5149971" y="5710410"/>
            <a:ext cx="3238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altLang="zh-TW" sz="2400" b="1" dirty="0">
                <a:solidFill>
                  <a:prstClr val="white">
                    <a:lumMod val="50000"/>
                  </a:prstClr>
                </a:solidFill>
                <a:latin typeface="Calibri" panose="020F0502020204030204"/>
              </a:rPr>
              <a:t>0</a:t>
            </a:r>
            <a:endParaRPr lang="zh-TW" altLang="en-US" sz="2400" b="1" dirty="0">
              <a:solidFill>
                <a:prstClr val="white">
                  <a:lumMod val="50000"/>
                </a:prstClr>
              </a:solidFill>
              <a:latin typeface="Calibri" panose="020F0502020204030204"/>
            </a:endParaRPr>
          </a:p>
        </p:txBody>
      </p:sp>
      <p:sp>
        <p:nvSpPr>
          <p:cNvPr id="125" name="文字方塊 124"/>
          <p:cNvSpPr txBox="1"/>
          <p:nvPr/>
        </p:nvSpPr>
        <p:spPr>
          <a:xfrm>
            <a:off x="2170268" y="1456531"/>
            <a:ext cx="6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altLang="zh-TW" sz="2400" b="1" dirty="0">
                <a:solidFill>
                  <a:srgbClr val="0000FF"/>
                </a:solidFill>
                <a:latin typeface="Calibri" panose="020F0502020204030204"/>
              </a:rPr>
              <a:t>100</a:t>
            </a:r>
            <a:endParaRPr lang="zh-TW" altLang="en-US" sz="2400" b="1" dirty="0">
              <a:solidFill>
                <a:srgbClr val="0000FF"/>
              </a:solidFill>
              <a:latin typeface="Calibri" panose="020F0502020204030204"/>
            </a:endParaRPr>
          </a:p>
        </p:txBody>
      </p:sp>
      <p:sp>
        <p:nvSpPr>
          <p:cNvPr id="126" name="文字方塊 125"/>
          <p:cNvSpPr txBox="1"/>
          <p:nvPr/>
        </p:nvSpPr>
        <p:spPr>
          <a:xfrm>
            <a:off x="7354248" y="1920357"/>
            <a:ext cx="3238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altLang="zh-TW" sz="2400" b="1" dirty="0">
                <a:solidFill>
                  <a:prstClr val="white">
                    <a:lumMod val="50000"/>
                  </a:prstClr>
                </a:solidFill>
                <a:latin typeface="Calibri" panose="020F0502020204030204"/>
              </a:rPr>
              <a:t>0</a:t>
            </a:r>
            <a:endParaRPr lang="zh-TW" altLang="en-US" sz="2400" b="1" dirty="0">
              <a:solidFill>
                <a:prstClr val="white">
                  <a:lumMod val="50000"/>
                </a:prstClr>
              </a:solidFill>
              <a:latin typeface="Calibri" panose="020F0502020204030204"/>
            </a:endParaRPr>
          </a:p>
        </p:txBody>
      </p:sp>
      <p:sp>
        <p:nvSpPr>
          <p:cNvPr id="127" name="文字方塊 126"/>
          <p:cNvSpPr txBox="1"/>
          <p:nvPr/>
        </p:nvSpPr>
        <p:spPr>
          <a:xfrm>
            <a:off x="7325340" y="3241344"/>
            <a:ext cx="2715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altLang="zh-TW" sz="2400" b="1" dirty="0">
                <a:solidFill>
                  <a:prstClr val="white">
                    <a:lumMod val="50000"/>
                  </a:prstClr>
                </a:solidFill>
                <a:latin typeface="Calibri" panose="020F0502020204030204"/>
              </a:rPr>
              <a:t>0</a:t>
            </a:r>
            <a:endParaRPr lang="zh-TW" altLang="en-US" sz="2400" b="1" dirty="0">
              <a:solidFill>
                <a:prstClr val="white">
                  <a:lumMod val="50000"/>
                </a:prstClr>
              </a:solidFill>
              <a:latin typeface="Calibri" panose="020F0502020204030204"/>
            </a:endParaRPr>
          </a:p>
        </p:txBody>
      </p:sp>
      <p:sp>
        <p:nvSpPr>
          <p:cNvPr id="129" name="文字方塊 128"/>
          <p:cNvSpPr txBox="1"/>
          <p:nvPr/>
        </p:nvSpPr>
        <p:spPr>
          <a:xfrm>
            <a:off x="5827515" y="5686921"/>
            <a:ext cx="3238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altLang="zh-TW" sz="2400" b="1" dirty="0">
                <a:solidFill>
                  <a:prstClr val="white">
                    <a:lumMod val="50000"/>
                  </a:prstClr>
                </a:solidFill>
                <a:latin typeface="Calibri" panose="020F0502020204030204"/>
              </a:rPr>
              <a:t>0</a:t>
            </a:r>
            <a:endParaRPr lang="zh-TW" altLang="en-US" sz="2400" b="1" dirty="0">
              <a:solidFill>
                <a:prstClr val="white">
                  <a:lumMod val="50000"/>
                </a:prstClr>
              </a:solidFill>
              <a:latin typeface="Calibri" panose="020F0502020204030204"/>
            </a:endParaRPr>
          </a:p>
        </p:txBody>
      </p:sp>
      <p:sp>
        <p:nvSpPr>
          <p:cNvPr id="130" name="文字方塊 129"/>
          <p:cNvSpPr txBox="1"/>
          <p:nvPr/>
        </p:nvSpPr>
        <p:spPr>
          <a:xfrm>
            <a:off x="2151704" y="2258797"/>
            <a:ext cx="6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altLang="zh-TW" sz="2400" b="1" dirty="0">
                <a:solidFill>
                  <a:srgbClr val="FF0000"/>
                </a:solidFill>
                <a:latin typeface="Calibri" panose="020F0502020204030204"/>
              </a:rPr>
              <a:t>-10</a:t>
            </a:r>
            <a:endParaRPr lang="zh-TW" altLang="en-US" sz="2400" b="1" dirty="0">
              <a:solidFill>
                <a:srgbClr val="FF0000"/>
              </a:solidFill>
              <a:latin typeface="Calibri" panose="020F0502020204030204"/>
            </a:endParaRPr>
          </a:p>
        </p:txBody>
      </p:sp>
      <p:sp>
        <p:nvSpPr>
          <p:cNvPr id="131" name="文字方塊 130"/>
          <p:cNvSpPr txBox="1"/>
          <p:nvPr/>
        </p:nvSpPr>
        <p:spPr>
          <a:xfrm>
            <a:off x="2179816" y="71692"/>
            <a:ext cx="6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altLang="zh-TW" sz="2400" b="1" dirty="0">
                <a:solidFill>
                  <a:prstClr val="white">
                    <a:lumMod val="50000"/>
                  </a:prstClr>
                </a:solidFill>
                <a:latin typeface="Calibri" panose="020F0502020204030204"/>
              </a:rPr>
              <a:t>0</a:t>
            </a:r>
            <a:endParaRPr lang="zh-TW" altLang="en-US" sz="2400" b="1" dirty="0">
              <a:solidFill>
                <a:prstClr val="white">
                  <a:lumMod val="50000"/>
                </a:prstClr>
              </a:solidFill>
              <a:latin typeface="Calibri" panose="020F0502020204030204"/>
            </a:endParaRPr>
          </a:p>
        </p:txBody>
      </p:sp>
      <p:sp>
        <p:nvSpPr>
          <p:cNvPr id="133" name="文字方塊 132"/>
          <p:cNvSpPr txBox="1"/>
          <p:nvPr/>
        </p:nvSpPr>
        <p:spPr>
          <a:xfrm>
            <a:off x="2189952" y="731143"/>
            <a:ext cx="6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altLang="zh-TW" sz="2400" b="1" dirty="0">
                <a:solidFill>
                  <a:prstClr val="white">
                    <a:lumMod val="50000"/>
                  </a:prstClr>
                </a:solidFill>
                <a:latin typeface="Calibri" panose="020F0502020204030204"/>
              </a:rPr>
              <a:t>0</a:t>
            </a:r>
            <a:endParaRPr lang="zh-TW" altLang="en-US" sz="2400" b="1" dirty="0">
              <a:solidFill>
                <a:prstClr val="white">
                  <a:lumMod val="50000"/>
                </a:prstClr>
              </a:solidFill>
              <a:latin typeface="Calibri" panose="020F0502020204030204"/>
            </a:endParaRPr>
          </a:p>
        </p:txBody>
      </p:sp>
      <p:sp>
        <p:nvSpPr>
          <p:cNvPr id="135" name="文字方塊 134"/>
          <p:cNvSpPr txBox="1"/>
          <p:nvPr/>
        </p:nvSpPr>
        <p:spPr>
          <a:xfrm>
            <a:off x="2080558" y="3486466"/>
            <a:ext cx="6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altLang="zh-TW" sz="2400" b="1" dirty="0">
                <a:solidFill>
                  <a:srgbClr val="0000FF"/>
                </a:solidFill>
                <a:latin typeface="Calibri" panose="020F0502020204030204"/>
              </a:rPr>
              <a:t>100</a:t>
            </a:r>
            <a:endParaRPr lang="zh-TW" altLang="en-US" sz="2400" b="1" dirty="0">
              <a:solidFill>
                <a:srgbClr val="0000FF"/>
              </a:solidFill>
              <a:latin typeface="Calibri" panose="020F0502020204030204"/>
            </a:endParaRPr>
          </a:p>
        </p:txBody>
      </p:sp>
      <p:sp>
        <p:nvSpPr>
          <p:cNvPr id="139" name="文字方塊 138"/>
          <p:cNvSpPr txBox="1"/>
          <p:nvPr/>
        </p:nvSpPr>
        <p:spPr>
          <a:xfrm>
            <a:off x="2136754" y="4956931"/>
            <a:ext cx="6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altLang="zh-TW" sz="2400" b="1" dirty="0">
                <a:solidFill>
                  <a:srgbClr val="FF0000"/>
                </a:solidFill>
                <a:latin typeface="Calibri" panose="020F0502020204030204"/>
              </a:rPr>
              <a:t>-10</a:t>
            </a:r>
            <a:endParaRPr lang="zh-TW" altLang="en-US" sz="2400" b="1" dirty="0">
              <a:solidFill>
                <a:srgbClr val="FF0000"/>
              </a:solidFill>
              <a:latin typeface="Calibri" panose="020F0502020204030204"/>
            </a:endParaRPr>
          </a:p>
        </p:txBody>
      </p:sp>
      <p:sp>
        <p:nvSpPr>
          <p:cNvPr id="140" name="文字方塊 139"/>
          <p:cNvSpPr txBox="1"/>
          <p:nvPr/>
        </p:nvSpPr>
        <p:spPr>
          <a:xfrm>
            <a:off x="2165474" y="2787326"/>
            <a:ext cx="6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altLang="zh-TW" sz="2400" b="1" dirty="0">
                <a:solidFill>
                  <a:prstClr val="white">
                    <a:lumMod val="50000"/>
                  </a:prstClr>
                </a:solidFill>
                <a:latin typeface="Calibri" panose="020F0502020204030204"/>
              </a:rPr>
              <a:t>0</a:t>
            </a:r>
            <a:endParaRPr lang="zh-TW" altLang="en-US" sz="2400" b="1" dirty="0">
              <a:solidFill>
                <a:prstClr val="white">
                  <a:lumMod val="50000"/>
                </a:prstClr>
              </a:solidFill>
              <a:latin typeface="Calibri" panose="020F0502020204030204"/>
            </a:endParaRPr>
          </a:p>
        </p:txBody>
      </p:sp>
      <p:sp>
        <p:nvSpPr>
          <p:cNvPr id="143" name="文字方塊 142"/>
          <p:cNvSpPr txBox="1"/>
          <p:nvPr/>
        </p:nvSpPr>
        <p:spPr>
          <a:xfrm>
            <a:off x="2179815" y="4198864"/>
            <a:ext cx="6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altLang="zh-TW" sz="2400" b="1" dirty="0">
                <a:solidFill>
                  <a:prstClr val="white">
                    <a:lumMod val="50000"/>
                  </a:prstClr>
                </a:solidFill>
                <a:latin typeface="Calibri" panose="020F0502020204030204"/>
              </a:rPr>
              <a:t>0</a:t>
            </a:r>
            <a:endParaRPr lang="zh-TW" altLang="en-US" sz="2400" b="1" dirty="0">
              <a:solidFill>
                <a:prstClr val="white">
                  <a:lumMod val="50000"/>
                </a:prstClr>
              </a:solidFill>
              <a:latin typeface="Calibri" panose="020F0502020204030204"/>
            </a:endParaRPr>
          </a:p>
        </p:txBody>
      </p:sp>
      <p:sp>
        <p:nvSpPr>
          <p:cNvPr id="147" name="文字方塊 146"/>
          <p:cNvSpPr txBox="1"/>
          <p:nvPr/>
        </p:nvSpPr>
        <p:spPr>
          <a:xfrm>
            <a:off x="7183297" y="3891561"/>
            <a:ext cx="6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altLang="zh-TW" sz="2400" b="1" dirty="0">
                <a:solidFill>
                  <a:srgbClr val="0000FF"/>
                </a:solidFill>
                <a:latin typeface="Calibri" panose="020F0502020204030204"/>
              </a:rPr>
              <a:t>10</a:t>
            </a:r>
            <a:endParaRPr lang="zh-TW" altLang="en-US" sz="2400" b="1" dirty="0">
              <a:solidFill>
                <a:srgbClr val="0000FF"/>
              </a:solidFill>
              <a:latin typeface="Calibri" panose="020F0502020204030204"/>
            </a:endParaRPr>
          </a:p>
        </p:txBody>
      </p:sp>
      <p:sp>
        <p:nvSpPr>
          <p:cNvPr id="148" name="文字方塊 147"/>
          <p:cNvSpPr txBox="1"/>
          <p:nvPr/>
        </p:nvSpPr>
        <p:spPr>
          <a:xfrm>
            <a:off x="6999699" y="2556493"/>
            <a:ext cx="9021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altLang="zh-TW" sz="2400" b="1" dirty="0">
                <a:solidFill>
                  <a:srgbClr val="0000FF"/>
                </a:solidFill>
                <a:latin typeface="Calibri" panose="020F0502020204030204"/>
              </a:rPr>
              <a:t>100</a:t>
            </a:r>
            <a:endParaRPr lang="zh-TW" altLang="en-US" sz="2400" b="1" dirty="0">
              <a:solidFill>
                <a:srgbClr val="0000FF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821306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9" grpId="0" animBg="1"/>
      <p:bldP spid="134" grpId="0" animBg="1"/>
      <p:bldP spid="136" grpId="0"/>
      <p:bldP spid="136" grpId="1"/>
      <p:bldP spid="137" grpId="0"/>
      <p:bldP spid="137" grpId="1"/>
      <p:bldP spid="138" grpId="0"/>
      <p:bldP spid="138" grpId="1"/>
      <p:bldP spid="141" grpId="0"/>
      <p:bldP spid="141" grpId="1"/>
      <p:bldP spid="144" grpId="0" animBg="1"/>
      <p:bldP spid="144" grpId="1" animBg="1"/>
      <p:bldP spid="145" grpId="0"/>
      <p:bldP spid="145" grpId="1"/>
      <p:bldP spid="146" grpId="0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矩形 148"/>
          <p:cNvSpPr/>
          <p:nvPr/>
        </p:nvSpPr>
        <p:spPr>
          <a:xfrm>
            <a:off x="9937310" y="5231249"/>
            <a:ext cx="621081" cy="1332931"/>
          </a:xfrm>
          <a:prstGeom prst="rect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zh-TW" alt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34" name="矩形 133"/>
          <p:cNvSpPr/>
          <p:nvPr/>
        </p:nvSpPr>
        <p:spPr>
          <a:xfrm>
            <a:off x="9256464" y="5217279"/>
            <a:ext cx="621081" cy="1332931"/>
          </a:xfrm>
          <a:prstGeom prst="rect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zh-TW" altLang="en-US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52" name="圖片 5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1737" y="461347"/>
            <a:ext cx="3757175" cy="49333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字方塊 45"/>
              <p:cNvSpPr txBox="1"/>
              <p:nvPr/>
            </p:nvSpPr>
            <p:spPr>
              <a:xfrm>
                <a:off x="6805173" y="5231248"/>
                <a:ext cx="3649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4572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46" name="文字方塊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5173" y="5231248"/>
                <a:ext cx="364908" cy="369332"/>
              </a:xfrm>
              <a:prstGeom prst="rect">
                <a:avLst/>
              </a:prstGeom>
              <a:blipFill>
                <a:blip r:embed="rId3"/>
                <a:stretch>
                  <a:fillRect l="-10000" r="-8333" b="-131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字方塊 46"/>
              <p:cNvSpPr txBox="1"/>
              <p:nvPr/>
            </p:nvSpPr>
            <p:spPr>
              <a:xfrm>
                <a:off x="6805174" y="5651472"/>
                <a:ext cx="3720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4572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47" name="文字方塊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5174" y="5651472"/>
                <a:ext cx="372025" cy="369332"/>
              </a:xfrm>
              <a:prstGeom prst="rect">
                <a:avLst/>
              </a:prstGeom>
              <a:blipFill>
                <a:blip r:embed="rId4"/>
                <a:stretch>
                  <a:fillRect l="-9836" r="-8197" b="-131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字方塊 47"/>
              <p:cNvSpPr txBox="1"/>
              <p:nvPr/>
            </p:nvSpPr>
            <p:spPr>
              <a:xfrm>
                <a:off x="6813688" y="6107075"/>
                <a:ext cx="3720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4572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48" name="文字方塊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3688" y="6107075"/>
                <a:ext cx="372025" cy="369332"/>
              </a:xfrm>
              <a:prstGeom prst="rect">
                <a:avLst/>
              </a:prstGeom>
              <a:blipFill>
                <a:blip r:embed="rId5"/>
                <a:stretch>
                  <a:fillRect l="-11475" r="-8197" b="-1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字方塊 48"/>
              <p:cNvSpPr txBox="1"/>
              <p:nvPr/>
            </p:nvSpPr>
            <p:spPr>
              <a:xfrm>
                <a:off x="6891822" y="645159"/>
                <a:ext cx="2457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4572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TW" altLang="en-US" sz="240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49" name="文字方塊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1822" y="645159"/>
                <a:ext cx="245708" cy="369332"/>
              </a:xfrm>
              <a:prstGeom prst="rect">
                <a:avLst/>
              </a:prstGeom>
              <a:blipFill>
                <a:blip r:embed="rId6"/>
                <a:stretch>
                  <a:fillRect l="-30000" r="-30000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文字方塊 49"/>
          <p:cNvSpPr txBox="1"/>
          <p:nvPr/>
        </p:nvSpPr>
        <p:spPr>
          <a:xfrm>
            <a:off x="7290095" y="5258373"/>
            <a:ext cx="448574" cy="120032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3</a:t>
            </a:r>
          </a:p>
          <a:p>
            <a:pPr algn="ctr"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1</a:t>
            </a:r>
          </a:p>
          <a:p>
            <a:pPr algn="ctr"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0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1" name="文字方塊 50"/>
          <p:cNvSpPr txBox="1"/>
          <p:nvPr/>
        </p:nvSpPr>
        <p:spPr>
          <a:xfrm>
            <a:off x="7304647" y="569221"/>
            <a:ext cx="448574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0</a:t>
            </a:r>
          </a:p>
        </p:txBody>
      </p:sp>
      <p:sp>
        <p:nvSpPr>
          <p:cNvPr id="54" name="文字方塊 53"/>
          <p:cNvSpPr txBox="1"/>
          <p:nvPr/>
        </p:nvSpPr>
        <p:spPr>
          <a:xfrm>
            <a:off x="8016300" y="5254238"/>
            <a:ext cx="448574" cy="120032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4</a:t>
            </a:r>
          </a:p>
          <a:p>
            <a:pPr algn="ctr"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1</a:t>
            </a:r>
          </a:p>
          <a:p>
            <a:pPr algn="ctr"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0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5" name="文字方塊 54"/>
          <p:cNvSpPr txBox="1"/>
          <p:nvPr/>
        </p:nvSpPr>
        <p:spPr>
          <a:xfrm>
            <a:off x="7991461" y="570166"/>
            <a:ext cx="448574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0</a:t>
            </a:r>
          </a:p>
        </p:txBody>
      </p:sp>
      <p:sp>
        <p:nvSpPr>
          <p:cNvPr id="56" name="文字方塊 55"/>
          <p:cNvSpPr txBox="1"/>
          <p:nvPr/>
        </p:nvSpPr>
        <p:spPr>
          <a:xfrm>
            <a:off x="8697146" y="5268156"/>
            <a:ext cx="448574" cy="120032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2</a:t>
            </a:r>
          </a:p>
          <a:p>
            <a:pPr algn="ctr"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0</a:t>
            </a:r>
          </a:p>
          <a:p>
            <a:pPr algn="ctr"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0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7" name="文字方塊 56"/>
          <p:cNvSpPr txBox="1"/>
          <p:nvPr/>
        </p:nvSpPr>
        <p:spPr>
          <a:xfrm>
            <a:off x="8654208" y="590437"/>
            <a:ext cx="448574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0</a:t>
            </a:r>
          </a:p>
        </p:txBody>
      </p:sp>
      <p:sp>
        <p:nvSpPr>
          <p:cNvPr id="58" name="文字方塊 57"/>
          <p:cNvSpPr txBox="1"/>
          <p:nvPr/>
        </p:nvSpPr>
        <p:spPr>
          <a:xfrm>
            <a:off x="9352156" y="5277290"/>
            <a:ext cx="448574" cy="120032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1</a:t>
            </a:r>
          </a:p>
          <a:p>
            <a:pPr algn="ctr"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0</a:t>
            </a:r>
          </a:p>
          <a:p>
            <a:pPr algn="ctr"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1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9" name="文字方塊 58"/>
          <p:cNvSpPr txBox="1"/>
          <p:nvPr/>
        </p:nvSpPr>
        <p:spPr>
          <a:xfrm>
            <a:off x="9316955" y="580193"/>
            <a:ext cx="448574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7</a:t>
            </a:r>
          </a:p>
        </p:txBody>
      </p:sp>
      <p:sp>
        <p:nvSpPr>
          <p:cNvPr id="60" name="文字方塊 59"/>
          <p:cNvSpPr txBox="1"/>
          <p:nvPr/>
        </p:nvSpPr>
        <p:spPr>
          <a:xfrm>
            <a:off x="9999046" y="5278026"/>
            <a:ext cx="448574" cy="120032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3</a:t>
            </a:r>
          </a:p>
          <a:p>
            <a:pPr algn="ctr"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-1</a:t>
            </a:r>
          </a:p>
          <a:p>
            <a:pPr algn="ctr"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0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1" name="文字方塊 60"/>
          <p:cNvSpPr txBox="1"/>
          <p:nvPr/>
        </p:nvSpPr>
        <p:spPr>
          <a:xfrm>
            <a:off x="9957528" y="580193"/>
            <a:ext cx="448574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0</a:t>
            </a:r>
          </a:p>
        </p:txBody>
      </p:sp>
      <p:sp>
        <p:nvSpPr>
          <p:cNvPr id="62" name="矩形 61"/>
          <p:cNvSpPr/>
          <p:nvPr/>
        </p:nvSpPr>
        <p:spPr>
          <a:xfrm>
            <a:off x="7365471" y="5681510"/>
            <a:ext cx="319177" cy="349821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zh-TW" alt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8080999" y="5677375"/>
            <a:ext cx="319177" cy="349821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zh-TW" alt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4" name="矩形 63"/>
          <p:cNvSpPr/>
          <p:nvPr/>
        </p:nvSpPr>
        <p:spPr>
          <a:xfrm>
            <a:off x="9416855" y="6081073"/>
            <a:ext cx="319177" cy="349821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zh-TW" altLang="en-US">
              <a:solidFill>
                <a:srgbClr val="00B050"/>
              </a:solidFill>
              <a:latin typeface="Calibri" panose="020F0502020204030204"/>
            </a:endParaRPr>
          </a:p>
        </p:txBody>
      </p:sp>
      <p:sp>
        <p:nvSpPr>
          <p:cNvPr id="65" name="矩形 64"/>
          <p:cNvSpPr/>
          <p:nvPr/>
        </p:nvSpPr>
        <p:spPr>
          <a:xfrm>
            <a:off x="9381654" y="632556"/>
            <a:ext cx="319177" cy="34982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zh-TW" altLang="en-US">
              <a:solidFill>
                <a:srgbClr val="00B050"/>
              </a:solidFill>
              <a:latin typeface="Calibri" panose="020F0502020204030204"/>
            </a:endParaRPr>
          </a:p>
        </p:txBody>
      </p:sp>
      <p:sp>
        <p:nvSpPr>
          <p:cNvPr id="73" name="矩形 72"/>
          <p:cNvSpPr/>
          <p:nvPr/>
        </p:nvSpPr>
        <p:spPr>
          <a:xfrm>
            <a:off x="10070114" y="5707404"/>
            <a:ext cx="319177" cy="349821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zh-TW" altLang="en-US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3" name="群組 2"/>
          <p:cNvGrpSpPr/>
          <p:nvPr/>
        </p:nvGrpSpPr>
        <p:grpSpPr>
          <a:xfrm>
            <a:off x="4695074" y="5068599"/>
            <a:ext cx="399503" cy="461665"/>
            <a:chOff x="5891338" y="5744015"/>
            <a:chExt cx="399503" cy="461665"/>
          </a:xfrm>
        </p:grpSpPr>
        <p:sp>
          <p:nvSpPr>
            <p:cNvPr id="53" name="文字方塊 52"/>
            <p:cNvSpPr txBox="1"/>
            <p:nvPr/>
          </p:nvSpPr>
          <p:spPr>
            <a:xfrm>
              <a:off x="5935431" y="5837963"/>
              <a:ext cx="311316" cy="338554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 defTabSz="457200"/>
              <a:endParaRPr lang="zh-TW" altLang="en-US" sz="2400" baseline="-2500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" name="文字方塊 1"/>
            <p:cNvSpPr txBox="1"/>
            <p:nvPr/>
          </p:nvSpPr>
          <p:spPr>
            <a:xfrm>
              <a:off x="5891338" y="5744015"/>
              <a:ext cx="39950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7200"/>
              <a:r>
                <a:rPr lang="en-US" altLang="zh-TW" sz="2400" dirty="0">
                  <a:solidFill>
                    <a:prstClr val="black"/>
                  </a:solidFill>
                  <a:latin typeface="Calibri" panose="020F0502020204030204"/>
                </a:rPr>
                <a:t>+</a:t>
              </a:r>
              <a:endParaRPr lang="zh-TW" altLang="en-US" sz="240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66" name="群組 65"/>
          <p:cNvGrpSpPr/>
          <p:nvPr/>
        </p:nvGrpSpPr>
        <p:grpSpPr>
          <a:xfrm>
            <a:off x="2835537" y="3600479"/>
            <a:ext cx="399503" cy="461665"/>
            <a:chOff x="5891338" y="5744015"/>
            <a:chExt cx="399503" cy="461665"/>
          </a:xfrm>
        </p:grpSpPr>
        <p:sp>
          <p:nvSpPr>
            <p:cNvPr id="67" name="文字方塊 66"/>
            <p:cNvSpPr txBox="1"/>
            <p:nvPr/>
          </p:nvSpPr>
          <p:spPr>
            <a:xfrm>
              <a:off x="5935431" y="5837963"/>
              <a:ext cx="311316" cy="338554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 defTabSz="457200"/>
              <a:endParaRPr lang="zh-TW" altLang="en-US" sz="2400" baseline="-2500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8" name="文字方塊 67"/>
            <p:cNvSpPr txBox="1"/>
            <p:nvPr/>
          </p:nvSpPr>
          <p:spPr>
            <a:xfrm>
              <a:off x="5891338" y="5744015"/>
              <a:ext cx="39950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7200"/>
              <a:r>
                <a:rPr lang="en-US" altLang="zh-TW" sz="2400" dirty="0">
                  <a:solidFill>
                    <a:prstClr val="black"/>
                  </a:solidFill>
                  <a:latin typeface="Calibri" panose="020F0502020204030204"/>
                </a:rPr>
                <a:t>+</a:t>
              </a:r>
              <a:endParaRPr lang="zh-TW" altLang="en-US" sz="240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69" name="群組 68"/>
          <p:cNvGrpSpPr/>
          <p:nvPr/>
        </p:nvGrpSpPr>
        <p:grpSpPr>
          <a:xfrm>
            <a:off x="2828673" y="871537"/>
            <a:ext cx="399503" cy="461665"/>
            <a:chOff x="5891338" y="5744015"/>
            <a:chExt cx="399503" cy="461665"/>
          </a:xfrm>
        </p:grpSpPr>
        <p:sp>
          <p:nvSpPr>
            <p:cNvPr id="70" name="文字方塊 69"/>
            <p:cNvSpPr txBox="1"/>
            <p:nvPr/>
          </p:nvSpPr>
          <p:spPr>
            <a:xfrm>
              <a:off x="5935431" y="5837963"/>
              <a:ext cx="311316" cy="338554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 defTabSz="457200"/>
              <a:endParaRPr lang="zh-TW" altLang="en-US" sz="2400" baseline="-2500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71" name="文字方塊 70"/>
            <p:cNvSpPr txBox="1"/>
            <p:nvPr/>
          </p:nvSpPr>
          <p:spPr>
            <a:xfrm>
              <a:off x="5891338" y="5744015"/>
              <a:ext cx="39950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7200"/>
              <a:r>
                <a:rPr lang="en-US" altLang="zh-TW" sz="2400" dirty="0">
                  <a:solidFill>
                    <a:prstClr val="black"/>
                  </a:solidFill>
                  <a:latin typeface="Calibri" panose="020F0502020204030204"/>
                </a:rPr>
                <a:t>+</a:t>
              </a:r>
              <a:endParaRPr lang="zh-TW" altLang="en-US" sz="240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72" name="群組 71"/>
          <p:cNvGrpSpPr/>
          <p:nvPr/>
        </p:nvGrpSpPr>
        <p:grpSpPr>
          <a:xfrm>
            <a:off x="6469160" y="2676862"/>
            <a:ext cx="399503" cy="461665"/>
            <a:chOff x="5891338" y="5744015"/>
            <a:chExt cx="399503" cy="461665"/>
          </a:xfrm>
        </p:grpSpPr>
        <p:sp>
          <p:nvSpPr>
            <p:cNvPr id="74" name="文字方塊 73"/>
            <p:cNvSpPr txBox="1"/>
            <p:nvPr/>
          </p:nvSpPr>
          <p:spPr>
            <a:xfrm>
              <a:off x="5935431" y="5837963"/>
              <a:ext cx="311316" cy="338554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 defTabSz="457200"/>
              <a:endParaRPr lang="zh-TW" altLang="en-US" sz="2400" baseline="-2500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75" name="文字方塊 74"/>
            <p:cNvSpPr txBox="1"/>
            <p:nvPr/>
          </p:nvSpPr>
          <p:spPr>
            <a:xfrm>
              <a:off x="5891338" y="5744015"/>
              <a:ext cx="39950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7200"/>
              <a:r>
                <a:rPr lang="en-US" altLang="zh-TW" sz="2400" dirty="0">
                  <a:solidFill>
                    <a:prstClr val="black"/>
                  </a:solidFill>
                  <a:latin typeface="Calibri" panose="020F0502020204030204"/>
                </a:rPr>
                <a:t>+</a:t>
              </a:r>
              <a:endParaRPr lang="zh-TW" altLang="en-US" sz="240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sp>
        <p:nvSpPr>
          <p:cNvPr id="76" name="文字方塊 75"/>
          <p:cNvSpPr txBox="1"/>
          <p:nvPr/>
        </p:nvSpPr>
        <p:spPr>
          <a:xfrm>
            <a:off x="3843677" y="6088545"/>
            <a:ext cx="483079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1</a:t>
            </a:r>
            <a:endParaRPr lang="zh-TW" altLang="en-US" sz="2400" baseline="-250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7" name="文字方塊 76"/>
          <p:cNvSpPr txBox="1"/>
          <p:nvPr/>
        </p:nvSpPr>
        <p:spPr>
          <a:xfrm>
            <a:off x="4595240" y="6088547"/>
            <a:ext cx="499336" cy="46166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0</a:t>
            </a:r>
            <a:endParaRPr lang="zh-TW" altLang="en-US" sz="2400" baseline="-250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8" name="文字方塊 77"/>
          <p:cNvSpPr txBox="1"/>
          <p:nvPr/>
        </p:nvSpPr>
        <p:spPr>
          <a:xfrm>
            <a:off x="5340496" y="6088547"/>
            <a:ext cx="499336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1</a:t>
            </a:r>
            <a:endParaRPr lang="zh-TW" altLang="en-US" sz="2400" baseline="-250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9" name="文字方塊 78"/>
          <p:cNvSpPr txBox="1"/>
          <p:nvPr/>
        </p:nvSpPr>
        <p:spPr>
          <a:xfrm>
            <a:off x="1668625" y="2900048"/>
            <a:ext cx="483079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1</a:t>
            </a:r>
            <a:endParaRPr lang="zh-TW" altLang="en-US" sz="2400" baseline="-250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0" name="文字方塊 79"/>
          <p:cNvSpPr txBox="1"/>
          <p:nvPr/>
        </p:nvSpPr>
        <p:spPr>
          <a:xfrm>
            <a:off x="1652367" y="3597915"/>
            <a:ext cx="499336" cy="46166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0</a:t>
            </a:r>
            <a:endParaRPr lang="zh-TW" altLang="en-US" sz="2400" baseline="-250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1" name="文字方塊 80"/>
          <p:cNvSpPr txBox="1"/>
          <p:nvPr/>
        </p:nvSpPr>
        <p:spPr>
          <a:xfrm>
            <a:off x="1641832" y="4295780"/>
            <a:ext cx="499336" cy="46166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1</a:t>
            </a:r>
            <a:endParaRPr lang="zh-TW" altLang="en-US" sz="2400" baseline="-250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2" name="文字方塊 81"/>
          <p:cNvSpPr txBox="1"/>
          <p:nvPr/>
        </p:nvSpPr>
        <p:spPr>
          <a:xfrm>
            <a:off x="1715910" y="156114"/>
            <a:ext cx="483079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1</a:t>
            </a:r>
            <a:endParaRPr lang="zh-TW" altLang="en-US" sz="2400" baseline="-250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3" name="文字方塊 82"/>
          <p:cNvSpPr txBox="1"/>
          <p:nvPr/>
        </p:nvSpPr>
        <p:spPr>
          <a:xfrm>
            <a:off x="1699652" y="853981"/>
            <a:ext cx="499336" cy="46166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0</a:t>
            </a:r>
            <a:endParaRPr lang="zh-TW" altLang="en-US" sz="2400" baseline="-250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4" name="文字方塊 83"/>
          <p:cNvSpPr txBox="1"/>
          <p:nvPr/>
        </p:nvSpPr>
        <p:spPr>
          <a:xfrm>
            <a:off x="1689117" y="1551846"/>
            <a:ext cx="499336" cy="46166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1</a:t>
            </a:r>
            <a:endParaRPr lang="zh-TW" altLang="en-US" sz="2400" baseline="-250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5" name="文字方塊 84"/>
          <p:cNvSpPr txBox="1"/>
          <p:nvPr/>
        </p:nvSpPr>
        <p:spPr>
          <a:xfrm>
            <a:off x="7645758" y="1971349"/>
            <a:ext cx="483079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1</a:t>
            </a:r>
            <a:endParaRPr lang="zh-TW" altLang="en-US" sz="2400" baseline="-250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6" name="文字方塊 85"/>
          <p:cNvSpPr txBox="1"/>
          <p:nvPr/>
        </p:nvSpPr>
        <p:spPr>
          <a:xfrm>
            <a:off x="7629500" y="2669216"/>
            <a:ext cx="499336" cy="46166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0</a:t>
            </a:r>
            <a:endParaRPr lang="zh-TW" altLang="en-US" sz="2400" baseline="-250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7" name="文字方塊 86"/>
          <p:cNvSpPr txBox="1"/>
          <p:nvPr/>
        </p:nvSpPr>
        <p:spPr>
          <a:xfrm>
            <a:off x="7618965" y="3367081"/>
            <a:ext cx="499336" cy="46166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1</a:t>
            </a:r>
            <a:endParaRPr lang="zh-TW" altLang="en-US" sz="2400" baseline="-250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4480505" y="278622"/>
            <a:ext cx="4698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y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7" name="直線單箭頭接點 6"/>
          <p:cNvCxnSpPr>
            <a:stCxn id="82" idx="3"/>
            <a:endCxn id="71" idx="1"/>
          </p:cNvCxnSpPr>
          <p:nvPr/>
        </p:nvCxnSpPr>
        <p:spPr>
          <a:xfrm>
            <a:off x="2198988" y="386947"/>
            <a:ext cx="629684" cy="71542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線單箭頭接點 87"/>
          <p:cNvCxnSpPr>
            <a:endCxn id="71" idx="1"/>
          </p:cNvCxnSpPr>
          <p:nvPr/>
        </p:nvCxnSpPr>
        <p:spPr>
          <a:xfrm flipV="1">
            <a:off x="2189348" y="1102370"/>
            <a:ext cx="639325" cy="1735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線單箭頭接點 88"/>
          <p:cNvCxnSpPr>
            <a:endCxn id="71" idx="1"/>
          </p:cNvCxnSpPr>
          <p:nvPr/>
        </p:nvCxnSpPr>
        <p:spPr>
          <a:xfrm flipV="1">
            <a:off x="2198988" y="1102369"/>
            <a:ext cx="629684" cy="70832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線單箭頭接點 89"/>
          <p:cNvCxnSpPr/>
          <p:nvPr/>
        </p:nvCxnSpPr>
        <p:spPr>
          <a:xfrm>
            <a:off x="2193299" y="3107953"/>
            <a:ext cx="629684" cy="71542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線單箭頭接點 90"/>
          <p:cNvCxnSpPr/>
          <p:nvPr/>
        </p:nvCxnSpPr>
        <p:spPr>
          <a:xfrm flipV="1">
            <a:off x="2183659" y="3823376"/>
            <a:ext cx="639325" cy="1735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線單箭頭接點 91"/>
          <p:cNvCxnSpPr/>
          <p:nvPr/>
        </p:nvCxnSpPr>
        <p:spPr>
          <a:xfrm flipV="1">
            <a:off x="2193299" y="3823375"/>
            <a:ext cx="629684" cy="70832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線單箭頭接點 92"/>
          <p:cNvCxnSpPr>
            <a:stCxn id="85" idx="1"/>
            <a:endCxn id="75" idx="3"/>
          </p:cNvCxnSpPr>
          <p:nvPr/>
        </p:nvCxnSpPr>
        <p:spPr>
          <a:xfrm flipH="1">
            <a:off x="6868663" y="2202182"/>
            <a:ext cx="777095" cy="70551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線單箭頭接點 93"/>
          <p:cNvCxnSpPr>
            <a:stCxn id="86" idx="1"/>
          </p:cNvCxnSpPr>
          <p:nvPr/>
        </p:nvCxnSpPr>
        <p:spPr>
          <a:xfrm flipH="1">
            <a:off x="6866228" y="2900048"/>
            <a:ext cx="763273" cy="536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線單箭頭接點 94"/>
          <p:cNvCxnSpPr>
            <a:stCxn id="87" idx="1"/>
          </p:cNvCxnSpPr>
          <p:nvPr/>
        </p:nvCxnSpPr>
        <p:spPr>
          <a:xfrm flipH="1" flipV="1">
            <a:off x="6875867" y="2905416"/>
            <a:ext cx="743098" cy="69249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線單箭頭接點 95"/>
          <p:cNvCxnSpPr/>
          <p:nvPr/>
        </p:nvCxnSpPr>
        <p:spPr>
          <a:xfrm rot="5400000" flipH="1">
            <a:off x="4993184" y="5407604"/>
            <a:ext cx="629684" cy="71542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線單箭頭接點 96"/>
          <p:cNvCxnSpPr/>
          <p:nvPr/>
        </p:nvCxnSpPr>
        <p:spPr>
          <a:xfrm rot="5400000" flipH="1" flipV="1">
            <a:off x="4558409" y="5751818"/>
            <a:ext cx="639325" cy="1735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線單箭頭接點 97"/>
          <p:cNvCxnSpPr/>
          <p:nvPr/>
        </p:nvCxnSpPr>
        <p:spPr>
          <a:xfrm rot="5400000" flipH="1" flipV="1">
            <a:off x="4156785" y="5396994"/>
            <a:ext cx="629684" cy="70832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文字方塊 103"/>
          <p:cNvSpPr txBox="1"/>
          <p:nvPr/>
        </p:nvSpPr>
        <p:spPr>
          <a:xfrm>
            <a:off x="6030358" y="6092795"/>
            <a:ext cx="499336" cy="46166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1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05" name="文字方塊 104"/>
          <p:cNvSpPr txBox="1"/>
          <p:nvPr/>
        </p:nvSpPr>
        <p:spPr>
          <a:xfrm>
            <a:off x="7629500" y="4018476"/>
            <a:ext cx="499336" cy="46166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1</a:t>
            </a:r>
            <a:endParaRPr lang="zh-TW" altLang="en-US" sz="2400" baseline="-250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06" name="文字方塊 105"/>
          <p:cNvSpPr txBox="1"/>
          <p:nvPr/>
        </p:nvSpPr>
        <p:spPr>
          <a:xfrm>
            <a:off x="1641832" y="4922736"/>
            <a:ext cx="499336" cy="46166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1</a:t>
            </a:r>
            <a:endParaRPr lang="zh-TW" altLang="en-US" sz="2400" baseline="-250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07" name="文字方塊 106"/>
          <p:cNvSpPr txBox="1"/>
          <p:nvPr/>
        </p:nvSpPr>
        <p:spPr>
          <a:xfrm>
            <a:off x="1668624" y="2213908"/>
            <a:ext cx="499336" cy="46166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1</a:t>
            </a:r>
            <a:endParaRPr lang="zh-TW" altLang="en-US" sz="2400" baseline="-25000" dirty="0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108" name="直線單箭頭接點 107"/>
          <p:cNvCxnSpPr>
            <a:stCxn id="104" idx="0"/>
          </p:cNvCxnSpPr>
          <p:nvPr/>
        </p:nvCxnSpPr>
        <p:spPr>
          <a:xfrm flipH="1" flipV="1">
            <a:off x="5080076" y="5450474"/>
            <a:ext cx="1199950" cy="64232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線單箭頭接點 108"/>
          <p:cNvCxnSpPr>
            <a:endCxn id="75" idx="3"/>
          </p:cNvCxnSpPr>
          <p:nvPr/>
        </p:nvCxnSpPr>
        <p:spPr>
          <a:xfrm flipH="1" flipV="1">
            <a:off x="6868663" y="2907695"/>
            <a:ext cx="750303" cy="13880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線單箭頭接點 109"/>
          <p:cNvCxnSpPr>
            <a:stCxn id="106" idx="3"/>
          </p:cNvCxnSpPr>
          <p:nvPr/>
        </p:nvCxnSpPr>
        <p:spPr>
          <a:xfrm flipV="1">
            <a:off x="2141168" y="3854018"/>
            <a:ext cx="677400" cy="129955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直線單箭頭接點 110"/>
          <p:cNvCxnSpPr>
            <a:stCxn id="107" idx="3"/>
          </p:cNvCxnSpPr>
          <p:nvPr/>
        </p:nvCxnSpPr>
        <p:spPr>
          <a:xfrm flipV="1">
            <a:off x="2167961" y="1081684"/>
            <a:ext cx="655023" cy="136305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直線接點 127"/>
          <p:cNvCxnSpPr/>
          <p:nvPr/>
        </p:nvCxnSpPr>
        <p:spPr>
          <a:xfrm flipH="1">
            <a:off x="4757548" y="4586215"/>
            <a:ext cx="256453" cy="256453"/>
          </a:xfrm>
          <a:prstGeom prst="line">
            <a:avLst/>
          </a:prstGeom>
          <a:ln w="762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直線接點 131"/>
          <p:cNvCxnSpPr/>
          <p:nvPr/>
        </p:nvCxnSpPr>
        <p:spPr>
          <a:xfrm flipH="1">
            <a:off x="4767748" y="1830422"/>
            <a:ext cx="256453" cy="256453"/>
          </a:xfrm>
          <a:prstGeom prst="line">
            <a:avLst/>
          </a:prstGeom>
          <a:ln w="762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文字方塊 135"/>
          <p:cNvSpPr txBox="1"/>
          <p:nvPr/>
        </p:nvSpPr>
        <p:spPr>
          <a:xfrm>
            <a:off x="4869394" y="4042129"/>
            <a:ext cx="531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altLang="zh-TW" sz="2400" dirty="0">
                <a:solidFill>
                  <a:srgbClr val="FF0000"/>
                </a:solidFill>
                <a:latin typeface="Calibri" panose="020F0502020204030204"/>
              </a:rPr>
              <a:t>1</a:t>
            </a:r>
            <a:endParaRPr lang="zh-TW" altLang="en-US" sz="2400" dirty="0">
              <a:solidFill>
                <a:srgbClr val="FF0000"/>
              </a:solidFill>
              <a:latin typeface="Calibri" panose="020F0502020204030204"/>
            </a:endParaRPr>
          </a:p>
        </p:txBody>
      </p:sp>
      <p:sp>
        <p:nvSpPr>
          <p:cNvPr id="137" name="文字方塊 136"/>
          <p:cNvSpPr txBox="1"/>
          <p:nvPr/>
        </p:nvSpPr>
        <p:spPr>
          <a:xfrm>
            <a:off x="3819353" y="3419571"/>
            <a:ext cx="531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altLang="zh-TW" sz="2400" dirty="0">
                <a:solidFill>
                  <a:srgbClr val="FF0000"/>
                </a:solidFill>
                <a:latin typeface="Calibri" panose="020F0502020204030204"/>
              </a:rPr>
              <a:t>≈0</a:t>
            </a:r>
            <a:endParaRPr lang="zh-TW" altLang="en-US" sz="2400" dirty="0">
              <a:solidFill>
                <a:srgbClr val="FF0000"/>
              </a:solidFill>
              <a:latin typeface="Calibri" panose="020F0502020204030204"/>
            </a:endParaRPr>
          </a:p>
        </p:txBody>
      </p:sp>
      <p:sp>
        <p:nvSpPr>
          <p:cNvPr id="138" name="文字方塊 137"/>
          <p:cNvSpPr txBox="1"/>
          <p:nvPr/>
        </p:nvSpPr>
        <p:spPr>
          <a:xfrm>
            <a:off x="4878071" y="3446000"/>
            <a:ext cx="531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altLang="zh-TW" sz="2400" dirty="0">
                <a:solidFill>
                  <a:srgbClr val="FF0000"/>
                </a:solidFill>
                <a:latin typeface="Calibri" panose="020F0502020204030204"/>
              </a:rPr>
              <a:t>0</a:t>
            </a:r>
            <a:endParaRPr lang="zh-TW" altLang="en-US" sz="2400" dirty="0">
              <a:solidFill>
                <a:srgbClr val="FF0000"/>
              </a:solidFill>
              <a:latin typeface="Calibri" panose="020F0502020204030204"/>
            </a:endParaRPr>
          </a:p>
        </p:txBody>
      </p:sp>
      <p:sp>
        <p:nvSpPr>
          <p:cNvPr id="141" name="文字方塊 140"/>
          <p:cNvSpPr txBox="1"/>
          <p:nvPr/>
        </p:nvSpPr>
        <p:spPr>
          <a:xfrm>
            <a:off x="5356672" y="2885975"/>
            <a:ext cx="531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altLang="zh-TW" sz="2400" dirty="0">
                <a:solidFill>
                  <a:srgbClr val="FF0000"/>
                </a:solidFill>
                <a:latin typeface="Calibri" panose="020F0502020204030204"/>
              </a:rPr>
              <a:t>≈1</a:t>
            </a:r>
            <a:endParaRPr lang="zh-TW" altLang="en-US" sz="2400" dirty="0">
              <a:solidFill>
                <a:srgbClr val="FF0000"/>
              </a:solidFill>
              <a:latin typeface="Calibri" panose="020F0502020204030204"/>
            </a:endParaRPr>
          </a:p>
        </p:txBody>
      </p:sp>
      <p:sp>
        <p:nvSpPr>
          <p:cNvPr id="142" name="文字方塊 141"/>
          <p:cNvSpPr txBox="1"/>
          <p:nvPr/>
        </p:nvSpPr>
        <p:spPr>
          <a:xfrm>
            <a:off x="4725022" y="2663781"/>
            <a:ext cx="361092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defTabSz="457200"/>
            <a:r>
              <a:rPr lang="en-US" altLang="zh-TW" sz="2400" dirty="0">
                <a:solidFill>
                  <a:srgbClr val="FF0000"/>
                </a:solidFill>
                <a:latin typeface="Calibri" panose="020F0502020204030204"/>
              </a:rPr>
              <a:t>7</a:t>
            </a:r>
            <a:endParaRPr lang="zh-TW" altLang="en-US" sz="2400" dirty="0">
              <a:solidFill>
                <a:srgbClr val="FF0000"/>
              </a:solidFill>
              <a:latin typeface="Calibri" panose="020F0502020204030204"/>
            </a:endParaRPr>
          </a:p>
        </p:txBody>
      </p:sp>
      <p:sp>
        <p:nvSpPr>
          <p:cNvPr id="144" name="文字方塊 143"/>
          <p:cNvSpPr txBox="1"/>
          <p:nvPr/>
        </p:nvSpPr>
        <p:spPr>
          <a:xfrm>
            <a:off x="4919099" y="1233869"/>
            <a:ext cx="361092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defTabSz="457200"/>
            <a:r>
              <a:rPr lang="en-US" altLang="zh-TW" sz="2400" dirty="0">
                <a:solidFill>
                  <a:srgbClr val="FF0000"/>
                </a:solidFill>
                <a:latin typeface="Calibri" panose="020F0502020204030204"/>
              </a:rPr>
              <a:t>7</a:t>
            </a:r>
            <a:endParaRPr lang="zh-TW" altLang="en-US" sz="2400" dirty="0">
              <a:solidFill>
                <a:srgbClr val="FF0000"/>
              </a:solidFill>
              <a:latin typeface="Calibri" panose="020F0502020204030204"/>
            </a:endParaRPr>
          </a:p>
        </p:txBody>
      </p:sp>
      <p:sp>
        <p:nvSpPr>
          <p:cNvPr id="145" name="文字方塊 144"/>
          <p:cNvSpPr txBox="1"/>
          <p:nvPr/>
        </p:nvSpPr>
        <p:spPr>
          <a:xfrm>
            <a:off x="3624516" y="1247962"/>
            <a:ext cx="531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altLang="zh-TW" sz="2400" dirty="0">
                <a:solidFill>
                  <a:srgbClr val="FF0000"/>
                </a:solidFill>
                <a:latin typeface="Calibri" panose="020F0502020204030204"/>
              </a:rPr>
              <a:t>≈1</a:t>
            </a:r>
            <a:endParaRPr lang="zh-TW" altLang="en-US" sz="2400" dirty="0">
              <a:solidFill>
                <a:srgbClr val="FF0000"/>
              </a:solidFill>
              <a:latin typeface="Calibri" panose="020F0502020204030204"/>
            </a:endParaRPr>
          </a:p>
        </p:txBody>
      </p:sp>
      <p:sp>
        <p:nvSpPr>
          <p:cNvPr id="146" name="文字方塊 145"/>
          <p:cNvSpPr txBox="1"/>
          <p:nvPr/>
        </p:nvSpPr>
        <p:spPr>
          <a:xfrm>
            <a:off x="4814214" y="115022"/>
            <a:ext cx="531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altLang="zh-TW" sz="2400" dirty="0">
                <a:solidFill>
                  <a:srgbClr val="FF0000"/>
                </a:solidFill>
                <a:latin typeface="Calibri" panose="020F0502020204030204"/>
              </a:rPr>
              <a:t>≈7</a:t>
            </a:r>
            <a:endParaRPr lang="zh-TW" altLang="en-US" sz="2400" dirty="0">
              <a:solidFill>
                <a:srgbClr val="FF0000"/>
              </a:solidFill>
              <a:latin typeface="Calibri" panose="020F0502020204030204"/>
            </a:endParaRPr>
          </a:p>
        </p:txBody>
      </p:sp>
      <p:sp>
        <p:nvSpPr>
          <p:cNvPr id="112" name="文字方塊 111"/>
          <p:cNvSpPr txBox="1"/>
          <p:nvPr/>
        </p:nvSpPr>
        <p:spPr>
          <a:xfrm>
            <a:off x="3878034" y="5654787"/>
            <a:ext cx="3238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altLang="zh-TW" sz="2400" b="1" dirty="0">
                <a:solidFill>
                  <a:srgbClr val="0000FF"/>
                </a:solidFill>
                <a:latin typeface="Calibri" panose="020F0502020204030204"/>
              </a:rPr>
              <a:t>1</a:t>
            </a:r>
            <a:endParaRPr lang="zh-TW" altLang="en-US" sz="2400" b="1" dirty="0">
              <a:solidFill>
                <a:srgbClr val="0000FF"/>
              </a:solidFill>
              <a:latin typeface="Calibri" panose="020F0502020204030204"/>
            </a:endParaRPr>
          </a:p>
        </p:txBody>
      </p:sp>
      <p:sp>
        <p:nvSpPr>
          <p:cNvPr id="118" name="文字方塊 117"/>
          <p:cNvSpPr txBox="1"/>
          <p:nvPr/>
        </p:nvSpPr>
        <p:spPr>
          <a:xfrm>
            <a:off x="4595241" y="5705241"/>
            <a:ext cx="3238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altLang="zh-TW" sz="2400" b="1" dirty="0">
                <a:solidFill>
                  <a:prstClr val="white">
                    <a:lumMod val="50000"/>
                  </a:prstClr>
                </a:solidFill>
                <a:latin typeface="Calibri" panose="020F0502020204030204"/>
              </a:rPr>
              <a:t>0</a:t>
            </a:r>
            <a:endParaRPr lang="zh-TW" altLang="en-US" sz="2400" b="1" dirty="0">
              <a:solidFill>
                <a:prstClr val="white">
                  <a:lumMod val="50000"/>
                </a:prstClr>
              </a:solidFill>
              <a:latin typeface="Calibri" panose="020F0502020204030204"/>
            </a:endParaRPr>
          </a:p>
        </p:txBody>
      </p:sp>
      <p:sp>
        <p:nvSpPr>
          <p:cNvPr id="124" name="文字方塊 123"/>
          <p:cNvSpPr txBox="1"/>
          <p:nvPr/>
        </p:nvSpPr>
        <p:spPr>
          <a:xfrm>
            <a:off x="5149971" y="5710410"/>
            <a:ext cx="3238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altLang="zh-TW" sz="2400" b="1" dirty="0">
                <a:solidFill>
                  <a:prstClr val="white">
                    <a:lumMod val="50000"/>
                  </a:prstClr>
                </a:solidFill>
                <a:latin typeface="Calibri" panose="020F0502020204030204"/>
              </a:rPr>
              <a:t>0</a:t>
            </a:r>
            <a:endParaRPr lang="zh-TW" altLang="en-US" sz="2400" b="1" dirty="0">
              <a:solidFill>
                <a:prstClr val="white">
                  <a:lumMod val="50000"/>
                </a:prstClr>
              </a:solidFill>
              <a:latin typeface="Calibri" panose="020F0502020204030204"/>
            </a:endParaRPr>
          </a:p>
        </p:txBody>
      </p:sp>
      <p:sp>
        <p:nvSpPr>
          <p:cNvPr id="125" name="文字方塊 124"/>
          <p:cNvSpPr txBox="1"/>
          <p:nvPr/>
        </p:nvSpPr>
        <p:spPr>
          <a:xfrm>
            <a:off x="2170268" y="1456531"/>
            <a:ext cx="6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altLang="zh-TW" sz="2400" b="1" dirty="0">
                <a:solidFill>
                  <a:srgbClr val="0000FF"/>
                </a:solidFill>
                <a:latin typeface="Calibri" panose="020F0502020204030204"/>
              </a:rPr>
              <a:t>100</a:t>
            </a:r>
            <a:endParaRPr lang="zh-TW" altLang="en-US" sz="2400" b="1" dirty="0">
              <a:solidFill>
                <a:srgbClr val="0000FF"/>
              </a:solidFill>
              <a:latin typeface="Calibri" panose="020F0502020204030204"/>
            </a:endParaRPr>
          </a:p>
        </p:txBody>
      </p:sp>
      <p:sp>
        <p:nvSpPr>
          <p:cNvPr id="126" name="文字方塊 125"/>
          <p:cNvSpPr txBox="1"/>
          <p:nvPr/>
        </p:nvSpPr>
        <p:spPr>
          <a:xfrm>
            <a:off x="7354248" y="1920357"/>
            <a:ext cx="3238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altLang="zh-TW" sz="2400" b="1" dirty="0">
                <a:solidFill>
                  <a:prstClr val="white">
                    <a:lumMod val="50000"/>
                  </a:prstClr>
                </a:solidFill>
                <a:latin typeface="Calibri" panose="020F0502020204030204"/>
              </a:rPr>
              <a:t>0</a:t>
            </a:r>
            <a:endParaRPr lang="zh-TW" altLang="en-US" sz="2400" b="1" dirty="0">
              <a:solidFill>
                <a:prstClr val="white">
                  <a:lumMod val="50000"/>
                </a:prstClr>
              </a:solidFill>
              <a:latin typeface="Calibri" panose="020F0502020204030204"/>
            </a:endParaRPr>
          </a:p>
        </p:txBody>
      </p:sp>
      <p:sp>
        <p:nvSpPr>
          <p:cNvPr id="127" name="文字方塊 126"/>
          <p:cNvSpPr txBox="1"/>
          <p:nvPr/>
        </p:nvSpPr>
        <p:spPr>
          <a:xfrm>
            <a:off x="7325340" y="3241344"/>
            <a:ext cx="2715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altLang="zh-TW" sz="2400" b="1" dirty="0">
                <a:solidFill>
                  <a:prstClr val="white">
                    <a:lumMod val="50000"/>
                  </a:prstClr>
                </a:solidFill>
                <a:latin typeface="Calibri" panose="020F0502020204030204"/>
              </a:rPr>
              <a:t>0</a:t>
            </a:r>
            <a:endParaRPr lang="zh-TW" altLang="en-US" sz="2400" b="1" dirty="0">
              <a:solidFill>
                <a:prstClr val="white">
                  <a:lumMod val="50000"/>
                </a:prstClr>
              </a:solidFill>
              <a:latin typeface="Calibri" panose="020F0502020204030204"/>
            </a:endParaRPr>
          </a:p>
        </p:txBody>
      </p:sp>
      <p:sp>
        <p:nvSpPr>
          <p:cNvPr id="129" name="文字方塊 128"/>
          <p:cNvSpPr txBox="1"/>
          <p:nvPr/>
        </p:nvSpPr>
        <p:spPr>
          <a:xfrm>
            <a:off x="5827515" y="5686921"/>
            <a:ext cx="3238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altLang="zh-TW" sz="2400" b="1" dirty="0">
                <a:solidFill>
                  <a:prstClr val="white">
                    <a:lumMod val="50000"/>
                  </a:prstClr>
                </a:solidFill>
                <a:latin typeface="Calibri" panose="020F0502020204030204"/>
              </a:rPr>
              <a:t>0</a:t>
            </a:r>
            <a:endParaRPr lang="zh-TW" altLang="en-US" sz="2400" b="1" dirty="0">
              <a:solidFill>
                <a:prstClr val="white">
                  <a:lumMod val="50000"/>
                </a:prstClr>
              </a:solidFill>
              <a:latin typeface="Calibri" panose="020F0502020204030204"/>
            </a:endParaRPr>
          </a:p>
        </p:txBody>
      </p:sp>
      <p:sp>
        <p:nvSpPr>
          <p:cNvPr id="130" name="文字方塊 129"/>
          <p:cNvSpPr txBox="1"/>
          <p:nvPr/>
        </p:nvSpPr>
        <p:spPr>
          <a:xfrm>
            <a:off x="2151704" y="2258797"/>
            <a:ext cx="6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altLang="zh-TW" sz="2400" b="1" dirty="0">
                <a:solidFill>
                  <a:srgbClr val="FF0000"/>
                </a:solidFill>
                <a:latin typeface="Calibri" panose="020F0502020204030204"/>
              </a:rPr>
              <a:t>-10</a:t>
            </a:r>
            <a:endParaRPr lang="zh-TW" altLang="en-US" sz="2400" b="1" dirty="0">
              <a:solidFill>
                <a:srgbClr val="FF0000"/>
              </a:solidFill>
              <a:latin typeface="Calibri" panose="020F0502020204030204"/>
            </a:endParaRPr>
          </a:p>
        </p:txBody>
      </p:sp>
      <p:sp>
        <p:nvSpPr>
          <p:cNvPr id="131" name="文字方塊 130"/>
          <p:cNvSpPr txBox="1"/>
          <p:nvPr/>
        </p:nvSpPr>
        <p:spPr>
          <a:xfrm>
            <a:off x="2179816" y="71692"/>
            <a:ext cx="6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altLang="zh-TW" sz="2400" b="1" dirty="0">
                <a:solidFill>
                  <a:prstClr val="white">
                    <a:lumMod val="50000"/>
                  </a:prstClr>
                </a:solidFill>
                <a:latin typeface="Calibri" panose="020F0502020204030204"/>
              </a:rPr>
              <a:t>0</a:t>
            </a:r>
            <a:endParaRPr lang="zh-TW" altLang="en-US" sz="2400" b="1" dirty="0">
              <a:solidFill>
                <a:prstClr val="white">
                  <a:lumMod val="50000"/>
                </a:prstClr>
              </a:solidFill>
              <a:latin typeface="Calibri" panose="020F0502020204030204"/>
            </a:endParaRPr>
          </a:p>
        </p:txBody>
      </p:sp>
      <p:sp>
        <p:nvSpPr>
          <p:cNvPr id="133" name="文字方塊 132"/>
          <p:cNvSpPr txBox="1"/>
          <p:nvPr/>
        </p:nvSpPr>
        <p:spPr>
          <a:xfrm>
            <a:off x="2189952" y="731143"/>
            <a:ext cx="6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altLang="zh-TW" sz="2400" b="1" dirty="0">
                <a:solidFill>
                  <a:prstClr val="white">
                    <a:lumMod val="50000"/>
                  </a:prstClr>
                </a:solidFill>
                <a:latin typeface="Calibri" panose="020F0502020204030204"/>
              </a:rPr>
              <a:t>0</a:t>
            </a:r>
            <a:endParaRPr lang="zh-TW" altLang="en-US" sz="2400" b="1" dirty="0">
              <a:solidFill>
                <a:prstClr val="white">
                  <a:lumMod val="50000"/>
                </a:prstClr>
              </a:solidFill>
              <a:latin typeface="Calibri" panose="020F0502020204030204"/>
            </a:endParaRPr>
          </a:p>
        </p:txBody>
      </p:sp>
      <p:sp>
        <p:nvSpPr>
          <p:cNvPr id="135" name="文字方塊 134"/>
          <p:cNvSpPr txBox="1"/>
          <p:nvPr/>
        </p:nvSpPr>
        <p:spPr>
          <a:xfrm>
            <a:off x="2080558" y="3486466"/>
            <a:ext cx="6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altLang="zh-TW" sz="2400" b="1" dirty="0">
                <a:solidFill>
                  <a:srgbClr val="0000FF"/>
                </a:solidFill>
                <a:latin typeface="Calibri" panose="020F0502020204030204"/>
              </a:rPr>
              <a:t>100</a:t>
            </a:r>
            <a:endParaRPr lang="zh-TW" altLang="en-US" sz="2400" b="1" dirty="0">
              <a:solidFill>
                <a:srgbClr val="0000FF"/>
              </a:solidFill>
              <a:latin typeface="Calibri" panose="020F0502020204030204"/>
            </a:endParaRPr>
          </a:p>
        </p:txBody>
      </p:sp>
      <p:sp>
        <p:nvSpPr>
          <p:cNvPr id="139" name="文字方塊 138"/>
          <p:cNvSpPr txBox="1"/>
          <p:nvPr/>
        </p:nvSpPr>
        <p:spPr>
          <a:xfrm>
            <a:off x="2136754" y="4956931"/>
            <a:ext cx="6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altLang="zh-TW" sz="2400" b="1" dirty="0">
                <a:solidFill>
                  <a:srgbClr val="FF0000"/>
                </a:solidFill>
                <a:latin typeface="Calibri" panose="020F0502020204030204"/>
              </a:rPr>
              <a:t>-10</a:t>
            </a:r>
            <a:endParaRPr lang="zh-TW" altLang="en-US" sz="2400" b="1" dirty="0">
              <a:solidFill>
                <a:srgbClr val="FF0000"/>
              </a:solidFill>
              <a:latin typeface="Calibri" panose="020F0502020204030204"/>
            </a:endParaRPr>
          </a:p>
        </p:txBody>
      </p:sp>
      <p:sp>
        <p:nvSpPr>
          <p:cNvPr id="140" name="文字方塊 139"/>
          <p:cNvSpPr txBox="1"/>
          <p:nvPr/>
        </p:nvSpPr>
        <p:spPr>
          <a:xfrm>
            <a:off x="2165474" y="2787326"/>
            <a:ext cx="6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altLang="zh-TW" sz="2400" b="1" dirty="0">
                <a:solidFill>
                  <a:prstClr val="white">
                    <a:lumMod val="50000"/>
                  </a:prstClr>
                </a:solidFill>
                <a:latin typeface="Calibri" panose="020F0502020204030204"/>
              </a:rPr>
              <a:t>0</a:t>
            </a:r>
            <a:endParaRPr lang="zh-TW" altLang="en-US" sz="2400" b="1" dirty="0">
              <a:solidFill>
                <a:prstClr val="white">
                  <a:lumMod val="50000"/>
                </a:prstClr>
              </a:solidFill>
              <a:latin typeface="Calibri" panose="020F0502020204030204"/>
            </a:endParaRPr>
          </a:p>
        </p:txBody>
      </p:sp>
      <p:sp>
        <p:nvSpPr>
          <p:cNvPr id="143" name="文字方塊 142"/>
          <p:cNvSpPr txBox="1"/>
          <p:nvPr/>
        </p:nvSpPr>
        <p:spPr>
          <a:xfrm>
            <a:off x="2179815" y="4198864"/>
            <a:ext cx="6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altLang="zh-TW" sz="2400" b="1" dirty="0">
                <a:solidFill>
                  <a:prstClr val="white">
                    <a:lumMod val="50000"/>
                  </a:prstClr>
                </a:solidFill>
                <a:latin typeface="Calibri" panose="020F0502020204030204"/>
              </a:rPr>
              <a:t>0</a:t>
            </a:r>
            <a:endParaRPr lang="zh-TW" altLang="en-US" sz="2400" b="1" dirty="0">
              <a:solidFill>
                <a:prstClr val="white">
                  <a:lumMod val="50000"/>
                </a:prstClr>
              </a:solidFill>
              <a:latin typeface="Calibri" panose="020F0502020204030204"/>
            </a:endParaRPr>
          </a:p>
        </p:txBody>
      </p:sp>
      <p:sp>
        <p:nvSpPr>
          <p:cNvPr id="147" name="文字方塊 146"/>
          <p:cNvSpPr txBox="1"/>
          <p:nvPr/>
        </p:nvSpPr>
        <p:spPr>
          <a:xfrm>
            <a:off x="7183297" y="3891561"/>
            <a:ext cx="6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altLang="zh-TW" sz="2400" b="1" dirty="0">
                <a:solidFill>
                  <a:srgbClr val="0000FF"/>
                </a:solidFill>
                <a:latin typeface="Calibri" panose="020F0502020204030204"/>
              </a:rPr>
              <a:t>10</a:t>
            </a:r>
            <a:endParaRPr lang="zh-TW" altLang="en-US" sz="2400" b="1" dirty="0">
              <a:solidFill>
                <a:srgbClr val="0000FF"/>
              </a:solidFill>
              <a:latin typeface="Calibri" panose="020F0502020204030204"/>
            </a:endParaRPr>
          </a:p>
        </p:txBody>
      </p:sp>
      <p:sp>
        <p:nvSpPr>
          <p:cNvPr id="148" name="文字方塊 147"/>
          <p:cNvSpPr txBox="1"/>
          <p:nvPr/>
        </p:nvSpPr>
        <p:spPr>
          <a:xfrm>
            <a:off x="6999699" y="2556493"/>
            <a:ext cx="9021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altLang="zh-TW" sz="2400" b="1" dirty="0">
                <a:solidFill>
                  <a:srgbClr val="0000FF"/>
                </a:solidFill>
                <a:latin typeface="Calibri" panose="020F0502020204030204"/>
              </a:rPr>
              <a:t>100</a:t>
            </a:r>
            <a:endParaRPr lang="zh-TW" altLang="en-US" sz="2400" b="1" dirty="0">
              <a:solidFill>
                <a:srgbClr val="0000FF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111312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9" grpId="0" animBg="1"/>
      <p:bldP spid="134" grpId="0" animBg="1"/>
      <p:bldP spid="136" grpId="0"/>
      <p:bldP spid="136" grpId="1"/>
      <p:bldP spid="137" grpId="0"/>
      <p:bldP spid="137" grpId="1"/>
      <p:bldP spid="138" grpId="0"/>
      <p:bldP spid="138" grpId="1"/>
      <p:bldP spid="141" grpId="0"/>
      <p:bldP spid="141" grpId="1"/>
      <p:bldP spid="144" grpId="0" animBg="1"/>
      <p:bldP spid="144" grpId="1" animBg="1"/>
      <p:bldP spid="145" grpId="0"/>
      <p:bldP spid="145" grpId="1"/>
      <p:bldP spid="146" grpId="0"/>
      <p:bldP spid="146" grpId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矩形 133"/>
          <p:cNvSpPr/>
          <p:nvPr/>
        </p:nvSpPr>
        <p:spPr>
          <a:xfrm>
            <a:off x="9905114" y="5241087"/>
            <a:ext cx="621081" cy="1332931"/>
          </a:xfrm>
          <a:prstGeom prst="rect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zh-TW" altLang="en-US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52" name="圖片 5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1737" y="461347"/>
            <a:ext cx="3757175" cy="49333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字方塊 45"/>
              <p:cNvSpPr txBox="1"/>
              <p:nvPr/>
            </p:nvSpPr>
            <p:spPr>
              <a:xfrm>
                <a:off x="6805173" y="5231248"/>
                <a:ext cx="3649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4572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46" name="文字方塊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5173" y="5231248"/>
                <a:ext cx="364908" cy="369332"/>
              </a:xfrm>
              <a:prstGeom prst="rect">
                <a:avLst/>
              </a:prstGeom>
              <a:blipFill>
                <a:blip r:embed="rId3"/>
                <a:stretch>
                  <a:fillRect l="-10000" r="-8333" b="-131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字方塊 46"/>
              <p:cNvSpPr txBox="1"/>
              <p:nvPr/>
            </p:nvSpPr>
            <p:spPr>
              <a:xfrm>
                <a:off x="6805174" y="5651472"/>
                <a:ext cx="3720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4572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47" name="文字方塊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5174" y="5651472"/>
                <a:ext cx="372025" cy="369332"/>
              </a:xfrm>
              <a:prstGeom prst="rect">
                <a:avLst/>
              </a:prstGeom>
              <a:blipFill>
                <a:blip r:embed="rId4"/>
                <a:stretch>
                  <a:fillRect l="-9836" r="-8197" b="-131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字方塊 47"/>
              <p:cNvSpPr txBox="1"/>
              <p:nvPr/>
            </p:nvSpPr>
            <p:spPr>
              <a:xfrm>
                <a:off x="6813688" y="6107075"/>
                <a:ext cx="3720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4572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48" name="文字方塊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3688" y="6107075"/>
                <a:ext cx="372025" cy="369332"/>
              </a:xfrm>
              <a:prstGeom prst="rect">
                <a:avLst/>
              </a:prstGeom>
              <a:blipFill>
                <a:blip r:embed="rId5"/>
                <a:stretch>
                  <a:fillRect l="-11475" r="-8197" b="-1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字方塊 48"/>
              <p:cNvSpPr txBox="1"/>
              <p:nvPr/>
            </p:nvSpPr>
            <p:spPr>
              <a:xfrm>
                <a:off x="6891822" y="645159"/>
                <a:ext cx="2457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4572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TW" altLang="en-US" sz="240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49" name="文字方塊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1822" y="645159"/>
                <a:ext cx="245708" cy="369332"/>
              </a:xfrm>
              <a:prstGeom prst="rect">
                <a:avLst/>
              </a:prstGeom>
              <a:blipFill>
                <a:blip r:embed="rId6"/>
                <a:stretch>
                  <a:fillRect l="-30000" r="-30000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文字方塊 49"/>
          <p:cNvSpPr txBox="1"/>
          <p:nvPr/>
        </p:nvSpPr>
        <p:spPr>
          <a:xfrm>
            <a:off x="7290095" y="5258373"/>
            <a:ext cx="448574" cy="120032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3</a:t>
            </a:r>
          </a:p>
          <a:p>
            <a:pPr algn="ctr"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1</a:t>
            </a:r>
          </a:p>
          <a:p>
            <a:pPr algn="ctr"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0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1" name="文字方塊 50"/>
          <p:cNvSpPr txBox="1"/>
          <p:nvPr/>
        </p:nvSpPr>
        <p:spPr>
          <a:xfrm>
            <a:off x="7304647" y="569221"/>
            <a:ext cx="448574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0</a:t>
            </a:r>
          </a:p>
        </p:txBody>
      </p:sp>
      <p:sp>
        <p:nvSpPr>
          <p:cNvPr id="54" name="文字方塊 53"/>
          <p:cNvSpPr txBox="1"/>
          <p:nvPr/>
        </p:nvSpPr>
        <p:spPr>
          <a:xfrm>
            <a:off x="8016300" y="5254238"/>
            <a:ext cx="448574" cy="120032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4</a:t>
            </a:r>
          </a:p>
          <a:p>
            <a:pPr algn="ctr"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1</a:t>
            </a:r>
          </a:p>
          <a:p>
            <a:pPr algn="ctr"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0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5" name="文字方塊 54"/>
          <p:cNvSpPr txBox="1"/>
          <p:nvPr/>
        </p:nvSpPr>
        <p:spPr>
          <a:xfrm>
            <a:off x="7991461" y="570166"/>
            <a:ext cx="448574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0</a:t>
            </a:r>
          </a:p>
        </p:txBody>
      </p:sp>
      <p:sp>
        <p:nvSpPr>
          <p:cNvPr id="56" name="文字方塊 55"/>
          <p:cNvSpPr txBox="1"/>
          <p:nvPr/>
        </p:nvSpPr>
        <p:spPr>
          <a:xfrm>
            <a:off x="8697146" y="5268156"/>
            <a:ext cx="448574" cy="120032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2</a:t>
            </a:r>
          </a:p>
          <a:p>
            <a:pPr algn="ctr"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0</a:t>
            </a:r>
          </a:p>
          <a:p>
            <a:pPr algn="ctr"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0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7" name="文字方塊 56"/>
          <p:cNvSpPr txBox="1"/>
          <p:nvPr/>
        </p:nvSpPr>
        <p:spPr>
          <a:xfrm>
            <a:off x="8654208" y="590437"/>
            <a:ext cx="448574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0</a:t>
            </a:r>
          </a:p>
        </p:txBody>
      </p:sp>
      <p:sp>
        <p:nvSpPr>
          <p:cNvPr id="58" name="文字方塊 57"/>
          <p:cNvSpPr txBox="1"/>
          <p:nvPr/>
        </p:nvSpPr>
        <p:spPr>
          <a:xfrm>
            <a:off x="9352156" y="5277290"/>
            <a:ext cx="448574" cy="120032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1</a:t>
            </a:r>
          </a:p>
          <a:p>
            <a:pPr algn="ctr"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0</a:t>
            </a:r>
          </a:p>
          <a:p>
            <a:pPr algn="ctr"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1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9" name="文字方塊 58"/>
          <p:cNvSpPr txBox="1"/>
          <p:nvPr/>
        </p:nvSpPr>
        <p:spPr>
          <a:xfrm>
            <a:off x="9316955" y="580193"/>
            <a:ext cx="448574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7</a:t>
            </a:r>
          </a:p>
        </p:txBody>
      </p:sp>
      <p:sp>
        <p:nvSpPr>
          <p:cNvPr id="60" name="文字方塊 59"/>
          <p:cNvSpPr txBox="1"/>
          <p:nvPr/>
        </p:nvSpPr>
        <p:spPr>
          <a:xfrm>
            <a:off x="9999046" y="5278026"/>
            <a:ext cx="448574" cy="120032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3</a:t>
            </a:r>
          </a:p>
          <a:p>
            <a:pPr algn="ctr"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-1</a:t>
            </a:r>
          </a:p>
          <a:p>
            <a:pPr algn="ctr"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0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1" name="文字方塊 60"/>
          <p:cNvSpPr txBox="1"/>
          <p:nvPr/>
        </p:nvSpPr>
        <p:spPr>
          <a:xfrm>
            <a:off x="9957528" y="580193"/>
            <a:ext cx="448574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0</a:t>
            </a:r>
          </a:p>
        </p:txBody>
      </p:sp>
      <p:sp>
        <p:nvSpPr>
          <p:cNvPr id="62" name="矩形 61"/>
          <p:cNvSpPr/>
          <p:nvPr/>
        </p:nvSpPr>
        <p:spPr>
          <a:xfrm>
            <a:off x="7365471" y="5681510"/>
            <a:ext cx="319177" cy="349821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zh-TW" alt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8080999" y="5677375"/>
            <a:ext cx="319177" cy="349821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zh-TW" alt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4" name="矩形 63"/>
          <p:cNvSpPr/>
          <p:nvPr/>
        </p:nvSpPr>
        <p:spPr>
          <a:xfrm>
            <a:off x="9416855" y="6081073"/>
            <a:ext cx="319177" cy="349821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zh-TW" altLang="en-US">
              <a:solidFill>
                <a:srgbClr val="00B050"/>
              </a:solidFill>
              <a:latin typeface="Calibri" panose="020F0502020204030204"/>
            </a:endParaRPr>
          </a:p>
        </p:txBody>
      </p:sp>
      <p:sp>
        <p:nvSpPr>
          <p:cNvPr id="65" name="矩形 64"/>
          <p:cNvSpPr/>
          <p:nvPr/>
        </p:nvSpPr>
        <p:spPr>
          <a:xfrm>
            <a:off x="9381654" y="632556"/>
            <a:ext cx="319177" cy="34982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zh-TW" altLang="en-US">
              <a:solidFill>
                <a:srgbClr val="00B050"/>
              </a:solidFill>
              <a:latin typeface="Calibri" panose="020F0502020204030204"/>
            </a:endParaRPr>
          </a:p>
        </p:txBody>
      </p:sp>
      <p:sp>
        <p:nvSpPr>
          <p:cNvPr id="73" name="矩形 72"/>
          <p:cNvSpPr/>
          <p:nvPr/>
        </p:nvSpPr>
        <p:spPr>
          <a:xfrm>
            <a:off x="10070114" y="5707404"/>
            <a:ext cx="319177" cy="349821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zh-TW" altLang="en-US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3" name="群組 2"/>
          <p:cNvGrpSpPr/>
          <p:nvPr/>
        </p:nvGrpSpPr>
        <p:grpSpPr>
          <a:xfrm>
            <a:off x="4695074" y="5068599"/>
            <a:ext cx="399503" cy="461665"/>
            <a:chOff x="5891338" y="5744015"/>
            <a:chExt cx="399503" cy="461665"/>
          </a:xfrm>
        </p:grpSpPr>
        <p:sp>
          <p:nvSpPr>
            <p:cNvPr id="53" name="文字方塊 52"/>
            <p:cNvSpPr txBox="1"/>
            <p:nvPr/>
          </p:nvSpPr>
          <p:spPr>
            <a:xfrm>
              <a:off x="5935431" y="5837963"/>
              <a:ext cx="311316" cy="338554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 defTabSz="457200"/>
              <a:endParaRPr lang="zh-TW" altLang="en-US" sz="2400" baseline="-2500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" name="文字方塊 1"/>
            <p:cNvSpPr txBox="1"/>
            <p:nvPr/>
          </p:nvSpPr>
          <p:spPr>
            <a:xfrm>
              <a:off x="5891338" y="5744015"/>
              <a:ext cx="39950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7200"/>
              <a:r>
                <a:rPr lang="en-US" altLang="zh-TW" sz="2400" dirty="0">
                  <a:solidFill>
                    <a:prstClr val="black"/>
                  </a:solidFill>
                  <a:latin typeface="Calibri" panose="020F0502020204030204"/>
                </a:rPr>
                <a:t>+</a:t>
              </a:r>
              <a:endParaRPr lang="zh-TW" altLang="en-US" sz="240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66" name="群組 65"/>
          <p:cNvGrpSpPr/>
          <p:nvPr/>
        </p:nvGrpSpPr>
        <p:grpSpPr>
          <a:xfrm>
            <a:off x="2835537" y="3600479"/>
            <a:ext cx="399503" cy="461665"/>
            <a:chOff x="5891338" y="5744015"/>
            <a:chExt cx="399503" cy="461665"/>
          </a:xfrm>
        </p:grpSpPr>
        <p:sp>
          <p:nvSpPr>
            <p:cNvPr id="67" name="文字方塊 66"/>
            <p:cNvSpPr txBox="1"/>
            <p:nvPr/>
          </p:nvSpPr>
          <p:spPr>
            <a:xfrm>
              <a:off x="5935431" y="5837963"/>
              <a:ext cx="311316" cy="338554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 defTabSz="457200"/>
              <a:endParaRPr lang="zh-TW" altLang="en-US" sz="2400" baseline="-2500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8" name="文字方塊 67"/>
            <p:cNvSpPr txBox="1"/>
            <p:nvPr/>
          </p:nvSpPr>
          <p:spPr>
            <a:xfrm>
              <a:off x="5891338" y="5744015"/>
              <a:ext cx="39950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7200"/>
              <a:r>
                <a:rPr lang="en-US" altLang="zh-TW" sz="2400" dirty="0">
                  <a:solidFill>
                    <a:prstClr val="black"/>
                  </a:solidFill>
                  <a:latin typeface="Calibri" panose="020F0502020204030204"/>
                </a:rPr>
                <a:t>+</a:t>
              </a:r>
              <a:endParaRPr lang="zh-TW" altLang="en-US" sz="240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69" name="群組 68"/>
          <p:cNvGrpSpPr/>
          <p:nvPr/>
        </p:nvGrpSpPr>
        <p:grpSpPr>
          <a:xfrm>
            <a:off x="2828673" y="871537"/>
            <a:ext cx="399503" cy="461665"/>
            <a:chOff x="5891338" y="5744015"/>
            <a:chExt cx="399503" cy="461665"/>
          </a:xfrm>
        </p:grpSpPr>
        <p:sp>
          <p:nvSpPr>
            <p:cNvPr id="70" name="文字方塊 69"/>
            <p:cNvSpPr txBox="1"/>
            <p:nvPr/>
          </p:nvSpPr>
          <p:spPr>
            <a:xfrm>
              <a:off x="5935431" y="5837963"/>
              <a:ext cx="311316" cy="338554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 defTabSz="457200"/>
              <a:endParaRPr lang="zh-TW" altLang="en-US" sz="2400" baseline="-2500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71" name="文字方塊 70"/>
            <p:cNvSpPr txBox="1"/>
            <p:nvPr/>
          </p:nvSpPr>
          <p:spPr>
            <a:xfrm>
              <a:off x="5891338" y="5744015"/>
              <a:ext cx="39950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7200"/>
              <a:r>
                <a:rPr lang="en-US" altLang="zh-TW" sz="2400" dirty="0">
                  <a:solidFill>
                    <a:prstClr val="black"/>
                  </a:solidFill>
                  <a:latin typeface="Calibri" panose="020F0502020204030204"/>
                </a:rPr>
                <a:t>+</a:t>
              </a:r>
              <a:endParaRPr lang="zh-TW" altLang="en-US" sz="240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72" name="群組 71"/>
          <p:cNvGrpSpPr/>
          <p:nvPr/>
        </p:nvGrpSpPr>
        <p:grpSpPr>
          <a:xfrm>
            <a:off x="6469160" y="2676862"/>
            <a:ext cx="399503" cy="461665"/>
            <a:chOff x="5891338" y="5744015"/>
            <a:chExt cx="399503" cy="461665"/>
          </a:xfrm>
        </p:grpSpPr>
        <p:sp>
          <p:nvSpPr>
            <p:cNvPr id="74" name="文字方塊 73"/>
            <p:cNvSpPr txBox="1"/>
            <p:nvPr/>
          </p:nvSpPr>
          <p:spPr>
            <a:xfrm>
              <a:off x="5935431" y="5837963"/>
              <a:ext cx="311316" cy="338554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 defTabSz="457200"/>
              <a:endParaRPr lang="zh-TW" altLang="en-US" sz="2400" baseline="-2500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75" name="文字方塊 74"/>
            <p:cNvSpPr txBox="1"/>
            <p:nvPr/>
          </p:nvSpPr>
          <p:spPr>
            <a:xfrm>
              <a:off x="5891338" y="5744015"/>
              <a:ext cx="39950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7200"/>
              <a:r>
                <a:rPr lang="en-US" altLang="zh-TW" sz="2400" dirty="0">
                  <a:solidFill>
                    <a:prstClr val="black"/>
                  </a:solidFill>
                  <a:latin typeface="Calibri" panose="020F0502020204030204"/>
                </a:rPr>
                <a:t>+</a:t>
              </a:r>
              <a:endParaRPr lang="zh-TW" altLang="en-US" sz="240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sp>
        <p:nvSpPr>
          <p:cNvPr id="76" name="文字方塊 75"/>
          <p:cNvSpPr txBox="1"/>
          <p:nvPr/>
        </p:nvSpPr>
        <p:spPr>
          <a:xfrm>
            <a:off x="3843677" y="6088545"/>
            <a:ext cx="483079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3</a:t>
            </a:r>
            <a:endParaRPr lang="zh-TW" altLang="en-US" sz="2400" baseline="-250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7" name="文字方塊 76"/>
          <p:cNvSpPr txBox="1"/>
          <p:nvPr/>
        </p:nvSpPr>
        <p:spPr>
          <a:xfrm>
            <a:off x="4595240" y="6088547"/>
            <a:ext cx="499336" cy="46166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-1</a:t>
            </a:r>
            <a:endParaRPr lang="zh-TW" altLang="en-US" sz="2400" baseline="-250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8" name="文字方塊 77"/>
          <p:cNvSpPr txBox="1"/>
          <p:nvPr/>
        </p:nvSpPr>
        <p:spPr>
          <a:xfrm>
            <a:off x="5340496" y="6088547"/>
            <a:ext cx="499336" cy="46166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0</a:t>
            </a:r>
            <a:endParaRPr lang="zh-TW" altLang="en-US" sz="2400" baseline="-250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9" name="文字方塊 78"/>
          <p:cNvSpPr txBox="1"/>
          <p:nvPr/>
        </p:nvSpPr>
        <p:spPr>
          <a:xfrm>
            <a:off x="1668625" y="2900048"/>
            <a:ext cx="483079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3</a:t>
            </a:r>
            <a:endParaRPr lang="zh-TW" altLang="en-US" sz="2400" baseline="-250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0" name="文字方塊 79"/>
          <p:cNvSpPr txBox="1"/>
          <p:nvPr/>
        </p:nvSpPr>
        <p:spPr>
          <a:xfrm>
            <a:off x="1652367" y="3597915"/>
            <a:ext cx="499336" cy="46166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-1</a:t>
            </a:r>
            <a:endParaRPr lang="zh-TW" altLang="en-US" sz="2400" baseline="-250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1" name="文字方塊 80"/>
          <p:cNvSpPr txBox="1"/>
          <p:nvPr/>
        </p:nvSpPr>
        <p:spPr>
          <a:xfrm>
            <a:off x="1641832" y="4295780"/>
            <a:ext cx="499336" cy="46166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0</a:t>
            </a:r>
            <a:endParaRPr lang="zh-TW" altLang="en-US" sz="2400" baseline="-250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2" name="文字方塊 81"/>
          <p:cNvSpPr txBox="1"/>
          <p:nvPr/>
        </p:nvSpPr>
        <p:spPr>
          <a:xfrm>
            <a:off x="1715910" y="156114"/>
            <a:ext cx="483079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3</a:t>
            </a:r>
            <a:endParaRPr lang="zh-TW" altLang="en-US" sz="2400" baseline="-250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3" name="文字方塊 82"/>
          <p:cNvSpPr txBox="1"/>
          <p:nvPr/>
        </p:nvSpPr>
        <p:spPr>
          <a:xfrm>
            <a:off x="1699652" y="853981"/>
            <a:ext cx="499336" cy="46166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-1</a:t>
            </a:r>
            <a:endParaRPr lang="zh-TW" altLang="en-US" sz="2400" baseline="-250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4" name="文字方塊 83"/>
          <p:cNvSpPr txBox="1"/>
          <p:nvPr/>
        </p:nvSpPr>
        <p:spPr>
          <a:xfrm>
            <a:off x="1689117" y="1551846"/>
            <a:ext cx="499336" cy="46166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0</a:t>
            </a:r>
            <a:endParaRPr lang="zh-TW" altLang="en-US" sz="2400" baseline="-250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5" name="文字方塊 84"/>
          <p:cNvSpPr txBox="1"/>
          <p:nvPr/>
        </p:nvSpPr>
        <p:spPr>
          <a:xfrm>
            <a:off x="7645758" y="1971349"/>
            <a:ext cx="483079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3</a:t>
            </a:r>
            <a:endParaRPr lang="zh-TW" altLang="en-US" sz="2400" baseline="-250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6" name="文字方塊 85"/>
          <p:cNvSpPr txBox="1"/>
          <p:nvPr/>
        </p:nvSpPr>
        <p:spPr>
          <a:xfrm>
            <a:off x="7629500" y="2669216"/>
            <a:ext cx="499336" cy="46166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-1</a:t>
            </a:r>
            <a:endParaRPr lang="zh-TW" altLang="en-US" sz="2400" baseline="-250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7" name="文字方塊 86"/>
          <p:cNvSpPr txBox="1"/>
          <p:nvPr/>
        </p:nvSpPr>
        <p:spPr>
          <a:xfrm>
            <a:off x="7618965" y="3367081"/>
            <a:ext cx="499336" cy="46166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0</a:t>
            </a:r>
            <a:endParaRPr lang="zh-TW" altLang="en-US" sz="2400" baseline="-250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4480505" y="278622"/>
            <a:ext cx="4698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y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7" name="直線單箭頭接點 6"/>
          <p:cNvCxnSpPr>
            <a:stCxn id="82" idx="3"/>
            <a:endCxn id="71" idx="1"/>
          </p:cNvCxnSpPr>
          <p:nvPr/>
        </p:nvCxnSpPr>
        <p:spPr>
          <a:xfrm>
            <a:off x="2198988" y="386947"/>
            <a:ext cx="629684" cy="71542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線單箭頭接點 87"/>
          <p:cNvCxnSpPr>
            <a:endCxn id="71" idx="1"/>
          </p:cNvCxnSpPr>
          <p:nvPr/>
        </p:nvCxnSpPr>
        <p:spPr>
          <a:xfrm flipV="1">
            <a:off x="2189348" y="1102370"/>
            <a:ext cx="639325" cy="1735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線單箭頭接點 88"/>
          <p:cNvCxnSpPr>
            <a:endCxn id="71" idx="1"/>
          </p:cNvCxnSpPr>
          <p:nvPr/>
        </p:nvCxnSpPr>
        <p:spPr>
          <a:xfrm flipV="1">
            <a:off x="2198988" y="1102369"/>
            <a:ext cx="629684" cy="70832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線單箭頭接點 89"/>
          <p:cNvCxnSpPr/>
          <p:nvPr/>
        </p:nvCxnSpPr>
        <p:spPr>
          <a:xfrm>
            <a:off x="2193299" y="3107953"/>
            <a:ext cx="629684" cy="71542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線單箭頭接點 90"/>
          <p:cNvCxnSpPr/>
          <p:nvPr/>
        </p:nvCxnSpPr>
        <p:spPr>
          <a:xfrm flipV="1">
            <a:off x="2183659" y="3823376"/>
            <a:ext cx="639325" cy="1735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線單箭頭接點 91"/>
          <p:cNvCxnSpPr/>
          <p:nvPr/>
        </p:nvCxnSpPr>
        <p:spPr>
          <a:xfrm flipV="1">
            <a:off x="2193299" y="3823375"/>
            <a:ext cx="629684" cy="70832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線單箭頭接點 92"/>
          <p:cNvCxnSpPr>
            <a:stCxn id="85" idx="1"/>
            <a:endCxn id="75" idx="3"/>
          </p:cNvCxnSpPr>
          <p:nvPr/>
        </p:nvCxnSpPr>
        <p:spPr>
          <a:xfrm flipH="1">
            <a:off x="6868663" y="2202182"/>
            <a:ext cx="777095" cy="70551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線單箭頭接點 93"/>
          <p:cNvCxnSpPr>
            <a:stCxn id="86" idx="1"/>
          </p:cNvCxnSpPr>
          <p:nvPr/>
        </p:nvCxnSpPr>
        <p:spPr>
          <a:xfrm flipH="1">
            <a:off x="6866228" y="2900048"/>
            <a:ext cx="763273" cy="536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線單箭頭接點 94"/>
          <p:cNvCxnSpPr>
            <a:stCxn id="87" idx="1"/>
          </p:cNvCxnSpPr>
          <p:nvPr/>
        </p:nvCxnSpPr>
        <p:spPr>
          <a:xfrm flipH="1" flipV="1">
            <a:off x="6875867" y="2905416"/>
            <a:ext cx="743098" cy="69249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線單箭頭接點 95"/>
          <p:cNvCxnSpPr/>
          <p:nvPr/>
        </p:nvCxnSpPr>
        <p:spPr>
          <a:xfrm rot="5400000" flipH="1">
            <a:off x="4993184" y="5407604"/>
            <a:ext cx="629684" cy="71542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線單箭頭接點 96"/>
          <p:cNvCxnSpPr/>
          <p:nvPr/>
        </p:nvCxnSpPr>
        <p:spPr>
          <a:xfrm rot="5400000" flipH="1" flipV="1">
            <a:off x="4558409" y="5751818"/>
            <a:ext cx="639325" cy="1735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線單箭頭接點 97"/>
          <p:cNvCxnSpPr/>
          <p:nvPr/>
        </p:nvCxnSpPr>
        <p:spPr>
          <a:xfrm rot="5400000" flipH="1" flipV="1">
            <a:off x="4156785" y="5396994"/>
            <a:ext cx="629684" cy="70832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文字方塊 103"/>
          <p:cNvSpPr txBox="1"/>
          <p:nvPr/>
        </p:nvSpPr>
        <p:spPr>
          <a:xfrm>
            <a:off x="6030358" y="6092795"/>
            <a:ext cx="499336" cy="46166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1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05" name="文字方塊 104"/>
          <p:cNvSpPr txBox="1"/>
          <p:nvPr/>
        </p:nvSpPr>
        <p:spPr>
          <a:xfrm>
            <a:off x="7629500" y="4018476"/>
            <a:ext cx="499336" cy="46166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1</a:t>
            </a:r>
            <a:endParaRPr lang="zh-TW" altLang="en-US" sz="2400" baseline="-250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06" name="文字方塊 105"/>
          <p:cNvSpPr txBox="1"/>
          <p:nvPr/>
        </p:nvSpPr>
        <p:spPr>
          <a:xfrm>
            <a:off x="1641832" y="4922736"/>
            <a:ext cx="499336" cy="46166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1</a:t>
            </a:r>
            <a:endParaRPr lang="zh-TW" altLang="en-US" sz="2400" baseline="-250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07" name="文字方塊 106"/>
          <p:cNvSpPr txBox="1"/>
          <p:nvPr/>
        </p:nvSpPr>
        <p:spPr>
          <a:xfrm>
            <a:off x="1668624" y="2213908"/>
            <a:ext cx="499336" cy="46166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1</a:t>
            </a:r>
            <a:endParaRPr lang="zh-TW" altLang="en-US" sz="2400" baseline="-25000" dirty="0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108" name="直線單箭頭接點 107"/>
          <p:cNvCxnSpPr>
            <a:stCxn id="104" idx="0"/>
          </p:cNvCxnSpPr>
          <p:nvPr/>
        </p:nvCxnSpPr>
        <p:spPr>
          <a:xfrm flipH="1" flipV="1">
            <a:off x="5080076" y="5450474"/>
            <a:ext cx="1199950" cy="64232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線單箭頭接點 108"/>
          <p:cNvCxnSpPr>
            <a:endCxn id="75" idx="3"/>
          </p:cNvCxnSpPr>
          <p:nvPr/>
        </p:nvCxnSpPr>
        <p:spPr>
          <a:xfrm flipH="1" flipV="1">
            <a:off x="6868663" y="2907695"/>
            <a:ext cx="750303" cy="13880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線單箭頭接點 109"/>
          <p:cNvCxnSpPr>
            <a:stCxn id="106" idx="3"/>
          </p:cNvCxnSpPr>
          <p:nvPr/>
        </p:nvCxnSpPr>
        <p:spPr>
          <a:xfrm flipV="1">
            <a:off x="2141168" y="3854018"/>
            <a:ext cx="677400" cy="129955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直線單箭頭接點 110"/>
          <p:cNvCxnSpPr>
            <a:stCxn id="107" idx="3"/>
          </p:cNvCxnSpPr>
          <p:nvPr/>
        </p:nvCxnSpPr>
        <p:spPr>
          <a:xfrm flipV="1">
            <a:off x="2167961" y="1081684"/>
            <a:ext cx="655023" cy="136305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直線接點 127"/>
          <p:cNvCxnSpPr/>
          <p:nvPr/>
        </p:nvCxnSpPr>
        <p:spPr>
          <a:xfrm flipH="1">
            <a:off x="4757548" y="4586215"/>
            <a:ext cx="256453" cy="256453"/>
          </a:xfrm>
          <a:prstGeom prst="line">
            <a:avLst/>
          </a:prstGeom>
          <a:ln w="762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直線接點 131"/>
          <p:cNvCxnSpPr/>
          <p:nvPr/>
        </p:nvCxnSpPr>
        <p:spPr>
          <a:xfrm flipH="1">
            <a:off x="4767748" y="1830422"/>
            <a:ext cx="256453" cy="256453"/>
          </a:xfrm>
          <a:prstGeom prst="line">
            <a:avLst/>
          </a:prstGeom>
          <a:ln w="762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文字方塊 135"/>
          <p:cNvSpPr txBox="1"/>
          <p:nvPr/>
        </p:nvSpPr>
        <p:spPr>
          <a:xfrm>
            <a:off x="4869394" y="4042129"/>
            <a:ext cx="531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altLang="zh-TW" sz="2400" dirty="0">
                <a:solidFill>
                  <a:srgbClr val="FF0000"/>
                </a:solidFill>
                <a:latin typeface="Calibri" panose="020F0502020204030204"/>
              </a:rPr>
              <a:t>3</a:t>
            </a:r>
            <a:endParaRPr lang="zh-TW" altLang="en-US" sz="2400" dirty="0">
              <a:solidFill>
                <a:srgbClr val="FF0000"/>
              </a:solidFill>
              <a:latin typeface="Calibri" panose="020F0502020204030204"/>
            </a:endParaRPr>
          </a:p>
        </p:txBody>
      </p:sp>
      <p:sp>
        <p:nvSpPr>
          <p:cNvPr id="137" name="文字方塊 136"/>
          <p:cNvSpPr txBox="1"/>
          <p:nvPr/>
        </p:nvSpPr>
        <p:spPr>
          <a:xfrm>
            <a:off x="3819353" y="3419571"/>
            <a:ext cx="531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altLang="zh-TW" sz="2400" dirty="0">
                <a:solidFill>
                  <a:srgbClr val="FF0000"/>
                </a:solidFill>
                <a:latin typeface="Calibri" panose="020F0502020204030204"/>
              </a:rPr>
              <a:t>≈0</a:t>
            </a:r>
            <a:endParaRPr lang="zh-TW" altLang="en-US" sz="2400" dirty="0">
              <a:solidFill>
                <a:srgbClr val="FF0000"/>
              </a:solidFill>
              <a:latin typeface="Calibri" panose="020F0502020204030204"/>
            </a:endParaRPr>
          </a:p>
        </p:txBody>
      </p:sp>
      <p:sp>
        <p:nvSpPr>
          <p:cNvPr id="138" name="文字方塊 137"/>
          <p:cNvSpPr txBox="1"/>
          <p:nvPr/>
        </p:nvSpPr>
        <p:spPr>
          <a:xfrm>
            <a:off x="4878071" y="3446000"/>
            <a:ext cx="531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altLang="zh-TW" sz="2400" dirty="0">
                <a:solidFill>
                  <a:srgbClr val="FF0000"/>
                </a:solidFill>
                <a:latin typeface="Calibri" panose="020F0502020204030204"/>
              </a:rPr>
              <a:t>0</a:t>
            </a:r>
            <a:endParaRPr lang="zh-TW" altLang="en-US" sz="2400" dirty="0">
              <a:solidFill>
                <a:srgbClr val="FF0000"/>
              </a:solidFill>
              <a:latin typeface="Calibri" panose="020F0502020204030204"/>
            </a:endParaRPr>
          </a:p>
        </p:txBody>
      </p:sp>
      <p:sp>
        <p:nvSpPr>
          <p:cNvPr id="141" name="文字方塊 140"/>
          <p:cNvSpPr txBox="1"/>
          <p:nvPr/>
        </p:nvSpPr>
        <p:spPr>
          <a:xfrm>
            <a:off x="5356672" y="2885975"/>
            <a:ext cx="531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altLang="zh-TW" sz="2400" dirty="0">
                <a:solidFill>
                  <a:srgbClr val="FF0000"/>
                </a:solidFill>
                <a:latin typeface="Calibri" panose="020F0502020204030204"/>
              </a:rPr>
              <a:t>≈0</a:t>
            </a:r>
            <a:endParaRPr lang="zh-TW" altLang="en-US" sz="2400" dirty="0">
              <a:solidFill>
                <a:srgbClr val="FF0000"/>
              </a:solidFill>
              <a:latin typeface="Calibri" panose="020F0502020204030204"/>
            </a:endParaRPr>
          </a:p>
        </p:txBody>
      </p:sp>
      <p:sp>
        <p:nvSpPr>
          <p:cNvPr id="142" name="文字方塊 141"/>
          <p:cNvSpPr txBox="1"/>
          <p:nvPr/>
        </p:nvSpPr>
        <p:spPr>
          <a:xfrm>
            <a:off x="4725022" y="2663781"/>
            <a:ext cx="361092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defTabSz="457200"/>
            <a:r>
              <a:rPr lang="en-US" altLang="zh-TW" sz="2400" dirty="0">
                <a:solidFill>
                  <a:srgbClr val="FF0000"/>
                </a:solidFill>
                <a:latin typeface="Calibri" panose="020F0502020204030204"/>
              </a:rPr>
              <a:t>7</a:t>
            </a:r>
            <a:endParaRPr lang="zh-TW" altLang="en-US" sz="2400" dirty="0">
              <a:solidFill>
                <a:srgbClr val="FF0000"/>
              </a:solidFill>
              <a:latin typeface="Calibri" panose="020F0502020204030204"/>
            </a:endParaRPr>
          </a:p>
        </p:txBody>
      </p:sp>
      <p:sp>
        <p:nvSpPr>
          <p:cNvPr id="144" name="文字方塊 143"/>
          <p:cNvSpPr txBox="1"/>
          <p:nvPr/>
        </p:nvSpPr>
        <p:spPr>
          <a:xfrm>
            <a:off x="4919099" y="1233869"/>
            <a:ext cx="361092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defTabSz="457200"/>
            <a:r>
              <a:rPr lang="en-US" altLang="zh-TW" sz="2400" dirty="0">
                <a:solidFill>
                  <a:srgbClr val="FF0000"/>
                </a:solidFill>
                <a:latin typeface="Calibri" panose="020F0502020204030204"/>
              </a:rPr>
              <a:t>0</a:t>
            </a:r>
            <a:endParaRPr lang="zh-TW" altLang="en-US" sz="2400" dirty="0">
              <a:solidFill>
                <a:srgbClr val="FF0000"/>
              </a:solidFill>
              <a:latin typeface="Calibri" panose="020F0502020204030204"/>
            </a:endParaRPr>
          </a:p>
        </p:txBody>
      </p:sp>
      <p:sp>
        <p:nvSpPr>
          <p:cNvPr id="145" name="文字方塊 144"/>
          <p:cNvSpPr txBox="1"/>
          <p:nvPr/>
        </p:nvSpPr>
        <p:spPr>
          <a:xfrm>
            <a:off x="3624516" y="1247962"/>
            <a:ext cx="531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altLang="zh-TW" sz="2400" dirty="0">
                <a:solidFill>
                  <a:srgbClr val="FF0000"/>
                </a:solidFill>
                <a:latin typeface="Calibri" panose="020F0502020204030204"/>
              </a:rPr>
              <a:t>≈0</a:t>
            </a:r>
            <a:endParaRPr lang="zh-TW" altLang="en-US" sz="2400" dirty="0">
              <a:solidFill>
                <a:srgbClr val="FF0000"/>
              </a:solidFill>
              <a:latin typeface="Calibri" panose="020F0502020204030204"/>
            </a:endParaRPr>
          </a:p>
        </p:txBody>
      </p:sp>
      <p:sp>
        <p:nvSpPr>
          <p:cNvPr id="146" name="文字方塊 145"/>
          <p:cNvSpPr txBox="1"/>
          <p:nvPr/>
        </p:nvSpPr>
        <p:spPr>
          <a:xfrm>
            <a:off x="4814214" y="115022"/>
            <a:ext cx="531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altLang="zh-TW" sz="2400" dirty="0">
                <a:solidFill>
                  <a:srgbClr val="FF0000"/>
                </a:solidFill>
                <a:latin typeface="Calibri" panose="020F0502020204030204"/>
              </a:rPr>
              <a:t>≈0</a:t>
            </a:r>
            <a:endParaRPr lang="zh-TW" altLang="en-US" sz="2400" dirty="0">
              <a:solidFill>
                <a:srgbClr val="FF0000"/>
              </a:solidFill>
              <a:latin typeface="Calibri" panose="020F0502020204030204"/>
            </a:endParaRPr>
          </a:p>
        </p:txBody>
      </p:sp>
      <p:sp>
        <p:nvSpPr>
          <p:cNvPr id="112" name="文字方塊 111"/>
          <p:cNvSpPr txBox="1"/>
          <p:nvPr/>
        </p:nvSpPr>
        <p:spPr>
          <a:xfrm>
            <a:off x="4715410" y="2656884"/>
            <a:ext cx="361092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defTabSz="457200"/>
            <a:r>
              <a:rPr lang="en-US" altLang="zh-TW" sz="2400" dirty="0">
                <a:solidFill>
                  <a:srgbClr val="FF0000"/>
                </a:solidFill>
                <a:latin typeface="Calibri" panose="020F0502020204030204"/>
              </a:rPr>
              <a:t>0</a:t>
            </a:r>
            <a:endParaRPr lang="zh-TW" altLang="en-US" sz="2400" dirty="0">
              <a:solidFill>
                <a:srgbClr val="FF0000"/>
              </a:solidFill>
              <a:latin typeface="Calibri" panose="020F0502020204030204"/>
            </a:endParaRPr>
          </a:p>
        </p:txBody>
      </p:sp>
      <p:sp>
        <p:nvSpPr>
          <p:cNvPr id="118" name="文字方塊 117"/>
          <p:cNvSpPr txBox="1"/>
          <p:nvPr/>
        </p:nvSpPr>
        <p:spPr>
          <a:xfrm>
            <a:off x="3878034" y="5654787"/>
            <a:ext cx="3238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altLang="zh-TW" sz="2400" b="1" dirty="0">
                <a:solidFill>
                  <a:srgbClr val="0000FF"/>
                </a:solidFill>
                <a:latin typeface="Calibri" panose="020F0502020204030204"/>
              </a:rPr>
              <a:t>1</a:t>
            </a:r>
            <a:endParaRPr lang="zh-TW" altLang="en-US" sz="2400" b="1" dirty="0">
              <a:solidFill>
                <a:srgbClr val="0000FF"/>
              </a:solidFill>
              <a:latin typeface="Calibri" panose="020F0502020204030204"/>
            </a:endParaRPr>
          </a:p>
        </p:txBody>
      </p:sp>
      <p:sp>
        <p:nvSpPr>
          <p:cNvPr id="124" name="文字方塊 123"/>
          <p:cNvSpPr txBox="1"/>
          <p:nvPr/>
        </p:nvSpPr>
        <p:spPr>
          <a:xfrm>
            <a:off x="4595241" y="5705241"/>
            <a:ext cx="3238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altLang="zh-TW" sz="2400" b="1" dirty="0">
                <a:solidFill>
                  <a:prstClr val="white">
                    <a:lumMod val="50000"/>
                  </a:prstClr>
                </a:solidFill>
                <a:latin typeface="Calibri" panose="020F0502020204030204"/>
              </a:rPr>
              <a:t>0</a:t>
            </a:r>
            <a:endParaRPr lang="zh-TW" altLang="en-US" sz="2400" b="1" dirty="0">
              <a:solidFill>
                <a:prstClr val="white">
                  <a:lumMod val="50000"/>
                </a:prstClr>
              </a:solidFill>
              <a:latin typeface="Calibri" panose="020F0502020204030204"/>
            </a:endParaRPr>
          </a:p>
        </p:txBody>
      </p:sp>
      <p:sp>
        <p:nvSpPr>
          <p:cNvPr id="125" name="文字方塊 124"/>
          <p:cNvSpPr txBox="1"/>
          <p:nvPr/>
        </p:nvSpPr>
        <p:spPr>
          <a:xfrm>
            <a:off x="5149971" y="5710410"/>
            <a:ext cx="3238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altLang="zh-TW" sz="2400" b="1" dirty="0">
                <a:solidFill>
                  <a:prstClr val="white">
                    <a:lumMod val="50000"/>
                  </a:prstClr>
                </a:solidFill>
                <a:latin typeface="Calibri" panose="020F0502020204030204"/>
              </a:rPr>
              <a:t>0</a:t>
            </a:r>
            <a:endParaRPr lang="zh-TW" altLang="en-US" sz="2400" b="1" dirty="0">
              <a:solidFill>
                <a:prstClr val="white">
                  <a:lumMod val="50000"/>
                </a:prstClr>
              </a:solidFill>
              <a:latin typeface="Calibri" panose="020F0502020204030204"/>
            </a:endParaRPr>
          </a:p>
        </p:txBody>
      </p:sp>
      <p:sp>
        <p:nvSpPr>
          <p:cNvPr id="126" name="文字方塊 125"/>
          <p:cNvSpPr txBox="1"/>
          <p:nvPr/>
        </p:nvSpPr>
        <p:spPr>
          <a:xfrm>
            <a:off x="2170268" y="1456531"/>
            <a:ext cx="6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altLang="zh-TW" sz="2400" b="1" dirty="0">
                <a:solidFill>
                  <a:srgbClr val="0000FF"/>
                </a:solidFill>
                <a:latin typeface="Calibri" panose="020F0502020204030204"/>
              </a:rPr>
              <a:t>100</a:t>
            </a:r>
            <a:endParaRPr lang="zh-TW" altLang="en-US" sz="2400" b="1" dirty="0">
              <a:solidFill>
                <a:srgbClr val="0000FF"/>
              </a:solidFill>
              <a:latin typeface="Calibri" panose="020F0502020204030204"/>
            </a:endParaRPr>
          </a:p>
        </p:txBody>
      </p:sp>
      <p:sp>
        <p:nvSpPr>
          <p:cNvPr id="127" name="文字方塊 126"/>
          <p:cNvSpPr txBox="1"/>
          <p:nvPr/>
        </p:nvSpPr>
        <p:spPr>
          <a:xfrm>
            <a:off x="7354248" y="1920357"/>
            <a:ext cx="3238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altLang="zh-TW" sz="2400" b="1" dirty="0">
                <a:solidFill>
                  <a:prstClr val="white">
                    <a:lumMod val="50000"/>
                  </a:prstClr>
                </a:solidFill>
                <a:latin typeface="Calibri" panose="020F0502020204030204"/>
              </a:rPr>
              <a:t>0</a:t>
            </a:r>
            <a:endParaRPr lang="zh-TW" altLang="en-US" sz="2400" b="1" dirty="0">
              <a:solidFill>
                <a:prstClr val="white">
                  <a:lumMod val="50000"/>
                </a:prstClr>
              </a:solidFill>
              <a:latin typeface="Calibri" panose="020F0502020204030204"/>
            </a:endParaRPr>
          </a:p>
        </p:txBody>
      </p:sp>
      <p:sp>
        <p:nvSpPr>
          <p:cNvPr id="129" name="文字方塊 128"/>
          <p:cNvSpPr txBox="1"/>
          <p:nvPr/>
        </p:nvSpPr>
        <p:spPr>
          <a:xfrm>
            <a:off x="7325340" y="3241344"/>
            <a:ext cx="2715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altLang="zh-TW" sz="2400" b="1" dirty="0">
                <a:solidFill>
                  <a:prstClr val="white">
                    <a:lumMod val="50000"/>
                  </a:prstClr>
                </a:solidFill>
                <a:latin typeface="Calibri" panose="020F0502020204030204"/>
              </a:rPr>
              <a:t>0</a:t>
            </a:r>
            <a:endParaRPr lang="zh-TW" altLang="en-US" sz="2400" b="1" dirty="0">
              <a:solidFill>
                <a:prstClr val="white">
                  <a:lumMod val="50000"/>
                </a:prstClr>
              </a:solidFill>
              <a:latin typeface="Calibri" panose="020F0502020204030204"/>
            </a:endParaRPr>
          </a:p>
        </p:txBody>
      </p:sp>
      <p:sp>
        <p:nvSpPr>
          <p:cNvPr id="130" name="文字方塊 129"/>
          <p:cNvSpPr txBox="1"/>
          <p:nvPr/>
        </p:nvSpPr>
        <p:spPr>
          <a:xfrm>
            <a:off x="5827515" y="5686921"/>
            <a:ext cx="3238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altLang="zh-TW" sz="2400" b="1" dirty="0">
                <a:solidFill>
                  <a:prstClr val="white">
                    <a:lumMod val="50000"/>
                  </a:prstClr>
                </a:solidFill>
                <a:latin typeface="Calibri" panose="020F0502020204030204"/>
              </a:rPr>
              <a:t>0</a:t>
            </a:r>
            <a:endParaRPr lang="zh-TW" altLang="en-US" sz="2400" b="1" dirty="0">
              <a:solidFill>
                <a:prstClr val="white">
                  <a:lumMod val="50000"/>
                </a:prstClr>
              </a:solidFill>
              <a:latin typeface="Calibri" panose="020F0502020204030204"/>
            </a:endParaRPr>
          </a:p>
        </p:txBody>
      </p:sp>
      <p:sp>
        <p:nvSpPr>
          <p:cNvPr id="131" name="文字方塊 130"/>
          <p:cNvSpPr txBox="1"/>
          <p:nvPr/>
        </p:nvSpPr>
        <p:spPr>
          <a:xfrm>
            <a:off x="2151704" y="2258797"/>
            <a:ext cx="6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altLang="zh-TW" sz="2400" b="1" dirty="0">
                <a:solidFill>
                  <a:srgbClr val="FF0000"/>
                </a:solidFill>
                <a:latin typeface="Calibri" panose="020F0502020204030204"/>
              </a:rPr>
              <a:t>-10</a:t>
            </a:r>
            <a:endParaRPr lang="zh-TW" altLang="en-US" sz="2400" b="1" dirty="0">
              <a:solidFill>
                <a:srgbClr val="FF0000"/>
              </a:solidFill>
              <a:latin typeface="Calibri" panose="020F0502020204030204"/>
            </a:endParaRPr>
          </a:p>
        </p:txBody>
      </p:sp>
      <p:sp>
        <p:nvSpPr>
          <p:cNvPr id="133" name="文字方塊 132"/>
          <p:cNvSpPr txBox="1"/>
          <p:nvPr/>
        </p:nvSpPr>
        <p:spPr>
          <a:xfrm>
            <a:off x="2179816" y="71692"/>
            <a:ext cx="6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altLang="zh-TW" sz="2400" b="1" dirty="0">
                <a:solidFill>
                  <a:prstClr val="white">
                    <a:lumMod val="50000"/>
                  </a:prstClr>
                </a:solidFill>
                <a:latin typeface="Calibri" panose="020F0502020204030204"/>
              </a:rPr>
              <a:t>0</a:t>
            </a:r>
            <a:endParaRPr lang="zh-TW" altLang="en-US" sz="2400" b="1" dirty="0">
              <a:solidFill>
                <a:prstClr val="white">
                  <a:lumMod val="50000"/>
                </a:prstClr>
              </a:solidFill>
              <a:latin typeface="Calibri" panose="020F0502020204030204"/>
            </a:endParaRPr>
          </a:p>
        </p:txBody>
      </p:sp>
      <p:sp>
        <p:nvSpPr>
          <p:cNvPr id="135" name="文字方塊 134"/>
          <p:cNvSpPr txBox="1"/>
          <p:nvPr/>
        </p:nvSpPr>
        <p:spPr>
          <a:xfrm>
            <a:off x="2189952" y="731143"/>
            <a:ext cx="6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altLang="zh-TW" sz="2400" b="1" dirty="0">
                <a:solidFill>
                  <a:prstClr val="white">
                    <a:lumMod val="50000"/>
                  </a:prstClr>
                </a:solidFill>
                <a:latin typeface="Calibri" panose="020F0502020204030204"/>
              </a:rPr>
              <a:t>0</a:t>
            </a:r>
            <a:endParaRPr lang="zh-TW" altLang="en-US" sz="2400" b="1" dirty="0">
              <a:solidFill>
                <a:prstClr val="white">
                  <a:lumMod val="50000"/>
                </a:prstClr>
              </a:solidFill>
              <a:latin typeface="Calibri" panose="020F0502020204030204"/>
            </a:endParaRPr>
          </a:p>
        </p:txBody>
      </p:sp>
      <p:sp>
        <p:nvSpPr>
          <p:cNvPr id="139" name="文字方塊 138"/>
          <p:cNvSpPr txBox="1"/>
          <p:nvPr/>
        </p:nvSpPr>
        <p:spPr>
          <a:xfrm>
            <a:off x="2080558" y="3486466"/>
            <a:ext cx="6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altLang="zh-TW" sz="2400" b="1" dirty="0">
                <a:solidFill>
                  <a:srgbClr val="0000FF"/>
                </a:solidFill>
                <a:latin typeface="Calibri" panose="020F0502020204030204"/>
              </a:rPr>
              <a:t>100</a:t>
            </a:r>
            <a:endParaRPr lang="zh-TW" altLang="en-US" sz="2400" b="1" dirty="0">
              <a:solidFill>
                <a:srgbClr val="0000FF"/>
              </a:solidFill>
              <a:latin typeface="Calibri" panose="020F0502020204030204"/>
            </a:endParaRPr>
          </a:p>
        </p:txBody>
      </p:sp>
      <p:sp>
        <p:nvSpPr>
          <p:cNvPr id="140" name="文字方塊 139"/>
          <p:cNvSpPr txBox="1"/>
          <p:nvPr/>
        </p:nvSpPr>
        <p:spPr>
          <a:xfrm>
            <a:off x="2136754" y="4956931"/>
            <a:ext cx="6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altLang="zh-TW" sz="2400" b="1" dirty="0">
                <a:solidFill>
                  <a:srgbClr val="FF0000"/>
                </a:solidFill>
                <a:latin typeface="Calibri" panose="020F0502020204030204"/>
              </a:rPr>
              <a:t>-10</a:t>
            </a:r>
            <a:endParaRPr lang="zh-TW" altLang="en-US" sz="2400" b="1" dirty="0">
              <a:solidFill>
                <a:srgbClr val="FF0000"/>
              </a:solidFill>
              <a:latin typeface="Calibri" panose="020F0502020204030204"/>
            </a:endParaRPr>
          </a:p>
        </p:txBody>
      </p:sp>
      <p:sp>
        <p:nvSpPr>
          <p:cNvPr id="143" name="文字方塊 142"/>
          <p:cNvSpPr txBox="1"/>
          <p:nvPr/>
        </p:nvSpPr>
        <p:spPr>
          <a:xfrm>
            <a:off x="2165474" y="2787326"/>
            <a:ext cx="6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altLang="zh-TW" sz="2400" b="1" dirty="0">
                <a:solidFill>
                  <a:prstClr val="white">
                    <a:lumMod val="50000"/>
                  </a:prstClr>
                </a:solidFill>
                <a:latin typeface="Calibri" panose="020F0502020204030204"/>
              </a:rPr>
              <a:t>0</a:t>
            </a:r>
            <a:endParaRPr lang="zh-TW" altLang="en-US" sz="2400" b="1" dirty="0">
              <a:solidFill>
                <a:prstClr val="white">
                  <a:lumMod val="50000"/>
                </a:prstClr>
              </a:solidFill>
              <a:latin typeface="Calibri" panose="020F0502020204030204"/>
            </a:endParaRPr>
          </a:p>
        </p:txBody>
      </p:sp>
      <p:sp>
        <p:nvSpPr>
          <p:cNvPr id="147" name="文字方塊 146"/>
          <p:cNvSpPr txBox="1"/>
          <p:nvPr/>
        </p:nvSpPr>
        <p:spPr>
          <a:xfrm>
            <a:off x="2179815" y="4198864"/>
            <a:ext cx="6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altLang="zh-TW" sz="2400" b="1" dirty="0">
                <a:solidFill>
                  <a:prstClr val="white">
                    <a:lumMod val="50000"/>
                  </a:prstClr>
                </a:solidFill>
                <a:latin typeface="Calibri" panose="020F0502020204030204"/>
              </a:rPr>
              <a:t>0</a:t>
            </a:r>
            <a:endParaRPr lang="zh-TW" altLang="en-US" sz="2400" b="1" dirty="0">
              <a:solidFill>
                <a:prstClr val="white">
                  <a:lumMod val="50000"/>
                </a:prstClr>
              </a:solidFill>
              <a:latin typeface="Calibri" panose="020F0502020204030204"/>
            </a:endParaRPr>
          </a:p>
        </p:txBody>
      </p:sp>
      <p:sp>
        <p:nvSpPr>
          <p:cNvPr id="148" name="文字方塊 147"/>
          <p:cNvSpPr txBox="1"/>
          <p:nvPr/>
        </p:nvSpPr>
        <p:spPr>
          <a:xfrm>
            <a:off x="7183297" y="3891561"/>
            <a:ext cx="6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altLang="zh-TW" sz="2400" b="1" dirty="0">
                <a:solidFill>
                  <a:srgbClr val="0000FF"/>
                </a:solidFill>
                <a:latin typeface="Calibri" panose="020F0502020204030204"/>
              </a:rPr>
              <a:t>10</a:t>
            </a:r>
            <a:endParaRPr lang="zh-TW" altLang="en-US" sz="2400" b="1" dirty="0">
              <a:solidFill>
                <a:srgbClr val="0000FF"/>
              </a:solidFill>
              <a:latin typeface="Calibri" panose="020F0502020204030204"/>
            </a:endParaRPr>
          </a:p>
        </p:txBody>
      </p:sp>
      <p:sp>
        <p:nvSpPr>
          <p:cNvPr id="149" name="文字方塊 148"/>
          <p:cNvSpPr txBox="1"/>
          <p:nvPr/>
        </p:nvSpPr>
        <p:spPr>
          <a:xfrm>
            <a:off x="6999699" y="2556493"/>
            <a:ext cx="9021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altLang="zh-TW" sz="2400" b="1" dirty="0">
                <a:solidFill>
                  <a:srgbClr val="0000FF"/>
                </a:solidFill>
                <a:latin typeface="Calibri" panose="020F0502020204030204"/>
              </a:rPr>
              <a:t>100</a:t>
            </a:r>
            <a:endParaRPr lang="zh-TW" altLang="en-US" sz="2400" b="1" dirty="0">
              <a:solidFill>
                <a:srgbClr val="0000FF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20686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6" grpId="0"/>
      <p:bldP spid="137" grpId="0"/>
      <p:bldP spid="138" grpId="0"/>
      <p:bldP spid="141" grpId="0"/>
      <p:bldP spid="144" grpId="0" animBg="1"/>
      <p:bldP spid="145" grpId="0"/>
      <p:bldP spid="146" grpId="0"/>
      <p:bldP spid="112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5.6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Polling"/>
  <p:tag name="RAINBULLET" val="Wrong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Polling"/>
  <p:tag name="RAINBULLET" val="Wrong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Polling"/>
  <p:tag name="RAINBULLET" val="Wrong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Polling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Polling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  <p:tag name="RAINPROBLEM" val="PollingAnswer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0.8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6|44.5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MultipleChoice"/>
  <p:tag name="PROBLEMSCORE" val="1.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olling"/>
  <p:tag name="ANONYMOUSPOLLING" val="False"/>
  <p:tag name="PROBLEMSCORE" val="0.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Warning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90.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.7|13.7|72|40.9|171.8|73.4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3|125.3|19.6|45.9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2|29.9|31.5|8.9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1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4|17.3|16.9|14.5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1.9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5.7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77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2.5|133.7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5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5.2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0.3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4.4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7.1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47.2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|17.8|1.8|7.8|7.8|16.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Polling"/>
  <p:tag name="RAINBULLET" val="Wrong"/>
</p:tagLst>
</file>

<file path=ppt/theme/theme1.xml><?xml version="1.0" encoding="utf-8"?>
<a:theme xmlns:a="http://schemas.openxmlformats.org/drawingml/2006/main" name="机器学习v2.1rgb">
  <a:themeElements>
    <a:clrScheme name="d2079d0f44cf4ff1a863224989008aad">
      <a:dk1>
        <a:srgbClr val="1E3E4B"/>
      </a:dk1>
      <a:lt1>
        <a:srgbClr val="FFFFFF"/>
      </a:lt1>
      <a:dk2>
        <a:srgbClr val="5A5A5A"/>
      </a:dk2>
      <a:lt2>
        <a:srgbClr val="FFFFFF"/>
      </a:lt2>
      <a:accent1>
        <a:srgbClr val="1E3E4B"/>
      </a:accent1>
      <a:accent2>
        <a:srgbClr val="96CE2D"/>
      </a:accent2>
      <a:accent3>
        <a:srgbClr val="ED5901"/>
      </a:accent3>
      <a:accent4>
        <a:srgbClr val="FED50B"/>
      </a:accent4>
      <a:accent5>
        <a:srgbClr val="1E3E4B"/>
      </a:accent5>
      <a:accent6>
        <a:srgbClr val="96CE2D"/>
      </a:accent6>
      <a:hlink>
        <a:srgbClr val="FFFFFF"/>
      </a:hlink>
      <a:folHlink>
        <a:srgbClr val="FFFFFF"/>
      </a:folHlink>
    </a:clrScheme>
    <a:fontScheme name="机器学习">
      <a:majorFont>
        <a:latin typeface="Verdana"/>
        <a:ea typeface="幼圆"/>
        <a:cs typeface=""/>
      </a:majorFont>
      <a:minorFont>
        <a:latin typeface="Verdana"/>
        <a:ea typeface="幼圆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机器学习v2.1rgb" id="{EEBC26C2-D188-4AC0-8846-32FF974952E7}" vid="{5872C309-9AD6-4384-AB1E-DDF89DAEFE71}"/>
    </a:ext>
  </a:extLst>
</a:theme>
</file>

<file path=ppt/theme/theme2.xml><?xml version="1.0" encoding="utf-8"?>
<a:theme xmlns:a="http://schemas.openxmlformats.org/drawingml/2006/main" name="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39068</TotalTime>
  <Words>4792</Words>
  <Application>Microsoft Office PowerPoint</Application>
  <PresentationFormat>宽屏</PresentationFormat>
  <Paragraphs>1296</Paragraphs>
  <Slides>110</Slides>
  <Notes>92</Notes>
  <HiddenSlides>23</HiddenSlides>
  <MMClips>0</MMClips>
  <ScaleCrop>false</ScaleCrop>
  <HeadingPairs>
    <vt:vector size="8" baseType="variant">
      <vt:variant>
        <vt:lpstr>已用的字体</vt:lpstr>
      </vt:variant>
      <vt:variant>
        <vt:i4>29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110</vt:i4>
      </vt:variant>
    </vt:vector>
  </HeadingPairs>
  <TitlesOfParts>
    <vt:vector size="143" baseType="lpstr">
      <vt:lpstr>-apple-system</vt:lpstr>
      <vt:lpstr>ArialMT</vt:lpstr>
      <vt:lpstr>CMR10</vt:lpstr>
      <vt:lpstr>Droid Serif</vt:lpstr>
      <vt:lpstr>FangSong</vt:lpstr>
      <vt:lpstr>Hannotate SC</vt:lpstr>
      <vt:lpstr>Hiragino Sans GB W3</vt:lpstr>
      <vt:lpstr>Microsoft Yahei</vt:lpstr>
      <vt:lpstr>Microsoft Yahei</vt:lpstr>
      <vt:lpstr>新細明體</vt:lpstr>
      <vt:lpstr>等线</vt:lpstr>
      <vt:lpstr>等线</vt:lpstr>
      <vt:lpstr>黑体</vt:lpstr>
      <vt:lpstr>微软雅黑</vt:lpstr>
      <vt:lpstr>微软雅黑 Light</vt:lpstr>
      <vt:lpstr>幼圆</vt:lpstr>
      <vt:lpstr>Arial</vt:lpstr>
      <vt:lpstr>Arial Rounded MT Bold</vt:lpstr>
      <vt:lpstr>Calibri</vt:lpstr>
      <vt:lpstr>Calibri Light</vt:lpstr>
      <vt:lpstr>Cambria Math</vt:lpstr>
      <vt:lpstr>Courier New</vt:lpstr>
      <vt:lpstr>Haettenschweiler</vt:lpstr>
      <vt:lpstr>Helvetica</vt:lpstr>
      <vt:lpstr>Impact</vt:lpstr>
      <vt:lpstr>Palatino Linotype</vt:lpstr>
      <vt:lpstr>Times New Roman</vt:lpstr>
      <vt:lpstr>Verdana</vt:lpstr>
      <vt:lpstr>Wingdings</vt:lpstr>
      <vt:lpstr>机器学习v2.1rgb</vt:lpstr>
      <vt:lpstr>Office 佈景主題</vt:lpstr>
      <vt:lpstr>Formula</vt:lpstr>
      <vt:lpstr>方程式</vt:lpstr>
      <vt:lpstr>PowerPoint 演示文稿</vt:lpstr>
      <vt:lpstr>神经网络发展史</vt:lpstr>
      <vt:lpstr>神经网络发展史</vt:lpstr>
      <vt:lpstr>神经网络发展史</vt:lpstr>
      <vt:lpstr>神经网络发展回顾</vt:lpstr>
      <vt:lpstr>神经网络模型演进史（不完全版）</vt:lpstr>
      <vt:lpstr>本章内容</vt:lpstr>
      <vt:lpstr>PowerPoint 演示文稿</vt:lpstr>
      <vt:lpstr>一、神经元模型</vt:lpstr>
      <vt:lpstr>人体的神经元</vt:lpstr>
      <vt:lpstr>神经元与神经网络</vt:lpstr>
      <vt:lpstr>神经元模型</vt:lpstr>
      <vt:lpstr>激活函数</vt:lpstr>
      <vt:lpstr>常见激活函数</vt:lpstr>
      <vt:lpstr>常见激活函数（续）</vt:lpstr>
      <vt:lpstr>二、感知机与多层网络</vt:lpstr>
      <vt:lpstr>感知机（Perceptron）</vt:lpstr>
      <vt:lpstr>PowerPoint 演示文稿</vt:lpstr>
      <vt:lpstr>“与、或、非”感知机</vt:lpstr>
      <vt:lpstr>感知机学习(PLA, Perceptron Learning Algorithm)</vt:lpstr>
      <vt:lpstr>PLA的几何解释</vt:lpstr>
      <vt:lpstr>PLA的误差最小化解释</vt:lpstr>
      <vt:lpstr>感知机求解与、或、非问题</vt:lpstr>
      <vt:lpstr>感知机求解与、或、非问题</vt:lpstr>
      <vt:lpstr>感知机学习能力</vt:lpstr>
      <vt:lpstr>多层感知机(MLP)</vt:lpstr>
      <vt:lpstr>多层前馈神经网络</vt:lpstr>
      <vt:lpstr>多层前馈网络结构</vt:lpstr>
      <vt:lpstr>例子：MNIST数据集</vt:lpstr>
      <vt:lpstr>例子 MNIST数据集</vt:lpstr>
      <vt:lpstr>三、误差逆传播算法</vt:lpstr>
      <vt:lpstr>误差逆传播算法</vt:lpstr>
      <vt:lpstr>链式求导</vt:lpstr>
      <vt:lpstr>前向求导</vt:lpstr>
      <vt:lpstr>反向求导</vt:lpstr>
      <vt:lpstr>如何更新参数？</vt:lpstr>
      <vt:lpstr>误差逆传播算法</vt:lpstr>
      <vt:lpstr>BP 算法推导</vt:lpstr>
      <vt:lpstr>BP 算法推导</vt:lpstr>
      <vt:lpstr>激活函数 Sigmoid</vt:lpstr>
      <vt:lpstr>BP 算法推导 (续)</vt:lpstr>
      <vt:lpstr>BP 算法推导 (续)</vt:lpstr>
      <vt:lpstr>BP 算法推导 (续)</vt:lpstr>
      <vt:lpstr>BP 算法</vt:lpstr>
      <vt:lpstr>标准BP算法 vs. 累积BP算法</vt:lpstr>
      <vt:lpstr>缓解过拟合</vt:lpstr>
      <vt:lpstr>缓解过拟合（续）</vt:lpstr>
      <vt:lpstr>实例</vt:lpstr>
      <vt:lpstr>四、全局最小与局部极小</vt:lpstr>
      <vt:lpstr>全局最小与局部极小</vt:lpstr>
      <vt:lpstr>全局最小 vs. 局部极小</vt:lpstr>
      <vt:lpstr>五、其他常见神经网络</vt:lpstr>
      <vt:lpstr>其他常见神经网络模型</vt:lpstr>
      <vt:lpstr>Boltzmann 机[Ackley et al. ,  1985]</vt:lpstr>
      <vt:lpstr>Boltzmann 机</vt:lpstr>
      <vt:lpstr>Boltzmann 机</vt:lpstr>
      <vt:lpstr>受限Boltzmann 机</vt:lpstr>
      <vt:lpstr>受限Boltzmann 机</vt:lpstr>
      <vt:lpstr>深度置信网络（Deep Belief Nets）</vt:lpstr>
      <vt:lpstr>最常用的深度学习模型：卷积神经网络</vt:lpstr>
      <vt:lpstr>卷积神经网络</vt:lpstr>
      <vt:lpstr>卷积神经网络 – 局部感知</vt:lpstr>
      <vt:lpstr>卷积神经网络 – 权值共享</vt:lpstr>
      <vt:lpstr>卷积神经网络 – 权值共享</vt:lpstr>
      <vt:lpstr>卷积神经网络 – 特征映射(feature map)</vt:lpstr>
      <vt:lpstr>卷积神经网络 – 卷积层</vt:lpstr>
      <vt:lpstr>卷积神经网络 – 卷积层</vt:lpstr>
      <vt:lpstr>卷积神经网络 – 卷积层</vt:lpstr>
      <vt:lpstr>卷积神经网络 – 卷积层</vt:lpstr>
      <vt:lpstr>卷积神经网络 – 卷积层</vt:lpstr>
      <vt:lpstr>卷积神经网络 – 卷积层</vt:lpstr>
      <vt:lpstr>卷积神经网络 – 卷积层</vt:lpstr>
      <vt:lpstr>卷积神经网络 – 卷积层</vt:lpstr>
      <vt:lpstr>卷积层：学到的特征 Feature</vt:lpstr>
      <vt:lpstr>卷积神经网络 – 卷积层</vt:lpstr>
      <vt:lpstr>循环神经网络(Recurrent Neural Networks)</vt:lpstr>
      <vt:lpstr>Example Application</vt:lpstr>
      <vt:lpstr>Recurrent Neural Network (RNN)</vt:lpstr>
      <vt:lpstr>Example</vt:lpstr>
      <vt:lpstr>Example</vt:lpstr>
      <vt:lpstr>Example</vt:lpstr>
      <vt:lpstr>PowerPoint 演示文稿</vt:lpstr>
      <vt:lpstr>RNN</vt:lpstr>
      <vt:lpstr>RNN</vt:lpstr>
      <vt:lpstr>Bidirectional RNN</vt:lpstr>
      <vt:lpstr>Learning</vt:lpstr>
      <vt:lpstr>Unfortunately …… </vt:lpstr>
      <vt:lpstr>The error surface is rough.</vt:lpstr>
      <vt:lpstr>Why? </vt:lpstr>
      <vt:lpstr>RNN – LSTM 和 GRU</vt:lpstr>
      <vt:lpstr> Long Short-term Memory (LSTM)</vt:lpstr>
      <vt:lpstr>PowerPoint 演示文稿</vt:lpstr>
      <vt:lpstr>LSTM - Example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LSTM</vt:lpstr>
      <vt:lpstr>LSTM</vt:lpstr>
      <vt:lpstr>LSTM</vt:lpstr>
      <vt:lpstr>RNN应用形式</vt:lpstr>
      <vt:lpstr>RNN应用形式</vt:lpstr>
      <vt:lpstr>RNN应用形式</vt:lpstr>
      <vt:lpstr>RNN应用形式</vt:lpstr>
      <vt:lpstr>RNN应用形式</vt:lpstr>
      <vt:lpstr>深度学习的兴起</vt:lpstr>
      <vt:lpstr>常用诀窍(tricks)</vt:lpstr>
      <vt:lpstr>本章小结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机器学习-第一章</dc:title>
  <dc:creator>胡鹏</dc:creator>
  <cp:lastModifiedBy>PC</cp:lastModifiedBy>
  <cp:revision>516</cp:revision>
  <dcterms:created xsi:type="dcterms:W3CDTF">2016-12-14T22:02:49Z</dcterms:created>
  <dcterms:modified xsi:type="dcterms:W3CDTF">2024-09-04T09:27:47Z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2016-03-02T00:00:00Z</vt:filetime>
  </property>
  <property fmtid="{D5CDD505-2E9C-101B-9397-08002B2CF9AE}" pid="3" name="LastSaved">
    <vt:filetime>2016-12-14T00:00:00Z</vt:filetime>
  </property>
</Properties>
</file>